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charts/chart1.xml" ContentType="application/vnd.openxmlformats-officedocument.drawingml.chart+xml"/>
  <Override PartName="/ppt/charts/chart2.xml" ContentType="application/vnd.openxmlformats-officedocument.drawingml.chart+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1.xml" ContentType="application/vnd.openxmlformats-officedocument.presentationml.notesSlide+xml"/>
  <Override PartName="/ppt/tags/tag29.xml" ContentType="application/vnd.openxmlformats-officedocument.presentationml.tags+xml"/>
  <Override PartName="/ppt/notesSlides/notesSlide2.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3.xml" ContentType="application/vnd.openxmlformats-officedocument.presentationml.notesSlide+xml"/>
  <Override PartName="/ppt/tags/tag33.xml" ContentType="application/vnd.openxmlformats-officedocument.presentationml.tags+xml"/>
  <Override PartName="/ppt/notesSlides/notesSlide4.xml" ContentType="application/vnd.openxmlformats-officedocument.presentationml.notesSlide+xml"/>
  <Override PartName="/ppt/tags/tag3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91" r:id="rId2"/>
    <p:sldId id="341" r:id="rId3"/>
    <p:sldId id="350" r:id="rId4"/>
    <p:sldId id="466" r:id="rId5"/>
    <p:sldId id="351" r:id="rId6"/>
    <p:sldId id="467" r:id="rId7"/>
    <p:sldId id="366" r:id="rId8"/>
    <p:sldId id="346" r:id="rId9"/>
    <p:sldId id="330" r:id="rId10"/>
    <p:sldId id="469" r:id="rId11"/>
    <p:sldId id="319" r:id="rId12"/>
    <p:sldId id="345" r:id="rId13"/>
    <p:sldId id="349" r:id="rId14"/>
    <p:sldId id="331" r:id="rId15"/>
    <p:sldId id="369" r:id="rId16"/>
    <p:sldId id="368" r:id="rId17"/>
    <p:sldId id="470" r:id="rId18"/>
    <p:sldId id="468" r:id="rId19"/>
    <p:sldId id="343" r:id="rId20"/>
    <p:sldId id="471" r:id="rId21"/>
    <p:sldId id="328" r:id="rId2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B21C4EE-A1F3-4654-A0ED-5F074C2A9F27}">
          <p14:sldIdLst>
            <p14:sldId id="291"/>
            <p14:sldId id="341"/>
            <p14:sldId id="350"/>
            <p14:sldId id="466"/>
            <p14:sldId id="351"/>
            <p14:sldId id="467"/>
            <p14:sldId id="366"/>
            <p14:sldId id="346"/>
            <p14:sldId id="330"/>
            <p14:sldId id="469"/>
            <p14:sldId id="319"/>
            <p14:sldId id="345"/>
            <p14:sldId id="349"/>
            <p14:sldId id="331"/>
            <p14:sldId id="369"/>
            <p14:sldId id="368"/>
            <p14:sldId id="470"/>
            <p14:sldId id="468"/>
            <p14:sldId id="343"/>
            <p14:sldId id="471"/>
            <p14:sldId id="328"/>
          </p14:sldIdLst>
        </p14:section>
        <p14:section name="DISS" id="{660C0A45-5DF7-4D74-926E-478E919FEAD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468D"/>
    <a:srgbClr val="9B59B6"/>
    <a:srgbClr val="5F2987"/>
    <a:srgbClr val="001C26"/>
    <a:srgbClr val="000608"/>
    <a:srgbClr val="001922"/>
    <a:srgbClr val="002532"/>
    <a:srgbClr val="10253F"/>
    <a:srgbClr val="EF5119"/>
    <a:srgbClr val="DBE7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4636" autoAdjust="0"/>
    <p:restoredTop sz="95274" autoAdjust="0"/>
  </p:normalViewPr>
  <p:slideViewPr>
    <p:cSldViewPr>
      <p:cViewPr varScale="1">
        <p:scale>
          <a:sx n="132" d="100"/>
          <a:sy n="132" d="100"/>
        </p:scale>
        <p:origin x="636" y="156"/>
      </p:cViewPr>
      <p:guideLst>
        <p:guide orient="horz" pos="2160"/>
        <p:guide pos="2880"/>
      </p:guideLst>
    </p:cSldViewPr>
  </p:slideViewPr>
  <p:notesTextViewPr>
    <p:cViewPr>
      <p:scale>
        <a:sx n="3" d="2"/>
        <a:sy n="3" d="2"/>
      </p:scale>
      <p:origin x="0" y="0"/>
    </p:cViewPr>
  </p:notesTextViewPr>
  <p:sorterViewPr>
    <p:cViewPr>
      <p:scale>
        <a:sx n="150" d="100"/>
        <a:sy n="150" d="100"/>
      </p:scale>
      <p:origin x="0" y="60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Zaakia.Bailey\AppData\Local\Temp\1\Temp1_DSS_Rejected_IRs_20170102.zip\DSS_Rejected_IRs_20170102_051210.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a:pPr>
            <a:r>
              <a:rPr lang="en-US" dirty="0"/>
              <a:t>Industry Personnel Clearance Timeliness</a:t>
            </a:r>
            <a:br>
              <a:rPr lang="en-US" dirty="0"/>
            </a:br>
            <a:endParaRPr lang="en-US" sz="1000" i="1" dirty="0"/>
          </a:p>
        </c:rich>
      </c:tx>
      <c:overlay val="0"/>
    </c:title>
    <c:autoTitleDeleted val="0"/>
    <c:view3D>
      <c:rotX val="15"/>
      <c:rotY val="20"/>
      <c:rAngAx val="1"/>
    </c:view3D>
    <c:floor>
      <c:thickness val="0"/>
    </c:floor>
    <c:sideWall>
      <c:thickness val="0"/>
    </c:sideWall>
    <c:backWall>
      <c:thickness val="0"/>
    </c:backWall>
    <c:plotArea>
      <c:layout/>
      <c:bar3DChart>
        <c:barDir val="bar"/>
        <c:grouping val="stacked"/>
        <c:varyColors val="0"/>
        <c:ser>
          <c:idx val="0"/>
          <c:order val="0"/>
          <c:tx>
            <c:strRef>
              <c:f>Sheet1!$B$1</c:f>
              <c:strCache>
                <c:ptCount val="1"/>
                <c:pt idx="0">
                  <c:v>Approve e-QIP (DSS)</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T5R</c:v>
                </c:pt>
                <c:pt idx="1">
                  <c:v>T3R</c:v>
                </c:pt>
                <c:pt idx="2">
                  <c:v>T5</c:v>
                </c:pt>
                <c:pt idx="3">
                  <c:v>T3</c:v>
                </c:pt>
              </c:strCache>
            </c:strRef>
          </c:cat>
          <c:val>
            <c:numRef>
              <c:f>Sheet1!$B$2:$B$5</c:f>
              <c:numCache>
                <c:formatCode>General</c:formatCode>
                <c:ptCount val="4"/>
                <c:pt idx="0">
                  <c:v>104</c:v>
                </c:pt>
                <c:pt idx="1">
                  <c:v>104</c:v>
                </c:pt>
                <c:pt idx="2">
                  <c:v>73</c:v>
                </c:pt>
                <c:pt idx="3">
                  <c:v>73</c:v>
                </c:pt>
              </c:numCache>
            </c:numRef>
          </c:val>
        </c:ser>
        <c:ser>
          <c:idx val="1"/>
          <c:order val="1"/>
          <c:tx>
            <c:strRef>
              <c:f>Sheet1!$C$1</c:f>
              <c:strCache>
                <c:ptCount val="1"/>
                <c:pt idx="0">
                  <c:v>Advanced Products (NBIB)</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T5R</c:v>
                </c:pt>
                <c:pt idx="1">
                  <c:v>T3R</c:v>
                </c:pt>
                <c:pt idx="2">
                  <c:v>T5</c:v>
                </c:pt>
                <c:pt idx="3">
                  <c:v>T3</c:v>
                </c:pt>
              </c:strCache>
            </c:strRef>
          </c:cat>
          <c:val>
            <c:numRef>
              <c:f>Sheet1!$C$2:$C$5</c:f>
              <c:numCache>
                <c:formatCode>General</c:formatCode>
                <c:ptCount val="4"/>
                <c:pt idx="2">
                  <c:v>24</c:v>
                </c:pt>
                <c:pt idx="3">
                  <c:v>24</c:v>
                </c:pt>
              </c:numCache>
            </c:numRef>
          </c:val>
        </c:ser>
        <c:ser>
          <c:idx val="2"/>
          <c:order val="2"/>
          <c:tx>
            <c:strRef>
              <c:f>Sheet1!$D$1</c:f>
              <c:strCache>
                <c:ptCount val="1"/>
                <c:pt idx="0">
                  <c:v>Interim Review (DSS)</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T5R</c:v>
                </c:pt>
                <c:pt idx="1">
                  <c:v>T3R</c:v>
                </c:pt>
                <c:pt idx="2">
                  <c:v>T5</c:v>
                </c:pt>
                <c:pt idx="3">
                  <c:v>T3</c:v>
                </c:pt>
              </c:strCache>
            </c:strRef>
          </c:cat>
          <c:val>
            <c:numRef>
              <c:f>Sheet1!$D$2:$D$5</c:f>
              <c:numCache>
                <c:formatCode>General</c:formatCode>
                <c:ptCount val="4"/>
                <c:pt idx="2">
                  <c:v>2</c:v>
                </c:pt>
                <c:pt idx="3">
                  <c:v>2</c:v>
                </c:pt>
              </c:numCache>
            </c:numRef>
          </c:val>
        </c:ser>
        <c:ser>
          <c:idx val="3"/>
          <c:order val="3"/>
          <c:tx>
            <c:strRef>
              <c:f>Sheet1!$E$1</c:f>
              <c:strCache>
                <c:ptCount val="1"/>
                <c:pt idx="0">
                  <c:v>Investigate (NBIB)</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T5R</c:v>
                </c:pt>
                <c:pt idx="1">
                  <c:v>T3R</c:v>
                </c:pt>
                <c:pt idx="2">
                  <c:v>T5</c:v>
                </c:pt>
                <c:pt idx="3">
                  <c:v>T3</c:v>
                </c:pt>
              </c:strCache>
            </c:strRef>
          </c:cat>
          <c:val>
            <c:numRef>
              <c:f>Sheet1!$E$2:$E$5</c:f>
              <c:numCache>
                <c:formatCode>General</c:formatCode>
                <c:ptCount val="4"/>
                <c:pt idx="0">
                  <c:v>306</c:v>
                </c:pt>
                <c:pt idx="1">
                  <c:v>117</c:v>
                </c:pt>
                <c:pt idx="2">
                  <c:v>346</c:v>
                </c:pt>
                <c:pt idx="3">
                  <c:v>158</c:v>
                </c:pt>
              </c:numCache>
            </c:numRef>
          </c:val>
        </c:ser>
        <c:ser>
          <c:idx val="4"/>
          <c:order val="4"/>
          <c:tx>
            <c:strRef>
              <c:f>Sheet1!$F$1</c:f>
              <c:strCache>
                <c:ptCount val="1"/>
                <c:pt idx="0">
                  <c:v>Adjudicate (DoD CAF)</c:v>
                </c:pt>
              </c:strCache>
            </c:strRef>
          </c:tx>
          <c:spPr>
            <a:solidFill>
              <a:schemeClr val="accent6"/>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T5R</c:v>
                </c:pt>
                <c:pt idx="1">
                  <c:v>T3R</c:v>
                </c:pt>
                <c:pt idx="2">
                  <c:v>T5</c:v>
                </c:pt>
                <c:pt idx="3">
                  <c:v>T3</c:v>
                </c:pt>
              </c:strCache>
            </c:strRef>
          </c:cat>
          <c:val>
            <c:numRef>
              <c:f>Sheet1!$F$2:$F$5</c:f>
              <c:numCache>
                <c:formatCode>General</c:formatCode>
                <c:ptCount val="4"/>
                <c:pt idx="0">
                  <c:v>46</c:v>
                </c:pt>
                <c:pt idx="1">
                  <c:v>14</c:v>
                </c:pt>
                <c:pt idx="2">
                  <c:v>10</c:v>
                </c:pt>
                <c:pt idx="3">
                  <c:v>15</c:v>
                </c:pt>
              </c:numCache>
            </c:numRef>
          </c:val>
        </c:ser>
        <c:dLbls>
          <c:showLegendKey val="0"/>
          <c:showVal val="1"/>
          <c:showCatName val="0"/>
          <c:showSerName val="0"/>
          <c:showPercent val="0"/>
          <c:showBubbleSize val="0"/>
        </c:dLbls>
        <c:gapWidth val="55"/>
        <c:gapDepth val="55"/>
        <c:shape val="box"/>
        <c:axId val="194939624"/>
        <c:axId val="194315720"/>
        <c:axId val="0"/>
      </c:bar3DChart>
      <c:catAx>
        <c:axId val="194939624"/>
        <c:scaling>
          <c:orientation val="minMax"/>
        </c:scaling>
        <c:delete val="0"/>
        <c:axPos val="l"/>
        <c:title>
          <c:tx>
            <c:rich>
              <a:bodyPr rot="-5400000" vert="horz"/>
              <a:lstStyle/>
              <a:p>
                <a:pPr>
                  <a:defRPr/>
                </a:pPr>
                <a:r>
                  <a:rPr lang="en-US"/>
                  <a:t>Investigation Type</a:t>
                </a:r>
              </a:p>
            </c:rich>
          </c:tx>
          <c:overlay val="0"/>
        </c:title>
        <c:numFmt formatCode="General" sourceLinked="0"/>
        <c:majorTickMark val="none"/>
        <c:minorTickMark val="none"/>
        <c:tickLblPos val="nextTo"/>
        <c:crossAx val="194315720"/>
        <c:crosses val="autoZero"/>
        <c:auto val="1"/>
        <c:lblAlgn val="ctr"/>
        <c:lblOffset val="100"/>
        <c:noMultiLvlLbl val="0"/>
      </c:catAx>
      <c:valAx>
        <c:axId val="194315720"/>
        <c:scaling>
          <c:orientation val="minMax"/>
          <c:max val="500"/>
        </c:scaling>
        <c:delete val="0"/>
        <c:axPos val="b"/>
        <c:majorGridlines/>
        <c:title>
          <c:tx>
            <c:rich>
              <a:bodyPr/>
              <a:lstStyle/>
              <a:p>
                <a:pPr>
                  <a:defRPr/>
                </a:pPr>
                <a:r>
                  <a:rPr lang="en-US"/>
                  <a:t>Days</a:t>
                </a:r>
              </a:p>
            </c:rich>
          </c:tx>
          <c:overlay val="0"/>
        </c:title>
        <c:numFmt formatCode="General" sourceLinked="1"/>
        <c:majorTickMark val="none"/>
        <c:minorTickMark val="none"/>
        <c:tickLblPos val="nextTo"/>
        <c:crossAx val="194939624"/>
        <c:crosses val="autoZero"/>
        <c:crossBetween val="between"/>
      </c:valAx>
    </c:plotArea>
    <c:legend>
      <c:legendPos val="b"/>
      <c:overlay val="0"/>
    </c:legend>
    <c:plotVisOnly val="1"/>
    <c:dispBlanksAs val="gap"/>
    <c:showDLblsOverMax val="0"/>
  </c:chart>
  <c:spPr>
    <a:ln>
      <a:solidFill>
        <a:schemeClr val="bg1">
          <a:lumMod val="65000"/>
        </a:schemeClr>
      </a:solidFill>
    </a:ln>
  </c:spPr>
  <c:txPr>
    <a:bodyPr/>
    <a:lstStyle/>
    <a:p>
      <a:pPr>
        <a:defRPr>
          <a:latin typeface="Calibri Light" panose="020F0302020204030204"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a:pPr>
            <a:r>
              <a:rPr lang="en-US"/>
              <a:t>Top e-QIP Rejection Reasons</a:t>
            </a:r>
          </a:p>
          <a:p>
            <a:pPr algn="ctr">
              <a:defRPr/>
            </a:pPr>
            <a:r>
              <a:rPr lang="en-US" sz="1000" b="0" i="1"/>
              <a:t>Q1 FY17</a:t>
            </a:r>
          </a:p>
        </c:rich>
      </c:tx>
      <c:overlay val="0"/>
    </c:title>
    <c:autoTitleDeleted val="0"/>
    <c:view3D>
      <c:rotX val="70"/>
      <c:rotY val="0"/>
      <c:rAngAx val="0"/>
    </c:view3D>
    <c:floor>
      <c:thickness val="0"/>
    </c:floor>
    <c:sideWall>
      <c:thickness val="0"/>
    </c:sideWall>
    <c:backWall>
      <c:thickness val="0"/>
    </c:backWall>
    <c:plotArea>
      <c:layout>
        <c:manualLayout>
          <c:layoutTarget val="inner"/>
          <c:xMode val="edge"/>
          <c:yMode val="edge"/>
          <c:x val="6.4567081394603126E-2"/>
          <c:y val="0.19281282115440104"/>
          <c:w val="0.82745499156361402"/>
          <c:h val="0.66715140392210115"/>
        </c:manualLayout>
      </c:layout>
      <c:pie3DChart>
        <c:varyColors val="1"/>
        <c:ser>
          <c:idx val="0"/>
          <c:order val="0"/>
          <c:dLbls>
            <c:dLbl>
              <c:idx val="0"/>
              <c:spPr/>
              <c:txPr>
                <a:bodyPr/>
                <a:lstStyle/>
                <a:p>
                  <a:pPr>
                    <a:defRPr b="1"/>
                  </a:pPr>
                  <a:endParaRPr lang="en-US"/>
                </a:p>
              </c:txPr>
              <c:showLegendKey val="0"/>
              <c:showVal val="0"/>
              <c:showCatName val="1"/>
              <c:showSerName val="0"/>
              <c:showPercent val="1"/>
              <c:showBubbleSize val="0"/>
            </c:dLbl>
            <c:dLbl>
              <c:idx val="2"/>
              <c:layout>
                <c:manualLayout>
                  <c:x val="-7.7891297419471817E-2"/>
                  <c:y val="-0.16758394431945792"/>
                </c:manualLayout>
              </c:layout>
              <c:tx>
                <c:rich>
                  <a:bodyPr/>
                  <a:lstStyle/>
                  <a:p>
                    <a:r>
                      <a:rPr lang="en-US"/>
                      <a:t>Unable To</a:t>
                    </a:r>
                  </a:p>
                  <a:p>
                    <a:r>
                      <a:rPr lang="en-US"/>
                      <a:t>    Grant Interim </a:t>
                    </a:r>
                  </a:p>
                  <a:p>
                    <a:r>
                      <a:rPr lang="en-US"/>
                      <a:t>Secret
11%</a:t>
                    </a:r>
                  </a:p>
                </c:rich>
              </c:tx>
              <c:showLegendKey val="0"/>
              <c:showVal val="0"/>
              <c:showCatName val="1"/>
              <c:showSerName val="0"/>
              <c:showPercent val="1"/>
              <c:showBubbleSize val="0"/>
              <c:extLst>
                <c:ext xmlns:c15="http://schemas.microsoft.com/office/drawing/2012/chart" uri="{CE6537A1-D6FC-4f65-9D91-7224C49458BB}"/>
              </c:extLst>
            </c:dLbl>
            <c:dLbl>
              <c:idx val="3"/>
              <c:spPr/>
              <c:txPr>
                <a:bodyPr/>
                <a:lstStyle/>
                <a:p>
                  <a:pPr>
                    <a:defRPr b="1"/>
                  </a:pPr>
                  <a:endParaRPr lang="en-US"/>
                </a:p>
              </c:txPr>
              <c:showLegendKey val="0"/>
              <c:showVal val="0"/>
              <c:showCatName val="1"/>
              <c:showSerName val="0"/>
              <c:showPercent val="1"/>
              <c:showBubbleSize val="0"/>
            </c:dLbl>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[DSS_Rejected_IRs_20170102_051210.xls]Sheet1!$I$4:$I$12</c:f>
              <c:strCache>
                <c:ptCount val="9"/>
                <c:pt idx="0">
                  <c:v>Change From PR To Initial/FP Req</c:v>
                </c:pt>
                <c:pt idx="1">
                  <c:v>Unable To Grant Interim TS</c:v>
                </c:pt>
                <c:pt idx="2">
                  <c:v>Unable To Grant Interim S</c:v>
                </c:pt>
                <c:pt idx="3">
                  <c:v>Current Open Inv.</c:v>
                </c:pt>
                <c:pt idx="4">
                  <c:v>Cohab Info</c:v>
                </c:pt>
                <c:pt idx="5">
                  <c:v>Unemployment/Self-Employment Verification    </c:v>
                </c:pt>
                <c:pt idx="6">
                  <c:v>Spouse SSN</c:v>
                </c:pt>
                <c:pt idx="7">
                  <c:v>Cleared Through Another Agency   </c:v>
                </c:pt>
                <c:pt idx="8">
                  <c:v>Other</c:v>
                </c:pt>
              </c:strCache>
            </c:strRef>
          </c:cat>
          <c:val>
            <c:numRef>
              <c:f>[DSS_Rejected_IRs_20170102_051210.xls]Sheet1!$J$4:$J$12</c:f>
              <c:numCache>
                <c:formatCode>General</c:formatCode>
                <c:ptCount val="9"/>
                <c:pt idx="0">
                  <c:v>111</c:v>
                </c:pt>
                <c:pt idx="1">
                  <c:v>76</c:v>
                </c:pt>
                <c:pt idx="2">
                  <c:v>51</c:v>
                </c:pt>
                <c:pt idx="3">
                  <c:v>30</c:v>
                </c:pt>
                <c:pt idx="4">
                  <c:v>26</c:v>
                </c:pt>
                <c:pt idx="5">
                  <c:v>22</c:v>
                </c:pt>
                <c:pt idx="6">
                  <c:v>20</c:v>
                </c:pt>
                <c:pt idx="7">
                  <c:v>20</c:v>
                </c:pt>
                <c:pt idx="8">
                  <c:v>103</c:v>
                </c:pt>
              </c:numCache>
            </c:numRef>
          </c:val>
        </c:ser>
        <c:dLbls>
          <c:showLegendKey val="0"/>
          <c:showVal val="0"/>
          <c:showCatName val="1"/>
          <c:showSerName val="0"/>
          <c:showPercent val="1"/>
          <c:showBubbleSize val="0"/>
          <c:showLeaderLines val="1"/>
        </c:dLbls>
      </c:pie3DChart>
    </c:plotArea>
    <c:plotVisOnly val="1"/>
    <c:dispBlanksAs val="gap"/>
    <c:showDLblsOverMax val="0"/>
  </c:chart>
  <c:txPr>
    <a:bodyPr/>
    <a:lstStyle/>
    <a:p>
      <a:pPr>
        <a:defRPr>
          <a:latin typeface="Calibri Light" panose="020F0302020204030204" pitchFamily="34" charset="0"/>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69920" cy="48006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4143589" y="0"/>
            <a:ext cx="3169920" cy="480060"/>
          </a:xfrm>
          <a:prstGeom prst="rect">
            <a:avLst/>
          </a:prstGeom>
        </p:spPr>
        <p:txBody>
          <a:bodyPr vert="horz" lIns="96653" tIns="48327" rIns="96653" bIns="48327" rtlCol="0"/>
          <a:lstStyle>
            <a:lvl1pPr algn="r">
              <a:defRPr sz="1200"/>
            </a:lvl1pPr>
          </a:lstStyle>
          <a:p>
            <a:fld id="{6DADDBE4-BE83-4701-819D-DA66E73B9395}" type="datetimeFigureOut">
              <a:rPr lang="en-US" smtClean="0"/>
              <a:t>1/19/2017</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1" y="4560570"/>
            <a:ext cx="5852160" cy="4320540"/>
          </a:xfrm>
          <a:prstGeom prst="rect">
            <a:avLst/>
          </a:prstGeom>
        </p:spPr>
        <p:txBody>
          <a:bodyPr vert="horz" lIns="96653" tIns="48327" rIns="96653" bIns="483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119474"/>
            <a:ext cx="3169920" cy="480060"/>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4143589" y="9119474"/>
            <a:ext cx="3169920" cy="480060"/>
          </a:xfrm>
          <a:prstGeom prst="rect">
            <a:avLst/>
          </a:prstGeom>
        </p:spPr>
        <p:txBody>
          <a:bodyPr vert="horz" lIns="96653" tIns="48327" rIns="96653" bIns="48327" rtlCol="0" anchor="b"/>
          <a:lstStyle>
            <a:lvl1pPr algn="r">
              <a:defRPr sz="1200"/>
            </a:lvl1pPr>
          </a:lstStyle>
          <a:p>
            <a:fld id="{22C28E2E-67FD-4924-ADA0-4CA8A55BE47C}" type="slidenum">
              <a:rPr lang="en-US" smtClean="0"/>
              <a:t>‹#›</a:t>
            </a:fld>
            <a:endParaRPr lang="en-US"/>
          </a:p>
        </p:txBody>
      </p:sp>
    </p:spTree>
    <p:extLst>
      <p:ext uri="{BB962C8B-B14F-4D97-AF65-F5344CB8AC3E}">
        <p14:creationId xmlns:p14="http://schemas.microsoft.com/office/powerpoint/2010/main" val="4004100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Incident Reports</a:t>
            </a:r>
          </a:p>
          <a:p>
            <a:r>
              <a:rPr lang="en-US" dirty="0"/>
              <a:t>What is an Incident? </a:t>
            </a:r>
          </a:p>
          <a:p>
            <a:r>
              <a:rPr lang="en-US" dirty="0"/>
              <a:t>Any information that reflects on the integrity or character of a cleared employee. </a:t>
            </a:r>
          </a:p>
          <a:p>
            <a:r>
              <a:rPr lang="en-US" dirty="0"/>
              <a:t>How should it be reported? </a:t>
            </a:r>
          </a:p>
          <a:p>
            <a:r>
              <a:rPr lang="en-US" dirty="0"/>
              <a:t>The FSO should submit the information via JPAS. The report should be marked as “Final” instead of “Initial”. This protects the contractor’s privacy. </a:t>
            </a:r>
          </a:p>
          <a:p>
            <a:r>
              <a:rPr lang="en-US" dirty="0"/>
              <a:t>What information should be included in an Incident Report? </a:t>
            </a:r>
          </a:p>
          <a:p>
            <a:r>
              <a:rPr lang="en-US" dirty="0"/>
              <a:t>Provide as much information as possible. 5W’s and include mitigating factors. If there is any documentation to provide, it can be sent to askpsmo-i@dss.mil or fax it to 571.305.6011. The information provided will aide in the adjudication of the Incident Report. </a:t>
            </a:r>
          </a:p>
          <a:p>
            <a:r>
              <a:rPr lang="en-US" dirty="0"/>
              <a:t>Can other FSOs see information about an Incident from another company? How do you prevent that? </a:t>
            </a:r>
          </a:p>
          <a:p>
            <a:r>
              <a:rPr lang="en-US" dirty="0"/>
              <a:t>Yes, if the report is submitted as Initial. However, if the FSO submits the report as Final, then only DSS, DoD CAF, and the company will be able to see the details of the Incident Report. </a:t>
            </a:r>
          </a:p>
          <a:p>
            <a:r>
              <a:rPr lang="en-US" dirty="0"/>
              <a:t>Is the database used for IRs operational? </a:t>
            </a:r>
          </a:p>
          <a:p>
            <a:r>
              <a:rPr lang="en-US" dirty="0"/>
              <a:t>No, it is not. Please have FSOs submit Incident Reports via JPAS. </a:t>
            </a:r>
          </a:p>
          <a:p>
            <a:r>
              <a:rPr lang="en-US" dirty="0"/>
              <a:t>Where do I send my culpability reports? </a:t>
            </a:r>
          </a:p>
          <a:p>
            <a:r>
              <a:rPr lang="en-US" dirty="0"/>
              <a:t>Michael.B.Ray2.civ@mail.mil and Stephanie.E.Miller35.ctr@mail.mil </a:t>
            </a:r>
          </a:p>
          <a:p>
            <a:r>
              <a:rPr lang="en-US" dirty="0"/>
              <a:t>What is the IR triage? </a:t>
            </a:r>
          </a:p>
          <a:p>
            <a:r>
              <a:rPr lang="en-US" dirty="0"/>
              <a:t>The IR triage is a review of all Incident Reports received from Industry in JPAS, fax, email, and mail. The triage is risk based and each IR is given a level of risk: low, medium, and high. Low tier IRs are able to be closed in JPAS. Medium tier IRs are sent to the CAF for adjudication. High tier IRs may warrant Interim Suspension action on the final eligibility of an individual. 30-50 Incident Reports are received by PSMO-I via JPAS daily. PSMO-I is able to take immediate action on all Incident Reports, reducing risk for DSS and Industry. </a:t>
            </a:r>
          </a:p>
          <a:p>
            <a:r>
              <a:rPr lang="en-US" dirty="0"/>
              <a:t>I don’t know if this is really an Incident. Who should I call? </a:t>
            </a:r>
          </a:p>
          <a:p>
            <a:r>
              <a:rPr lang="en-US" dirty="0"/>
              <a:t>Contact the Knowledge Center. </a:t>
            </a:r>
          </a:p>
          <a:p>
            <a:endParaRPr lang="en-US" dirty="0"/>
          </a:p>
        </p:txBody>
      </p:sp>
      <p:sp>
        <p:nvSpPr>
          <p:cNvPr id="4" name="Slide Number Placeholder 3"/>
          <p:cNvSpPr>
            <a:spLocks noGrp="1"/>
          </p:cNvSpPr>
          <p:nvPr>
            <p:ph type="sldNum" sz="quarter" idx="10"/>
          </p:nvPr>
        </p:nvSpPr>
        <p:spPr/>
        <p:txBody>
          <a:bodyPr/>
          <a:lstStyle/>
          <a:p>
            <a:fld id="{22C28E2E-67FD-4924-ADA0-4CA8A55BE47C}" type="slidenum">
              <a:rPr lang="en-US" smtClean="0"/>
              <a:t>10</a:t>
            </a:fld>
            <a:endParaRPr lang="en-US"/>
          </a:p>
        </p:txBody>
      </p:sp>
    </p:spTree>
    <p:extLst>
      <p:ext uri="{BB962C8B-B14F-4D97-AF65-F5344CB8AC3E}">
        <p14:creationId xmlns:p14="http://schemas.microsoft.com/office/powerpoint/2010/main" val="2935044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19138"/>
            <a:ext cx="4800600"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5BF50-B49B-4853-A573-925571B59782}" type="slidenum">
              <a:rPr lang="en-US" smtClean="0"/>
              <a:t>11</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082524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C28E2E-67FD-4924-ADA0-4CA8A55BE47C}" type="slidenum">
              <a:rPr lang="en-US" smtClean="0"/>
              <a:t>12</a:t>
            </a:fld>
            <a:endParaRPr lang="en-US"/>
          </a:p>
        </p:txBody>
      </p:sp>
    </p:spTree>
    <p:extLst>
      <p:ext uri="{BB962C8B-B14F-4D97-AF65-F5344CB8AC3E}">
        <p14:creationId xmlns:p14="http://schemas.microsoft.com/office/powerpoint/2010/main" val="2798869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C28E2E-67FD-4924-ADA0-4CA8A55BE47C}" type="slidenum">
              <a:rPr lang="en-US" smtClean="0"/>
              <a:t>14</a:t>
            </a:fld>
            <a:endParaRPr lang="en-US" dirty="0"/>
          </a:p>
        </p:txBody>
      </p:sp>
    </p:spTree>
    <p:extLst>
      <p:ext uri="{BB962C8B-B14F-4D97-AF65-F5344CB8AC3E}">
        <p14:creationId xmlns:p14="http://schemas.microsoft.com/office/powerpoint/2010/main" val="32931459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720975"/>
            <a:ext cx="7315200" cy="1470025"/>
          </a:xfrm>
        </p:spPr>
        <p:txBody>
          <a:bodyPr/>
          <a:lstStyle>
            <a:lvl1pPr>
              <a:defRPr>
                <a:solidFill>
                  <a:schemeClr val="accent3"/>
                </a:solidFill>
                <a:latin typeface="Candara" panose="020E0502030303020204" pitchFamily="34" charset="0"/>
              </a:defRPr>
            </a:lvl1pPr>
          </a:lstStyle>
          <a:p>
            <a:r>
              <a:rPr lang="en-US"/>
              <a:t>Click to edit Master title style</a:t>
            </a:r>
          </a:p>
        </p:txBody>
      </p:sp>
      <p:sp>
        <p:nvSpPr>
          <p:cNvPr id="3" name="Subtitle 2"/>
          <p:cNvSpPr>
            <a:spLocks noGrp="1"/>
          </p:cNvSpPr>
          <p:nvPr>
            <p:ph type="subTitle" idx="1"/>
          </p:nvPr>
        </p:nvSpPr>
        <p:spPr>
          <a:xfrm>
            <a:off x="1371600" y="4267200"/>
            <a:ext cx="6400800" cy="675704"/>
          </a:xfrm>
        </p:spPr>
        <p:txBody>
          <a:bodyPr/>
          <a:lstStyle>
            <a:lvl1pPr marL="0" indent="0" algn="ctr">
              <a:buNone/>
              <a:defRPr>
                <a:solidFill>
                  <a:schemeClr val="bg1">
                    <a:lumMod val="75000"/>
                  </a:schemeClr>
                </a:solidFill>
                <a:latin typeface="Candara" panose="020E0502030303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9" name="Rectangle 8"/>
          <p:cNvSpPr/>
          <p:nvPr userDrawn="1"/>
        </p:nvSpPr>
        <p:spPr>
          <a:xfrm>
            <a:off x="-19050" y="0"/>
            <a:ext cx="755703" cy="6858000"/>
          </a:xfrm>
          <a:prstGeom prst="rect">
            <a:avLst/>
          </a:prstGeom>
          <a:solidFill>
            <a:srgbClr val="050B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10" name="Rectangle 9"/>
          <p:cNvSpPr/>
          <p:nvPr userDrawn="1"/>
        </p:nvSpPr>
        <p:spPr>
          <a:xfrm>
            <a:off x="8396356" y="0"/>
            <a:ext cx="755703" cy="6858000"/>
          </a:xfrm>
          <a:prstGeom prst="rect">
            <a:avLst/>
          </a:prstGeom>
          <a:solidFill>
            <a:srgbClr val="050B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pic>
        <p:nvPicPr>
          <p:cNvPr id="11" name="Picture 2" descr="C:\Users\Charles.Tench\Documents\Working Folder\DISCO\DISCO Slides\DSS Seal.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10000" y="304800"/>
            <a:ext cx="152399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7075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8" name="Rectangle 7"/>
          <p:cNvSpPr/>
          <p:nvPr userDrawn="1"/>
        </p:nvSpPr>
        <p:spPr>
          <a:xfrm>
            <a:off x="0" y="5105400"/>
            <a:ext cx="9144000" cy="1752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66800" y="228600"/>
            <a:ext cx="7620000" cy="914400"/>
          </a:xfrm>
        </p:spPr>
        <p:txBody>
          <a:bodyPr/>
          <a:lstStyle>
            <a:lvl1pPr algn="r">
              <a:defRPr>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432910" y="6553200"/>
            <a:ext cx="1014890" cy="170334"/>
          </a:xfrm>
        </p:spPr>
        <p:txBody>
          <a:bodyPr/>
          <a:lstStyle>
            <a:lvl1pPr>
              <a:defRPr>
                <a:solidFill>
                  <a:schemeClr val="bg1">
                    <a:lumMod val="50000"/>
                  </a:schemeClr>
                </a:solidFill>
              </a:defRPr>
            </a:lvl1pPr>
          </a:lstStyle>
          <a:p>
            <a:r>
              <a:rPr lang="en-US"/>
              <a:t>Unclassified</a:t>
            </a:r>
            <a:endParaRPr lang="en-US" dirty="0"/>
          </a:p>
        </p:txBody>
      </p:sp>
      <p:pic>
        <p:nvPicPr>
          <p:cNvPr id="7" name="Picture 2" descr="C:\Users\Charles.Tench\Documents\Working Folder\DISCO\DISCO Slides\DSS Seal.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2707" y="182562"/>
            <a:ext cx="1008062"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userDrawn="1"/>
        </p:nvSpPr>
        <p:spPr>
          <a:xfrm>
            <a:off x="1070768" y="1066800"/>
            <a:ext cx="7616031" cy="45719"/>
          </a:xfrm>
          <a:prstGeom prst="rect">
            <a:avLst/>
          </a:prstGeom>
          <a:gradFill flip="none" rotWithShape="1">
            <a:gsLst>
              <a:gs pos="0">
                <a:srgbClr val="10253F"/>
              </a:gs>
              <a:gs pos="50000">
                <a:srgbClr val="FFC000"/>
              </a:gs>
              <a:gs pos="100000">
                <a:srgbClr val="10253F"/>
              </a:gs>
            </a:gsLst>
            <a:path path="rect">
              <a:fillToRect l="100000" t="100000"/>
            </a:path>
            <a:tileRect r="-100000" b="-100000"/>
          </a:gradFill>
          <a:ln w="38100">
            <a:noFill/>
          </a:ln>
        </p:spPr>
        <p:style>
          <a:lnRef idx="1">
            <a:schemeClr val="accent5"/>
          </a:lnRef>
          <a:fillRef idx="0">
            <a:schemeClr val="accent5"/>
          </a:fillRef>
          <a:effectRef idx="0">
            <a:schemeClr val="accent5"/>
          </a:effectRef>
          <a:fontRef idx="minor">
            <a:schemeClr val="tx1"/>
          </a:fontRef>
        </p:style>
        <p:txBody>
          <a:bodyPr rtlCol="0" anchor="ctr"/>
          <a:lstStyle/>
          <a:p>
            <a:pPr algn="ctr"/>
            <a:endParaRPr lang="en-US"/>
          </a:p>
        </p:txBody>
      </p:sp>
      <p:sp>
        <p:nvSpPr>
          <p:cNvPr id="9" name="Slide Number Placeholder 5"/>
          <p:cNvSpPr>
            <a:spLocks noGrp="1"/>
          </p:cNvSpPr>
          <p:nvPr>
            <p:ph type="sldNum" sz="quarter" idx="12"/>
          </p:nvPr>
        </p:nvSpPr>
        <p:spPr>
          <a:xfrm>
            <a:off x="8686800" y="6553200"/>
            <a:ext cx="381000" cy="228600"/>
          </a:xfrm>
        </p:spPr>
        <p:txBody>
          <a:bodyPr/>
          <a:lstStyle>
            <a:lvl1pPr algn="ctr">
              <a:defRPr>
                <a:solidFill>
                  <a:schemeClr val="bg1">
                    <a:lumMod val="50000"/>
                  </a:schemeClr>
                </a:solidFill>
              </a:defRPr>
            </a:lvl1pPr>
          </a:lstStyle>
          <a:p>
            <a:fld id="{B7DAC5CC-B1A1-4589-9D63-70C0024C200E}" type="slidenum">
              <a:rPr lang="en-US" smtClean="0"/>
              <a:pPr/>
              <a:t>‹#›</a:t>
            </a:fld>
            <a:endParaRPr lang="en-US" dirty="0"/>
          </a:p>
        </p:txBody>
      </p:sp>
    </p:spTree>
    <p:extLst>
      <p:ext uri="{BB962C8B-B14F-4D97-AF65-F5344CB8AC3E}">
        <p14:creationId xmlns:p14="http://schemas.microsoft.com/office/powerpoint/2010/main" val="659994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4" name="Rectangle 3"/>
          <p:cNvSpPr/>
          <p:nvPr userDrawn="1"/>
        </p:nvSpPr>
        <p:spPr>
          <a:xfrm>
            <a:off x="0" y="0"/>
            <a:ext cx="2667000" cy="6866467"/>
          </a:xfrm>
          <a:prstGeom prst="rect">
            <a:avLst/>
          </a:prstGeom>
          <a:solidFill>
            <a:srgbClr val="1025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819400" y="228600"/>
            <a:ext cx="5867400" cy="914400"/>
          </a:xfrm>
        </p:spPr>
        <p:txBody>
          <a:bodyPr/>
          <a:lstStyle>
            <a:lvl1pPr algn="r">
              <a:defRPr>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2819400" y="1600200"/>
            <a:ext cx="5867400" cy="45259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432910" y="6553200"/>
            <a:ext cx="1014890" cy="170334"/>
          </a:xfrm>
        </p:spPr>
        <p:txBody>
          <a:bodyPr/>
          <a:lstStyle>
            <a:lvl1pPr>
              <a:defRPr>
                <a:solidFill>
                  <a:schemeClr val="bg1">
                    <a:lumMod val="50000"/>
                  </a:schemeClr>
                </a:solidFill>
              </a:defRPr>
            </a:lvl1pPr>
          </a:lstStyle>
          <a:p>
            <a:r>
              <a:rPr lang="en-US"/>
              <a:t>Unclassified</a:t>
            </a:r>
            <a:endParaRPr lang="en-US" dirty="0"/>
          </a:p>
        </p:txBody>
      </p:sp>
      <p:sp>
        <p:nvSpPr>
          <p:cNvPr id="11" name="Rectangle 10"/>
          <p:cNvSpPr/>
          <p:nvPr userDrawn="1"/>
        </p:nvSpPr>
        <p:spPr>
          <a:xfrm>
            <a:off x="2822455" y="1066800"/>
            <a:ext cx="5864343" cy="45719"/>
          </a:xfrm>
          <a:prstGeom prst="rect">
            <a:avLst/>
          </a:prstGeom>
          <a:gradFill flip="none" rotWithShape="1">
            <a:gsLst>
              <a:gs pos="0">
                <a:srgbClr val="10253F"/>
              </a:gs>
              <a:gs pos="50000">
                <a:srgbClr val="92D050"/>
              </a:gs>
              <a:gs pos="100000">
                <a:srgbClr val="10253F"/>
              </a:gs>
            </a:gsLst>
            <a:path path="rect">
              <a:fillToRect l="100000" t="100000"/>
            </a:path>
            <a:tileRect r="-100000" b="-100000"/>
          </a:gradFill>
          <a:ln w="38100">
            <a:noFill/>
          </a:ln>
        </p:spPr>
        <p:style>
          <a:lnRef idx="1">
            <a:schemeClr val="accent5"/>
          </a:lnRef>
          <a:fillRef idx="0">
            <a:schemeClr val="accent5"/>
          </a:fillRef>
          <a:effectRef idx="0">
            <a:schemeClr val="accent5"/>
          </a:effectRef>
          <a:fontRef idx="minor">
            <a:schemeClr val="tx1"/>
          </a:fontRef>
        </p:style>
        <p:txBody>
          <a:bodyPr rtlCol="0" anchor="ctr"/>
          <a:lstStyle/>
          <a:p>
            <a:pPr algn="ctr"/>
            <a:endParaRPr lang="en-US"/>
          </a:p>
        </p:txBody>
      </p:sp>
      <p:sp>
        <p:nvSpPr>
          <p:cNvPr id="9" name="Slide Number Placeholder 5"/>
          <p:cNvSpPr>
            <a:spLocks noGrp="1"/>
          </p:cNvSpPr>
          <p:nvPr>
            <p:ph type="sldNum" sz="quarter" idx="12"/>
          </p:nvPr>
        </p:nvSpPr>
        <p:spPr>
          <a:xfrm>
            <a:off x="8686800" y="6553200"/>
            <a:ext cx="381000" cy="228600"/>
          </a:xfrm>
        </p:spPr>
        <p:txBody>
          <a:bodyPr/>
          <a:lstStyle>
            <a:lvl1pPr algn="ctr">
              <a:defRPr>
                <a:solidFill>
                  <a:schemeClr val="bg1">
                    <a:lumMod val="50000"/>
                  </a:schemeClr>
                </a:solidFill>
              </a:defRPr>
            </a:lvl1pPr>
          </a:lstStyle>
          <a:p>
            <a:fld id="{B7DAC5CC-B1A1-4589-9D63-70C0024C200E}" type="slidenum">
              <a:rPr lang="en-US" smtClean="0"/>
              <a:pPr/>
              <a:t>‹#›</a:t>
            </a:fld>
            <a:endParaRPr lang="en-US" dirty="0"/>
          </a:p>
        </p:txBody>
      </p:sp>
      <p:pic>
        <p:nvPicPr>
          <p:cNvPr id="10" name="Picture 2" descr="C:\Users\Charles.Tench\Documents\Working Folder\DISCO\DISCO Slides\DSS Seal.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2707" y="76200"/>
            <a:ext cx="1008062"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56097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9_Title and Content">
    <p:spTree>
      <p:nvGrpSpPr>
        <p:cNvPr id="1" name=""/>
        <p:cNvGrpSpPr/>
        <p:nvPr/>
      </p:nvGrpSpPr>
      <p:grpSpPr>
        <a:xfrm>
          <a:off x="0" y="0"/>
          <a:ext cx="0" cy="0"/>
          <a:chOff x="0" y="0"/>
          <a:chExt cx="0" cy="0"/>
        </a:xfrm>
      </p:grpSpPr>
      <p:pic>
        <p:nvPicPr>
          <p:cNvPr id="13" name="Picture 12"/>
          <p:cNvPicPr>
            <a:picLocks noChangeAspect="1"/>
          </p:cNvPicPr>
          <p:nvPr userDrawn="1"/>
        </p:nvPicPr>
        <p:blipFill rotWithShape="1">
          <a:blip r:embed="rId2">
            <a:extLst>
              <a:ext uri="{28A0092B-C50C-407E-A947-70E740481C1C}">
                <a14:useLocalDpi xmlns:a14="http://schemas.microsoft.com/office/drawing/2010/main" val="0"/>
              </a:ext>
            </a:extLst>
          </a:blip>
          <a:srcRect b="82639"/>
          <a:stretch/>
        </p:blipFill>
        <p:spPr>
          <a:xfrm rot="5400000">
            <a:off x="-2095503" y="2095500"/>
            <a:ext cx="6858001" cy="2667002"/>
          </a:xfrm>
          <a:prstGeom prst="rect">
            <a:avLst/>
          </a:prstGeom>
        </p:spPr>
      </p:pic>
      <p:sp>
        <p:nvSpPr>
          <p:cNvPr id="2" name="Title 1"/>
          <p:cNvSpPr>
            <a:spLocks noGrp="1"/>
          </p:cNvSpPr>
          <p:nvPr>
            <p:ph type="title"/>
          </p:nvPr>
        </p:nvSpPr>
        <p:spPr>
          <a:xfrm>
            <a:off x="2819400" y="228600"/>
            <a:ext cx="5867400" cy="914400"/>
          </a:xfrm>
        </p:spPr>
        <p:txBody>
          <a:bodyPr/>
          <a:lstStyle>
            <a:lvl1pPr algn="r">
              <a:defRPr>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2819400" y="1600200"/>
            <a:ext cx="5867400" cy="45259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432910" y="6553200"/>
            <a:ext cx="1014890" cy="170334"/>
          </a:xfrm>
        </p:spPr>
        <p:txBody>
          <a:bodyPr/>
          <a:lstStyle>
            <a:lvl1pPr>
              <a:defRPr>
                <a:solidFill>
                  <a:schemeClr val="bg1">
                    <a:lumMod val="50000"/>
                  </a:schemeClr>
                </a:solidFill>
              </a:defRPr>
            </a:lvl1pPr>
          </a:lstStyle>
          <a:p>
            <a:r>
              <a:rPr lang="en-US"/>
              <a:t>Unclassified</a:t>
            </a:r>
            <a:endParaRPr lang="en-US" dirty="0"/>
          </a:p>
        </p:txBody>
      </p:sp>
      <p:sp>
        <p:nvSpPr>
          <p:cNvPr id="11" name="Rectangle 10"/>
          <p:cNvSpPr/>
          <p:nvPr userDrawn="1"/>
        </p:nvSpPr>
        <p:spPr>
          <a:xfrm>
            <a:off x="2822455" y="1066800"/>
            <a:ext cx="5864343" cy="45719"/>
          </a:xfrm>
          <a:prstGeom prst="rect">
            <a:avLst/>
          </a:prstGeom>
          <a:gradFill flip="none" rotWithShape="1">
            <a:gsLst>
              <a:gs pos="0">
                <a:srgbClr val="10253F"/>
              </a:gs>
              <a:gs pos="50000">
                <a:srgbClr val="92D050"/>
              </a:gs>
              <a:gs pos="100000">
                <a:srgbClr val="10253F"/>
              </a:gs>
            </a:gsLst>
            <a:path path="rect">
              <a:fillToRect l="100000" t="100000"/>
            </a:path>
            <a:tileRect r="-100000" b="-100000"/>
          </a:gradFill>
          <a:ln w="38100">
            <a:noFill/>
          </a:ln>
        </p:spPr>
        <p:style>
          <a:lnRef idx="1">
            <a:schemeClr val="accent5"/>
          </a:lnRef>
          <a:fillRef idx="0">
            <a:schemeClr val="accent5"/>
          </a:fillRef>
          <a:effectRef idx="0">
            <a:schemeClr val="accent5"/>
          </a:effectRef>
          <a:fontRef idx="minor">
            <a:schemeClr val="tx1"/>
          </a:fontRef>
        </p:style>
        <p:txBody>
          <a:bodyPr rtlCol="0" anchor="ctr"/>
          <a:lstStyle/>
          <a:p>
            <a:pPr algn="ctr"/>
            <a:endParaRPr lang="en-US"/>
          </a:p>
        </p:txBody>
      </p:sp>
      <p:sp>
        <p:nvSpPr>
          <p:cNvPr id="9" name="Slide Number Placeholder 5"/>
          <p:cNvSpPr>
            <a:spLocks noGrp="1"/>
          </p:cNvSpPr>
          <p:nvPr>
            <p:ph type="sldNum" sz="quarter" idx="12"/>
          </p:nvPr>
        </p:nvSpPr>
        <p:spPr>
          <a:xfrm>
            <a:off x="8686800" y="6553200"/>
            <a:ext cx="381000" cy="228600"/>
          </a:xfrm>
        </p:spPr>
        <p:txBody>
          <a:bodyPr/>
          <a:lstStyle>
            <a:lvl1pPr algn="ctr">
              <a:defRPr>
                <a:solidFill>
                  <a:schemeClr val="bg1">
                    <a:lumMod val="50000"/>
                  </a:schemeClr>
                </a:solidFill>
              </a:defRPr>
            </a:lvl1pPr>
          </a:lstStyle>
          <a:p>
            <a:fld id="{B7DAC5CC-B1A1-4589-9D63-70C0024C200E}" type="slidenum">
              <a:rPr lang="en-US" smtClean="0"/>
              <a:pPr/>
              <a:t>‹#›</a:t>
            </a:fld>
            <a:endParaRPr lang="en-US" dirty="0"/>
          </a:p>
        </p:txBody>
      </p:sp>
      <p:pic>
        <p:nvPicPr>
          <p:cNvPr id="10" name="Picture 2" descr="C:\Users\Charles.Tench\Documents\Working Folder\DISCO\DISCO Slides\DSS Seal.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707" y="76200"/>
            <a:ext cx="1008062"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14570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07FE22-C8BD-42F2-8DCA-BADB3D5C7489}"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E9805B-7CD3-4341-9C11-AC2D317C5295}" type="slidenum">
              <a:rPr lang="en-US" smtClean="0"/>
              <a:t>‹#›</a:t>
            </a:fld>
            <a:endParaRPr lang="en-US"/>
          </a:p>
        </p:txBody>
      </p:sp>
    </p:spTree>
    <p:extLst>
      <p:ext uri="{BB962C8B-B14F-4D97-AF65-F5344CB8AC3E}">
        <p14:creationId xmlns:p14="http://schemas.microsoft.com/office/powerpoint/2010/main" val="21147010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F07FE22-C8BD-42F2-8DCA-BADB3D5C7489}"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E9805B-7CD3-4341-9C11-AC2D317C5295}" type="slidenum">
              <a:rPr lang="en-US" smtClean="0"/>
              <a:t>‹#›</a:t>
            </a:fld>
            <a:endParaRPr lang="en-US"/>
          </a:p>
        </p:txBody>
      </p:sp>
    </p:spTree>
    <p:extLst>
      <p:ext uri="{BB962C8B-B14F-4D97-AF65-F5344CB8AC3E}">
        <p14:creationId xmlns:p14="http://schemas.microsoft.com/office/powerpoint/2010/main" val="30462991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F07FE22-C8BD-42F2-8DCA-BADB3D5C7489}"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E9805B-7CD3-4341-9C11-AC2D317C5295}" type="slidenum">
              <a:rPr lang="en-US" smtClean="0"/>
              <a:t>‹#›</a:t>
            </a:fld>
            <a:endParaRPr lang="en-US"/>
          </a:p>
        </p:txBody>
      </p:sp>
    </p:spTree>
    <p:extLst>
      <p:ext uri="{BB962C8B-B14F-4D97-AF65-F5344CB8AC3E}">
        <p14:creationId xmlns:p14="http://schemas.microsoft.com/office/powerpoint/2010/main" val="17877159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07FE22-C8BD-42F2-8DCA-BADB3D5C7489}"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E9805B-7CD3-4341-9C11-AC2D317C5295}" type="slidenum">
              <a:rPr lang="en-US" smtClean="0"/>
              <a:t>‹#›</a:t>
            </a:fld>
            <a:endParaRPr lang="en-US"/>
          </a:p>
        </p:txBody>
      </p:sp>
    </p:spTree>
    <p:extLst>
      <p:ext uri="{BB962C8B-B14F-4D97-AF65-F5344CB8AC3E}">
        <p14:creationId xmlns:p14="http://schemas.microsoft.com/office/powerpoint/2010/main" val="7904540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07FE22-C8BD-42F2-8DCA-BADB3D5C7489}"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E9805B-7CD3-4341-9C11-AC2D317C5295}" type="slidenum">
              <a:rPr lang="en-US" smtClean="0"/>
              <a:t>‹#›</a:t>
            </a:fld>
            <a:endParaRPr lang="en-US"/>
          </a:p>
        </p:txBody>
      </p:sp>
    </p:spTree>
    <p:extLst>
      <p:ext uri="{BB962C8B-B14F-4D97-AF65-F5344CB8AC3E}">
        <p14:creationId xmlns:p14="http://schemas.microsoft.com/office/powerpoint/2010/main" val="35538881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07FE22-C8BD-42F2-8DCA-BADB3D5C7489}"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E9805B-7CD3-4341-9C11-AC2D317C5295}" type="slidenum">
              <a:rPr lang="en-US" smtClean="0"/>
              <a:t>‹#›</a:t>
            </a:fld>
            <a:endParaRPr lang="en-US"/>
          </a:p>
        </p:txBody>
      </p:sp>
    </p:spTree>
    <p:extLst>
      <p:ext uri="{BB962C8B-B14F-4D97-AF65-F5344CB8AC3E}">
        <p14:creationId xmlns:p14="http://schemas.microsoft.com/office/powerpoint/2010/main" val="9631408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07FE22-C8BD-42F2-8DCA-BADB3D5C7489}"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E9805B-7CD3-4341-9C11-AC2D317C5295}" type="slidenum">
              <a:rPr lang="en-US" smtClean="0"/>
              <a:t>‹#›</a:t>
            </a:fld>
            <a:endParaRPr lang="en-US"/>
          </a:p>
        </p:txBody>
      </p:sp>
    </p:spTree>
    <p:extLst>
      <p:ext uri="{BB962C8B-B14F-4D97-AF65-F5344CB8AC3E}">
        <p14:creationId xmlns:p14="http://schemas.microsoft.com/office/powerpoint/2010/main" val="591596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10" name="Rectangle 9"/>
          <p:cNvSpPr/>
          <p:nvPr userDrawn="1"/>
        </p:nvSpPr>
        <p:spPr>
          <a:xfrm>
            <a:off x="0" y="0"/>
            <a:ext cx="9152059" cy="5715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pic>
        <p:nvPicPr>
          <p:cNvPr id="11" name="Picture 2" descr="C:\Users\Charles.Tench\Documents\Working Folder\DISCO\DISCO Slides\DSS Seal.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10000" y="990600"/>
            <a:ext cx="152399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ight Triangle 3"/>
          <p:cNvSpPr/>
          <p:nvPr userDrawn="1"/>
        </p:nvSpPr>
        <p:spPr>
          <a:xfrm>
            <a:off x="2108" y="3276600"/>
            <a:ext cx="6627292" cy="35052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Triangle 7"/>
          <p:cNvSpPr/>
          <p:nvPr userDrawn="1"/>
        </p:nvSpPr>
        <p:spPr>
          <a:xfrm flipH="1">
            <a:off x="2524767" y="3276600"/>
            <a:ext cx="6627292" cy="35052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14400" y="1905000"/>
            <a:ext cx="7315200" cy="1470025"/>
          </a:xfrm>
        </p:spPr>
        <p:txBody>
          <a:bodyPr/>
          <a:lstStyle>
            <a:lvl1pPr>
              <a:defRPr>
                <a:solidFill>
                  <a:schemeClr val="accent3"/>
                </a:solidFill>
                <a:latin typeface="Candara" panose="020E0502030303020204" pitchFamily="34" charset="0"/>
              </a:defRPr>
            </a:lvl1pPr>
          </a:lstStyle>
          <a:p>
            <a:r>
              <a:rPr lang="en-US"/>
              <a:t>Click to edit Master title style</a:t>
            </a:r>
          </a:p>
        </p:txBody>
      </p:sp>
      <p:sp>
        <p:nvSpPr>
          <p:cNvPr id="3" name="Subtitle 2"/>
          <p:cNvSpPr>
            <a:spLocks noGrp="1"/>
          </p:cNvSpPr>
          <p:nvPr>
            <p:ph type="subTitle" idx="1"/>
          </p:nvPr>
        </p:nvSpPr>
        <p:spPr>
          <a:xfrm>
            <a:off x="1371600" y="3451225"/>
            <a:ext cx="6400800" cy="675704"/>
          </a:xfrm>
        </p:spPr>
        <p:txBody>
          <a:bodyPr/>
          <a:lstStyle>
            <a:lvl1pPr marL="0" indent="0" algn="ctr">
              <a:buNone/>
              <a:defRPr>
                <a:solidFill>
                  <a:schemeClr val="bg1">
                    <a:lumMod val="75000"/>
                  </a:schemeClr>
                </a:solidFill>
                <a:latin typeface="Candara" panose="020E0502030303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888931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07FE22-C8BD-42F2-8DCA-BADB3D5C7489}"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E9805B-7CD3-4341-9C11-AC2D317C5295}" type="slidenum">
              <a:rPr lang="en-US" smtClean="0"/>
              <a:t>‹#›</a:t>
            </a:fld>
            <a:endParaRPr lang="en-US"/>
          </a:p>
        </p:txBody>
      </p:sp>
    </p:spTree>
    <p:extLst>
      <p:ext uri="{BB962C8B-B14F-4D97-AF65-F5344CB8AC3E}">
        <p14:creationId xmlns:p14="http://schemas.microsoft.com/office/powerpoint/2010/main" val="37687494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07FE22-C8BD-42F2-8DCA-BADB3D5C7489}"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E9805B-7CD3-4341-9C11-AC2D317C5295}" type="slidenum">
              <a:rPr lang="en-US" smtClean="0"/>
              <a:t>‹#›</a:t>
            </a:fld>
            <a:endParaRPr lang="en-US"/>
          </a:p>
        </p:txBody>
      </p:sp>
    </p:spTree>
    <p:extLst>
      <p:ext uri="{BB962C8B-B14F-4D97-AF65-F5344CB8AC3E}">
        <p14:creationId xmlns:p14="http://schemas.microsoft.com/office/powerpoint/2010/main" val="2349051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620000" cy="914400"/>
          </a:xfrm>
        </p:spPr>
        <p:txBody>
          <a:bodyPr/>
          <a:lstStyle>
            <a:lvl1pPr algn="r">
              <a:defRPr>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432910" y="6553200"/>
            <a:ext cx="1014890" cy="170334"/>
          </a:xfrm>
        </p:spPr>
        <p:txBody>
          <a:bodyPr/>
          <a:lstStyle>
            <a:lvl1pPr>
              <a:defRPr>
                <a:solidFill>
                  <a:schemeClr val="bg1">
                    <a:lumMod val="50000"/>
                  </a:schemeClr>
                </a:solidFill>
              </a:defRPr>
            </a:lvl1pPr>
          </a:lstStyle>
          <a:p>
            <a:r>
              <a:rPr lang="en-US"/>
              <a:t>Unclassified</a:t>
            </a:r>
            <a:endParaRPr lang="en-US" dirty="0"/>
          </a:p>
        </p:txBody>
      </p:sp>
      <p:sp>
        <p:nvSpPr>
          <p:cNvPr id="6" name="Slide Number Placeholder 5"/>
          <p:cNvSpPr>
            <a:spLocks noGrp="1"/>
          </p:cNvSpPr>
          <p:nvPr>
            <p:ph type="sldNum" sz="quarter" idx="12"/>
          </p:nvPr>
        </p:nvSpPr>
        <p:spPr>
          <a:xfrm>
            <a:off x="8686800" y="6553200"/>
            <a:ext cx="381000" cy="228600"/>
          </a:xfrm>
        </p:spPr>
        <p:txBody>
          <a:bodyPr/>
          <a:lstStyle>
            <a:lvl1pPr algn="ctr">
              <a:defRPr>
                <a:solidFill>
                  <a:schemeClr val="bg1">
                    <a:lumMod val="50000"/>
                  </a:schemeClr>
                </a:solidFill>
              </a:defRPr>
            </a:lvl1pPr>
          </a:lstStyle>
          <a:p>
            <a:fld id="{B7DAC5CC-B1A1-4589-9D63-70C0024C200E}" type="slidenum">
              <a:rPr lang="en-US" smtClean="0"/>
              <a:pPr/>
              <a:t>‹#›</a:t>
            </a:fld>
            <a:endParaRPr lang="en-US" dirty="0"/>
          </a:p>
        </p:txBody>
      </p:sp>
      <p:pic>
        <p:nvPicPr>
          <p:cNvPr id="7" name="Picture 2" descr="C:\Users\Charles.Tench\Documents\Working Folder\DISCO\DISCO Slides\DSS Seal.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2707" y="182562"/>
            <a:ext cx="1008062"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userDrawn="1"/>
        </p:nvSpPr>
        <p:spPr>
          <a:xfrm>
            <a:off x="1070768" y="1066800"/>
            <a:ext cx="7616031" cy="45719"/>
          </a:xfrm>
          <a:prstGeom prst="rect">
            <a:avLst/>
          </a:prstGeom>
          <a:gradFill flip="none" rotWithShape="1">
            <a:gsLst>
              <a:gs pos="0">
                <a:srgbClr val="10253F"/>
              </a:gs>
              <a:gs pos="50000">
                <a:srgbClr val="00B0F0"/>
              </a:gs>
              <a:gs pos="100000">
                <a:srgbClr val="10253F"/>
              </a:gs>
            </a:gsLst>
            <a:path path="rect">
              <a:fillToRect l="100000" t="100000"/>
            </a:path>
            <a:tileRect r="-100000" b="-100000"/>
          </a:gradFill>
          <a:ln w="38100">
            <a:noFill/>
          </a:ln>
        </p:spPr>
        <p:style>
          <a:lnRef idx="1">
            <a:schemeClr val="accent5"/>
          </a:lnRef>
          <a:fillRef idx="0">
            <a:schemeClr val="accent5"/>
          </a:fillRef>
          <a:effectRef idx="0">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983236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sp>
        <p:nvSpPr>
          <p:cNvPr id="8" name="Rectangle 7"/>
          <p:cNvSpPr/>
          <p:nvPr userDrawn="1"/>
        </p:nvSpPr>
        <p:spPr>
          <a:xfrm>
            <a:off x="0" y="1219200"/>
            <a:ext cx="9144000" cy="502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66800" y="228600"/>
            <a:ext cx="7620000" cy="914400"/>
          </a:xfrm>
        </p:spPr>
        <p:txBody>
          <a:bodyPr/>
          <a:lstStyle>
            <a:lvl1pPr algn="r">
              <a:defRPr>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432910" y="6553200"/>
            <a:ext cx="1014890" cy="170334"/>
          </a:xfrm>
        </p:spPr>
        <p:txBody>
          <a:bodyPr/>
          <a:lstStyle>
            <a:lvl1pPr>
              <a:defRPr>
                <a:solidFill>
                  <a:schemeClr val="bg1">
                    <a:lumMod val="50000"/>
                  </a:schemeClr>
                </a:solidFill>
              </a:defRPr>
            </a:lvl1pPr>
          </a:lstStyle>
          <a:p>
            <a:r>
              <a:rPr lang="en-US"/>
              <a:t>Unclassified</a:t>
            </a:r>
            <a:endParaRPr lang="en-US" dirty="0"/>
          </a:p>
        </p:txBody>
      </p:sp>
      <p:pic>
        <p:nvPicPr>
          <p:cNvPr id="7" name="Picture 2" descr="C:\Users\Charles.Tench\Documents\Working Folder\DISCO\DISCO Slides\DSS Seal.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2707" y="182562"/>
            <a:ext cx="1008062"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userDrawn="1"/>
        </p:nvSpPr>
        <p:spPr>
          <a:xfrm>
            <a:off x="1070768" y="1066800"/>
            <a:ext cx="7616031" cy="45719"/>
          </a:xfrm>
          <a:prstGeom prst="rect">
            <a:avLst/>
          </a:prstGeom>
          <a:gradFill flip="none" rotWithShape="1">
            <a:gsLst>
              <a:gs pos="0">
                <a:srgbClr val="10253F"/>
              </a:gs>
              <a:gs pos="50000">
                <a:srgbClr val="00B0F0"/>
              </a:gs>
              <a:gs pos="100000">
                <a:srgbClr val="10253F"/>
              </a:gs>
            </a:gsLst>
            <a:path path="rect">
              <a:fillToRect l="100000" t="100000"/>
            </a:path>
            <a:tileRect r="-100000" b="-100000"/>
          </a:gradFill>
          <a:ln w="38100">
            <a:noFill/>
          </a:ln>
        </p:spPr>
        <p:style>
          <a:lnRef idx="1">
            <a:schemeClr val="accent5"/>
          </a:lnRef>
          <a:fillRef idx="0">
            <a:schemeClr val="accent5"/>
          </a:fillRef>
          <a:effectRef idx="0">
            <a:schemeClr val="accent5"/>
          </a:effectRef>
          <a:fontRef idx="minor">
            <a:schemeClr val="tx1"/>
          </a:fontRef>
        </p:style>
        <p:txBody>
          <a:bodyPr rtlCol="0" anchor="ctr"/>
          <a:lstStyle/>
          <a:p>
            <a:pPr algn="ctr"/>
            <a:endParaRPr lang="en-US"/>
          </a:p>
        </p:txBody>
      </p:sp>
      <p:sp>
        <p:nvSpPr>
          <p:cNvPr id="9" name="Slide Number Placeholder 5"/>
          <p:cNvSpPr>
            <a:spLocks noGrp="1"/>
          </p:cNvSpPr>
          <p:nvPr>
            <p:ph type="sldNum" sz="quarter" idx="12"/>
          </p:nvPr>
        </p:nvSpPr>
        <p:spPr>
          <a:xfrm>
            <a:off x="8686800" y="6553200"/>
            <a:ext cx="381000" cy="228600"/>
          </a:xfrm>
        </p:spPr>
        <p:txBody>
          <a:bodyPr/>
          <a:lstStyle>
            <a:lvl1pPr algn="ctr">
              <a:defRPr>
                <a:solidFill>
                  <a:schemeClr val="bg1">
                    <a:lumMod val="50000"/>
                  </a:schemeClr>
                </a:solidFill>
              </a:defRPr>
            </a:lvl1pPr>
          </a:lstStyle>
          <a:p>
            <a:fld id="{B7DAC5CC-B1A1-4589-9D63-70C0024C200E}" type="slidenum">
              <a:rPr lang="en-US" smtClean="0"/>
              <a:pPr/>
              <a:t>‹#›</a:t>
            </a:fld>
            <a:endParaRPr lang="en-US" dirty="0"/>
          </a:p>
        </p:txBody>
      </p:sp>
    </p:spTree>
    <p:extLst>
      <p:ext uri="{BB962C8B-B14F-4D97-AF65-F5344CB8AC3E}">
        <p14:creationId xmlns:p14="http://schemas.microsoft.com/office/powerpoint/2010/main" val="796354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7_Title and Content">
    <p:spTree>
      <p:nvGrpSpPr>
        <p:cNvPr id="1" name=""/>
        <p:cNvGrpSpPr/>
        <p:nvPr/>
      </p:nvGrpSpPr>
      <p:grpSpPr>
        <a:xfrm>
          <a:off x="0" y="0"/>
          <a:ext cx="0" cy="0"/>
          <a:chOff x="0" y="0"/>
          <a:chExt cx="0" cy="0"/>
        </a:xfrm>
      </p:grpSpPr>
      <p:sp>
        <p:nvSpPr>
          <p:cNvPr id="8" name="Rectangle 7"/>
          <p:cNvSpPr/>
          <p:nvPr userDrawn="1"/>
        </p:nvSpPr>
        <p:spPr>
          <a:xfrm>
            <a:off x="0" y="6267450"/>
            <a:ext cx="9144000" cy="666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66800" y="228600"/>
            <a:ext cx="7620000" cy="914400"/>
          </a:xfrm>
        </p:spPr>
        <p:txBody>
          <a:bodyPr/>
          <a:lstStyle>
            <a:lvl1pPr algn="r">
              <a:defRPr>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432910" y="6553200"/>
            <a:ext cx="1014890" cy="170334"/>
          </a:xfrm>
        </p:spPr>
        <p:txBody>
          <a:bodyPr/>
          <a:lstStyle>
            <a:lvl1pPr>
              <a:defRPr>
                <a:solidFill>
                  <a:schemeClr val="bg1">
                    <a:lumMod val="50000"/>
                  </a:schemeClr>
                </a:solidFill>
              </a:defRPr>
            </a:lvl1pPr>
          </a:lstStyle>
          <a:p>
            <a:r>
              <a:rPr lang="en-US"/>
              <a:t>Unclassified</a:t>
            </a:r>
            <a:endParaRPr lang="en-US" dirty="0"/>
          </a:p>
        </p:txBody>
      </p:sp>
      <p:pic>
        <p:nvPicPr>
          <p:cNvPr id="7" name="Picture 2" descr="C:\Users\Charles.Tench\Documents\Working Folder\DISCO\DISCO Slides\DSS Seal.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2707" y="182562"/>
            <a:ext cx="1008062"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userDrawn="1"/>
        </p:nvSpPr>
        <p:spPr>
          <a:xfrm>
            <a:off x="1070768" y="1066800"/>
            <a:ext cx="7616031" cy="45719"/>
          </a:xfrm>
          <a:prstGeom prst="rect">
            <a:avLst/>
          </a:prstGeom>
          <a:gradFill flip="none" rotWithShape="1">
            <a:gsLst>
              <a:gs pos="0">
                <a:srgbClr val="10253F"/>
              </a:gs>
              <a:gs pos="50000">
                <a:srgbClr val="00B0F0"/>
              </a:gs>
              <a:gs pos="100000">
                <a:srgbClr val="10253F"/>
              </a:gs>
            </a:gsLst>
            <a:path path="rect">
              <a:fillToRect l="100000" t="100000"/>
            </a:path>
            <a:tileRect r="-100000" b="-100000"/>
          </a:gradFill>
          <a:ln w="38100">
            <a:noFill/>
          </a:ln>
        </p:spPr>
        <p:style>
          <a:lnRef idx="1">
            <a:schemeClr val="accent5"/>
          </a:lnRef>
          <a:fillRef idx="0">
            <a:schemeClr val="accent5"/>
          </a:fillRef>
          <a:effectRef idx="0">
            <a:schemeClr val="accent5"/>
          </a:effectRef>
          <a:fontRef idx="minor">
            <a:schemeClr val="tx1"/>
          </a:fontRef>
        </p:style>
        <p:txBody>
          <a:bodyPr rtlCol="0" anchor="ctr"/>
          <a:lstStyle/>
          <a:p>
            <a:pPr algn="ctr"/>
            <a:endParaRPr lang="en-US"/>
          </a:p>
        </p:txBody>
      </p:sp>
      <p:sp>
        <p:nvSpPr>
          <p:cNvPr id="9" name="Slide Number Placeholder 5"/>
          <p:cNvSpPr>
            <a:spLocks noGrp="1"/>
          </p:cNvSpPr>
          <p:nvPr>
            <p:ph type="sldNum" sz="quarter" idx="12"/>
          </p:nvPr>
        </p:nvSpPr>
        <p:spPr>
          <a:xfrm>
            <a:off x="8686800" y="6553200"/>
            <a:ext cx="381000" cy="228600"/>
          </a:xfrm>
        </p:spPr>
        <p:txBody>
          <a:bodyPr/>
          <a:lstStyle>
            <a:lvl1pPr algn="ctr">
              <a:defRPr>
                <a:solidFill>
                  <a:schemeClr val="bg1">
                    <a:lumMod val="50000"/>
                  </a:schemeClr>
                </a:solidFill>
              </a:defRPr>
            </a:lvl1pPr>
          </a:lstStyle>
          <a:p>
            <a:fld id="{B7DAC5CC-B1A1-4589-9D63-70C0024C200E}" type="slidenum">
              <a:rPr lang="en-US" smtClean="0"/>
              <a:pPr/>
              <a:t>‹#›</a:t>
            </a:fld>
            <a:endParaRPr lang="en-US" dirty="0"/>
          </a:p>
        </p:txBody>
      </p:sp>
    </p:spTree>
    <p:extLst>
      <p:ext uri="{BB962C8B-B14F-4D97-AF65-F5344CB8AC3E}">
        <p14:creationId xmlns:p14="http://schemas.microsoft.com/office/powerpoint/2010/main" val="1049652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4" name="Rectangle 3"/>
          <p:cNvSpPr/>
          <p:nvPr userDrawn="1"/>
        </p:nvSpPr>
        <p:spPr>
          <a:xfrm>
            <a:off x="0" y="5952067"/>
            <a:ext cx="9144000" cy="914400"/>
          </a:xfrm>
          <a:prstGeom prst="rect">
            <a:avLst/>
          </a:prstGeom>
          <a:solidFill>
            <a:srgbClr val="1025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66800" y="228600"/>
            <a:ext cx="7620000" cy="914400"/>
          </a:xfrm>
        </p:spPr>
        <p:txBody>
          <a:bodyPr/>
          <a:lstStyle>
            <a:lvl1pPr algn="r">
              <a:defRPr>
                <a:solidFill>
                  <a:schemeClr val="tx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432910" y="6553200"/>
            <a:ext cx="1014890" cy="170334"/>
          </a:xfrm>
        </p:spPr>
        <p:txBody>
          <a:bodyPr/>
          <a:lstStyle>
            <a:lvl1pPr>
              <a:defRPr>
                <a:solidFill>
                  <a:schemeClr val="bg1">
                    <a:lumMod val="50000"/>
                  </a:schemeClr>
                </a:solidFill>
              </a:defRPr>
            </a:lvl1pPr>
          </a:lstStyle>
          <a:p>
            <a:r>
              <a:rPr lang="en-US"/>
              <a:t>Unclassified</a:t>
            </a:r>
            <a:endParaRPr lang="en-US" dirty="0"/>
          </a:p>
        </p:txBody>
      </p:sp>
      <p:pic>
        <p:nvPicPr>
          <p:cNvPr id="7" name="Picture 2" descr="C:\Users\Charles.Tench\Documents\Working Folder\DISCO\DISCO Slides\DSS Seal.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2707" y="182562"/>
            <a:ext cx="1008062"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userDrawn="1"/>
        </p:nvSpPr>
        <p:spPr>
          <a:xfrm>
            <a:off x="1070768" y="1066800"/>
            <a:ext cx="7616031" cy="45719"/>
          </a:xfrm>
          <a:prstGeom prst="rect">
            <a:avLst/>
          </a:prstGeom>
          <a:gradFill flip="none" rotWithShape="1">
            <a:gsLst>
              <a:gs pos="0">
                <a:srgbClr val="10253F"/>
              </a:gs>
              <a:gs pos="50000">
                <a:srgbClr val="92D050"/>
              </a:gs>
              <a:gs pos="100000">
                <a:srgbClr val="10253F"/>
              </a:gs>
            </a:gsLst>
            <a:path path="rect">
              <a:fillToRect l="100000" t="100000"/>
            </a:path>
            <a:tileRect r="-100000" b="-100000"/>
          </a:gradFill>
          <a:ln w="38100">
            <a:noFill/>
          </a:ln>
        </p:spPr>
        <p:style>
          <a:lnRef idx="1">
            <a:schemeClr val="accent5"/>
          </a:lnRef>
          <a:fillRef idx="0">
            <a:schemeClr val="accent5"/>
          </a:fillRef>
          <a:effectRef idx="0">
            <a:schemeClr val="accent5"/>
          </a:effectRef>
          <a:fontRef idx="minor">
            <a:schemeClr val="tx1"/>
          </a:fontRef>
        </p:style>
        <p:txBody>
          <a:bodyPr rtlCol="0" anchor="ctr"/>
          <a:lstStyle/>
          <a:p>
            <a:pPr algn="ctr"/>
            <a:endParaRPr lang="en-US"/>
          </a:p>
        </p:txBody>
      </p:sp>
      <p:sp>
        <p:nvSpPr>
          <p:cNvPr id="9" name="Slide Number Placeholder 5"/>
          <p:cNvSpPr>
            <a:spLocks noGrp="1"/>
          </p:cNvSpPr>
          <p:nvPr>
            <p:ph type="sldNum" sz="quarter" idx="12"/>
          </p:nvPr>
        </p:nvSpPr>
        <p:spPr>
          <a:xfrm>
            <a:off x="8686800" y="6553200"/>
            <a:ext cx="381000" cy="228600"/>
          </a:xfrm>
        </p:spPr>
        <p:txBody>
          <a:bodyPr/>
          <a:lstStyle>
            <a:lvl1pPr algn="ctr">
              <a:defRPr>
                <a:solidFill>
                  <a:schemeClr val="bg1">
                    <a:lumMod val="50000"/>
                  </a:schemeClr>
                </a:solidFill>
              </a:defRPr>
            </a:lvl1pPr>
          </a:lstStyle>
          <a:p>
            <a:fld id="{B7DAC5CC-B1A1-4589-9D63-70C0024C200E}" type="slidenum">
              <a:rPr lang="en-US" smtClean="0"/>
              <a:pPr/>
              <a:t>‹#›</a:t>
            </a:fld>
            <a:endParaRPr lang="en-US" dirty="0"/>
          </a:p>
        </p:txBody>
      </p:sp>
    </p:spTree>
    <p:extLst>
      <p:ext uri="{BB962C8B-B14F-4D97-AF65-F5344CB8AC3E}">
        <p14:creationId xmlns:p14="http://schemas.microsoft.com/office/powerpoint/2010/main" val="382608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4" name="Rectangle 3"/>
          <p:cNvSpPr/>
          <p:nvPr userDrawn="1"/>
        </p:nvSpPr>
        <p:spPr>
          <a:xfrm>
            <a:off x="0" y="0"/>
            <a:ext cx="9144000" cy="1217066"/>
          </a:xfrm>
          <a:prstGeom prst="rect">
            <a:avLst/>
          </a:prstGeom>
          <a:solidFill>
            <a:srgbClr val="1025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p:cNvSpPr>
            <a:spLocks noGrp="1"/>
          </p:cNvSpPr>
          <p:nvPr>
            <p:ph type="title"/>
          </p:nvPr>
        </p:nvSpPr>
        <p:spPr>
          <a:xfrm>
            <a:off x="1066800" y="228600"/>
            <a:ext cx="7620000" cy="914400"/>
          </a:xfrm>
        </p:spPr>
        <p:txBody>
          <a:bodyPr/>
          <a:lstStyle>
            <a:lvl1pPr algn="r">
              <a:defRPr>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432910" y="6553200"/>
            <a:ext cx="1014890" cy="170334"/>
          </a:xfrm>
        </p:spPr>
        <p:txBody>
          <a:bodyPr/>
          <a:lstStyle>
            <a:lvl1pPr>
              <a:defRPr>
                <a:solidFill>
                  <a:schemeClr val="bg1">
                    <a:lumMod val="50000"/>
                  </a:schemeClr>
                </a:solidFill>
              </a:defRPr>
            </a:lvl1pPr>
          </a:lstStyle>
          <a:p>
            <a:r>
              <a:rPr lang="en-US"/>
              <a:t>Unclassified</a:t>
            </a:r>
            <a:endParaRPr lang="en-US" dirty="0"/>
          </a:p>
        </p:txBody>
      </p:sp>
      <p:pic>
        <p:nvPicPr>
          <p:cNvPr id="7" name="Picture 2" descr="C:\Users\Charles.Tench\Documents\Working Folder\DISCO\DISCO Slides\DSS Seal.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2707" y="182562"/>
            <a:ext cx="1008062"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userDrawn="1"/>
        </p:nvSpPr>
        <p:spPr>
          <a:xfrm>
            <a:off x="1070768" y="1066800"/>
            <a:ext cx="7616031" cy="45719"/>
          </a:xfrm>
          <a:prstGeom prst="rect">
            <a:avLst/>
          </a:prstGeom>
          <a:gradFill flip="none" rotWithShape="1">
            <a:gsLst>
              <a:gs pos="0">
                <a:srgbClr val="10253F"/>
              </a:gs>
              <a:gs pos="50000">
                <a:srgbClr val="92D050"/>
              </a:gs>
              <a:gs pos="100000">
                <a:srgbClr val="10253F"/>
              </a:gs>
            </a:gsLst>
            <a:path path="rect">
              <a:fillToRect l="100000" t="100000"/>
            </a:path>
            <a:tileRect r="-100000" b="-100000"/>
          </a:gradFill>
          <a:ln w="38100">
            <a:noFill/>
          </a:ln>
        </p:spPr>
        <p:style>
          <a:lnRef idx="1">
            <a:schemeClr val="accent5"/>
          </a:lnRef>
          <a:fillRef idx="0">
            <a:schemeClr val="accent5"/>
          </a:fillRef>
          <a:effectRef idx="0">
            <a:schemeClr val="accent5"/>
          </a:effectRef>
          <a:fontRef idx="minor">
            <a:schemeClr val="tx1"/>
          </a:fontRef>
        </p:style>
        <p:txBody>
          <a:bodyPr rtlCol="0" anchor="ctr"/>
          <a:lstStyle/>
          <a:p>
            <a:pPr algn="ctr"/>
            <a:endParaRPr lang="en-US"/>
          </a:p>
        </p:txBody>
      </p:sp>
      <p:sp>
        <p:nvSpPr>
          <p:cNvPr id="9" name="Slide Number Placeholder 5"/>
          <p:cNvSpPr>
            <a:spLocks noGrp="1"/>
          </p:cNvSpPr>
          <p:nvPr>
            <p:ph type="sldNum" sz="quarter" idx="12"/>
          </p:nvPr>
        </p:nvSpPr>
        <p:spPr>
          <a:xfrm>
            <a:off x="8686800" y="6553200"/>
            <a:ext cx="381000" cy="228600"/>
          </a:xfrm>
        </p:spPr>
        <p:txBody>
          <a:bodyPr/>
          <a:lstStyle>
            <a:lvl1pPr algn="ctr">
              <a:defRPr>
                <a:solidFill>
                  <a:schemeClr val="bg1">
                    <a:lumMod val="50000"/>
                  </a:schemeClr>
                </a:solidFill>
              </a:defRPr>
            </a:lvl1pPr>
          </a:lstStyle>
          <a:p>
            <a:fld id="{B7DAC5CC-B1A1-4589-9D63-70C0024C200E}" type="slidenum">
              <a:rPr lang="en-US" smtClean="0"/>
              <a:pPr/>
              <a:t>‹#›</a:t>
            </a:fld>
            <a:endParaRPr lang="en-US" dirty="0"/>
          </a:p>
        </p:txBody>
      </p:sp>
    </p:spTree>
    <p:extLst>
      <p:ext uri="{BB962C8B-B14F-4D97-AF65-F5344CB8AC3E}">
        <p14:creationId xmlns:p14="http://schemas.microsoft.com/office/powerpoint/2010/main" val="928277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8_Title and Content">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7217" t="2066" b="82639"/>
          <a:stretch/>
        </p:blipFill>
        <p:spPr>
          <a:xfrm>
            <a:off x="0" y="-133350"/>
            <a:ext cx="9159240" cy="1269207"/>
          </a:xfrm>
          <a:prstGeom prst="rect">
            <a:avLst/>
          </a:prstGeom>
        </p:spPr>
      </p:pic>
      <p:sp>
        <p:nvSpPr>
          <p:cNvPr id="2" name="Title 1"/>
          <p:cNvSpPr>
            <a:spLocks noGrp="1"/>
          </p:cNvSpPr>
          <p:nvPr>
            <p:ph type="title"/>
          </p:nvPr>
        </p:nvSpPr>
        <p:spPr>
          <a:xfrm>
            <a:off x="1066800" y="152400"/>
            <a:ext cx="7620000" cy="914400"/>
          </a:xfrm>
        </p:spPr>
        <p:txBody>
          <a:bodyPr/>
          <a:lstStyle>
            <a:lvl1pPr algn="r">
              <a:defRPr>
                <a:solidFill>
                  <a:schemeClr val="tx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432910" y="6553200"/>
            <a:ext cx="1014890" cy="170334"/>
          </a:xfrm>
        </p:spPr>
        <p:txBody>
          <a:bodyPr/>
          <a:lstStyle>
            <a:lvl1pPr>
              <a:defRPr>
                <a:solidFill>
                  <a:schemeClr val="bg1">
                    <a:lumMod val="50000"/>
                  </a:schemeClr>
                </a:solidFill>
              </a:defRPr>
            </a:lvl1pPr>
          </a:lstStyle>
          <a:p>
            <a:r>
              <a:rPr lang="en-US"/>
              <a:t>Unclassified</a:t>
            </a:r>
            <a:endParaRPr lang="en-US" dirty="0"/>
          </a:p>
        </p:txBody>
      </p:sp>
      <p:pic>
        <p:nvPicPr>
          <p:cNvPr id="7" name="Picture 2" descr="C:\Users\Charles.Tench\Documents\Working Folder\DISCO\DISCO Slides\DSS Seal.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707" y="0"/>
            <a:ext cx="1008062"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userDrawn="1"/>
        </p:nvSpPr>
        <p:spPr>
          <a:xfrm>
            <a:off x="1070768" y="990600"/>
            <a:ext cx="7616031" cy="45719"/>
          </a:xfrm>
          <a:prstGeom prst="rect">
            <a:avLst/>
          </a:prstGeom>
          <a:gradFill flip="none" rotWithShape="1">
            <a:gsLst>
              <a:gs pos="0">
                <a:schemeClr val="bg1">
                  <a:shade val="30000"/>
                  <a:satMod val="115000"/>
                  <a:alpha val="5000"/>
                </a:schemeClr>
              </a:gs>
              <a:gs pos="50000">
                <a:schemeClr val="bg1">
                  <a:shade val="67500"/>
                  <a:satMod val="115000"/>
                </a:schemeClr>
              </a:gs>
              <a:gs pos="100000">
                <a:schemeClr val="bg1">
                  <a:shade val="100000"/>
                  <a:satMod val="115000"/>
                  <a:lumMod val="99000"/>
                  <a:lumOff val="1000"/>
                  <a:alpha val="62000"/>
                </a:schemeClr>
              </a:gs>
            </a:gsLst>
            <a:lin ang="0" scaled="1"/>
            <a:tileRect/>
          </a:gradFill>
          <a:ln w="38100">
            <a:noFill/>
          </a:ln>
        </p:spPr>
        <p:style>
          <a:lnRef idx="1">
            <a:schemeClr val="accent5"/>
          </a:lnRef>
          <a:fillRef idx="0">
            <a:schemeClr val="accent5"/>
          </a:fillRef>
          <a:effectRef idx="0">
            <a:schemeClr val="accent5"/>
          </a:effectRef>
          <a:fontRef idx="minor">
            <a:schemeClr val="tx1"/>
          </a:fontRef>
        </p:style>
        <p:txBody>
          <a:bodyPr rtlCol="0" anchor="ctr"/>
          <a:lstStyle/>
          <a:p>
            <a:pPr algn="ctr"/>
            <a:endParaRPr lang="en-US"/>
          </a:p>
        </p:txBody>
      </p:sp>
      <p:sp>
        <p:nvSpPr>
          <p:cNvPr id="9" name="Slide Number Placeholder 5"/>
          <p:cNvSpPr>
            <a:spLocks noGrp="1"/>
          </p:cNvSpPr>
          <p:nvPr>
            <p:ph type="sldNum" sz="quarter" idx="12"/>
          </p:nvPr>
        </p:nvSpPr>
        <p:spPr>
          <a:xfrm>
            <a:off x="8686800" y="6553200"/>
            <a:ext cx="381000" cy="228600"/>
          </a:xfrm>
        </p:spPr>
        <p:txBody>
          <a:bodyPr/>
          <a:lstStyle>
            <a:lvl1pPr algn="ctr">
              <a:defRPr>
                <a:solidFill>
                  <a:schemeClr val="bg1">
                    <a:lumMod val="50000"/>
                  </a:schemeClr>
                </a:solidFill>
              </a:defRPr>
            </a:lvl1pPr>
          </a:lstStyle>
          <a:p>
            <a:fld id="{B7DAC5CC-B1A1-4589-9D63-70C0024C200E}" type="slidenum">
              <a:rPr lang="en-US" smtClean="0"/>
              <a:pPr/>
              <a:t>‹#›</a:t>
            </a:fld>
            <a:endParaRPr lang="en-US" dirty="0"/>
          </a:p>
        </p:txBody>
      </p:sp>
    </p:spTree>
    <p:extLst>
      <p:ext uri="{BB962C8B-B14F-4D97-AF65-F5344CB8AC3E}">
        <p14:creationId xmlns:p14="http://schemas.microsoft.com/office/powerpoint/2010/main" val="2634605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620000" cy="914400"/>
          </a:xfrm>
        </p:spPr>
        <p:txBody>
          <a:bodyPr/>
          <a:lstStyle>
            <a:lvl1pPr algn="r">
              <a:defRPr>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432910" y="6553200"/>
            <a:ext cx="1014890" cy="170334"/>
          </a:xfrm>
        </p:spPr>
        <p:txBody>
          <a:bodyPr/>
          <a:lstStyle>
            <a:lvl1pPr>
              <a:defRPr>
                <a:solidFill>
                  <a:schemeClr val="bg1">
                    <a:lumMod val="50000"/>
                  </a:schemeClr>
                </a:solidFill>
              </a:defRPr>
            </a:lvl1pPr>
          </a:lstStyle>
          <a:p>
            <a:r>
              <a:rPr lang="en-US"/>
              <a:t>Unclassified</a:t>
            </a:r>
            <a:endParaRPr lang="en-US" dirty="0"/>
          </a:p>
        </p:txBody>
      </p:sp>
      <p:pic>
        <p:nvPicPr>
          <p:cNvPr id="7" name="Picture 2" descr="C:\Users\Charles.Tench\Documents\Working Folder\DISCO\DISCO Slides\DSS Seal.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2707" y="182562"/>
            <a:ext cx="1008062"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userDrawn="1"/>
        </p:nvSpPr>
        <p:spPr>
          <a:xfrm>
            <a:off x="1070768" y="1066800"/>
            <a:ext cx="7616031" cy="45719"/>
          </a:xfrm>
          <a:prstGeom prst="rect">
            <a:avLst/>
          </a:prstGeom>
          <a:gradFill flip="none" rotWithShape="1">
            <a:gsLst>
              <a:gs pos="0">
                <a:srgbClr val="10253F"/>
              </a:gs>
              <a:gs pos="50000">
                <a:srgbClr val="FFC000"/>
              </a:gs>
              <a:gs pos="100000">
                <a:srgbClr val="10253F"/>
              </a:gs>
            </a:gsLst>
            <a:path path="rect">
              <a:fillToRect l="100000" t="100000"/>
            </a:path>
            <a:tileRect r="-100000" b="-100000"/>
          </a:gradFill>
          <a:ln w="38100">
            <a:noFill/>
          </a:ln>
        </p:spPr>
        <p:style>
          <a:lnRef idx="1">
            <a:schemeClr val="accent5"/>
          </a:lnRef>
          <a:fillRef idx="0">
            <a:schemeClr val="accent5"/>
          </a:fillRef>
          <a:effectRef idx="0">
            <a:schemeClr val="accent5"/>
          </a:effectRef>
          <a:fontRef idx="minor">
            <a:schemeClr val="tx1"/>
          </a:fontRef>
        </p:style>
        <p:txBody>
          <a:bodyPr rtlCol="0" anchor="ctr"/>
          <a:lstStyle/>
          <a:p>
            <a:pPr algn="ctr"/>
            <a:endParaRPr lang="en-US"/>
          </a:p>
        </p:txBody>
      </p:sp>
      <p:sp>
        <p:nvSpPr>
          <p:cNvPr id="8" name="Rectangle 7"/>
          <p:cNvSpPr/>
          <p:nvPr userDrawn="1"/>
        </p:nvSpPr>
        <p:spPr>
          <a:xfrm>
            <a:off x="0" y="4343400"/>
            <a:ext cx="9144000" cy="15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5"/>
          <p:cNvSpPr>
            <a:spLocks noGrp="1"/>
          </p:cNvSpPr>
          <p:nvPr>
            <p:ph type="sldNum" sz="quarter" idx="12"/>
          </p:nvPr>
        </p:nvSpPr>
        <p:spPr>
          <a:xfrm>
            <a:off x="8686800" y="6553200"/>
            <a:ext cx="381000" cy="228600"/>
          </a:xfrm>
        </p:spPr>
        <p:txBody>
          <a:bodyPr/>
          <a:lstStyle>
            <a:lvl1pPr algn="ctr">
              <a:defRPr>
                <a:solidFill>
                  <a:schemeClr val="bg1">
                    <a:lumMod val="50000"/>
                  </a:schemeClr>
                </a:solidFill>
              </a:defRPr>
            </a:lvl1pPr>
          </a:lstStyle>
          <a:p>
            <a:fld id="{B7DAC5CC-B1A1-4589-9D63-70C0024C200E}" type="slidenum">
              <a:rPr lang="en-US" smtClean="0"/>
              <a:pPr/>
              <a:t>‹#›</a:t>
            </a:fld>
            <a:endParaRPr lang="en-US" dirty="0"/>
          </a:p>
        </p:txBody>
      </p:sp>
    </p:spTree>
    <p:extLst>
      <p:ext uri="{BB962C8B-B14F-4D97-AF65-F5344CB8AC3E}">
        <p14:creationId xmlns:p14="http://schemas.microsoft.com/office/powerpoint/2010/main" val="4099507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Candara" panose="020E0502030303020204" pitchFamily="34" charset="0"/>
              </a:defRPr>
            </a:lvl1pPr>
          </a:lstStyle>
          <a:p>
            <a:fld id="{2F07FE22-C8BD-42F2-8DCA-BADB3D5C7489}" type="datetimeFigureOut">
              <a:rPr lang="en-US" smtClean="0"/>
              <a:pPr/>
              <a:t>1/19/2017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Candara" panose="020E0502030303020204" pitchFamily="34"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Candara" panose="020E0502030303020204" pitchFamily="34" charset="0"/>
              </a:defRPr>
            </a:lvl1pPr>
          </a:lstStyle>
          <a:p>
            <a:fld id="{1EE9805B-7CD3-4341-9C11-AC2D317C5295}" type="slidenum">
              <a:rPr lang="en-US" smtClean="0"/>
              <a:pPr/>
              <a:t>‹#›</a:t>
            </a:fld>
            <a:endParaRPr lang="en-US"/>
          </a:p>
        </p:txBody>
      </p:sp>
    </p:spTree>
    <p:extLst>
      <p:ext uri="{BB962C8B-B14F-4D97-AF65-F5344CB8AC3E}">
        <p14:creationId xmlns:p14="http://schemas.microsoft.com/office/powerpoint/2010/main" val="3025428903"/>
      </p:ext>
    </p:extLst>
  </p:cSld>
  <p:clrMap bg1="lt1" tx1="dk1" bg2="lt2" tx2="dk2" accent1="accent1" accent2="accent2" accent3="accent3" accent4="accent4" accent5="accent5" accent6="accent6" hlink="hlink" folHlink="folHlink"/>
  <p:sldLayoutIdLst>
    <p:sldLayoutId id="2147483649" r:id="rId1"/>
    <p:sldLayoutId id="2147483670" r:id="rId2"/>
    <p:sldLayoutId id="2147483650" r:id="rId3"/>
    <p:sldLayoutId id="2147483666" r:id="rId4"/>
    <p:sldLayoutId id="2147483667" r:id="rId5"/>
    <p:sldLayoutId id="2147483664" r:id="rId6"/>
    <p:sldLayoutId id="2147483665" r:id="rId7"/>
    <p:sldLayoutId id="2147483668" r:id="rId8"/>
    <p:sldLayoutId id="2147483662" r:id="rId9"/>
    <p:sldLayoutId id="2147483663" r:id="rId10"/>
    <p:sldLayoutId id="2147483661" r:id="rId11"/>
    <p:sldLayoutId id="2147483669" r:id="rId12"/>
    <p:sldLayoutId id="2147483651" r:id="rId13"/>
    <p:sldLayoutId id="2147483652" r:id="rId14"/>
    <p:sldLayoutId id="2147483653" r:id="rId15"/>
    <p:sldLayoutId id="2147483654" r:id="rId16"/>
    <p:sldLayoutId id="2147483655" r:id="rId17"/>
    <p:sldLayoutId id="2147483656" r:id="rId18"/>
    <p:sldLayoutId id="2147483657" r:id="rId19"/>
    <p:sldLayoutId id="2147483658" r:id="rId20"/>
    <p:sldLayoutId id="2147483659" r:id="rId21"/>
  </p:sldLayoutIdLst>
  <p:txStyles>
    <p:titleStyle>
      <a:lvl1pPr algn="ctr" defTabSz="914400" rtl="0" eaLnBrk="1" latinLnBrk="0" hangingPunct="1">
        <a:spcBef>
          <a:spcPct val="0"/>
        </a:spcBef>
        <a:buNone/>
        <a:defRPr sz="4400" kern="1200">
          <a:solidFill>
            <a:schemeClr val="tx1"/>
          </a:solidFill>
          <a:latin typeface="Candara" panose="020E0502030303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Candara" panose="020E0502030303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Candara" panose="020E0502030303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Candara" panose="020E0502030303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Candara" panose="020E0502030303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Candara" panose="020E0502030303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hyperlink" Target="mailto:dss.ncr.dss-isfo.mbx.psmo-i@mail.mil" TargetMode="Externa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hyperlink" Target="mailto:Michael.B.Ray2.civ@mail.mil" TargetMode="External"/><Relationship Id="rId5" Type="http://schemas.openxmlformats.org/officeDocument/2006/relationships/hyperlink" Target="mailto:Roger.A.Smith127.civ@mail.mil" TargetMode="External"/><Relationship Id="rId4" Type="http://schemas.openxmlformats.org/officeDocument/2006/relationships/notesSlide" Target="../notesSlides/notesSlide1.xml"/></Relationships>
</file>

<file path=ppt/slides/_rels/slide11.xml.rels><?xml version="1.0" encoding="UTF-8" standalone="yes"?>
<Relationships xmlns="http://schemas.openxmlformats.org/package/2006/relationships"><Relationship Id="rId8" Type="http://schemas.openxmlformats.org/officeDocument/2006/relationships/hyperlink" Target="mailto:hotline@dodig.mil" TargetMode="External"/><Relationship Id="rId13" Type="http://schemas.openxmlformats.org/officeDocument/2006/relationships/hyperlink" Target="http://www.dss.mil/isp/fac_clear/download_nispom.html" TargetMode="External"/><Relationship Id="rId3" Type="http://schemas.openxmlformats.org/officeDocument/2006/relationships/notesSlide" Target="../notesSlides/notesSlide2.xml"/><Relationship Id="rId7" Type="http://schemas.openxmlformats.org/officeDocument/2006/relationships/hyperlink" Target="mailto:PSMO-I.fax@dss.mil" TargetMode="External"/><Relationship Id="rId12" Type="http://schemas.openxmlformats.org/officeDocument/2006/relationships/hyperlink" Target="http://www.dss.mil/psmo-i/indus_psmo-i_maintain.html" TargetMode="External"/><Relationship Id="rId2" Type="http://schemas.openxmlformats.org/officeDocument/2006/relationships/slideLayout" Target="../slideLayouts/slideLayout16.xml"/><Relationship Id="rId16" Type="http://schemas.openxmlformats.org/officeDocument/2006/relationships/hyperlink" Target="https://www.opm.gov/forms/pdf_fill/sf86.pdf" TargetMode="External"/><Relationship Id="rId1" Type="http://schemas.openxmlformats.org/officeDocument/2006/relationships/tags" Target="../tags/tag29.xml"/><Relationship Id="rId6" Type="http://schemas.openxmlformats.org/officeDocument/2006/relationships/image" Target="../media/image5.png"/><Relationship Id="rId11" Type="http://schemas.openxmlformats.org/officeDocument/2006/relationships/image" Target="../media/image8.jpeg"/><Relationship Id="rId5" Type="http://schemas.openxmlformats.org/officeDocument/2006/relationships/image" Target="../media/image4.png"/><Relationship Id="rId15" Type="http://schemas.openxmlformats.org/officeDocument/2006/relationships/hyperlink" Target="http://www.cdse.edu/catalog/webinars/index.html" TargetMode="External"/><Relationship Id="rId10" Type="http://schemas.openxmlformats.org/officeDocument/2006/relationships/image" Target="../media/image7.png"/><Relationship Id="rId4" Type="http://schemas.openxmlformats.org/officeDocument/2006/relationships/image" Target="../media/image3.png"/><Relationship Id="rId9" Type="http://schemas.openxmlformats.org/officeDocument/2006/relationships/image" Target="../media/image6.png"/><Relationship Id="rId14" Type="http://schemas.openxmlformats.org/officeDocument/2006/relationships/hyperlink" Target="http://www.cdse.edu/toolkits/fsos/new-fso.html" TargetMode="External"/></Relationships>
</file>

<file path=ppt/slides/_rels/slide12.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5" Type="http://schemas.openxmlformats.org/officeDocument/2006/relationships/notesSlide" Target="../notesSlides/notesSlide3.xml"/><Relationship Id="rId4"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33.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4.xml"/><Relationship Id="rId1" Type="http://schemas.openxmlformats.org/officeDocument/2006/relationships/vmlDrawing" Target="../drawings/vmlDrawing1.vml"/><Relationship Id="rId5" Type="http://schemas.openxmlformats.org/officeDocument/2006/relationships/image" Target="../media/image10.emf"/><Relationship Id="rId4"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slideLayout" Target="../slideLayouts/slideLayout7.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s>
</file>

<file path=ppt/slides/_rels/slide20.xml.rels><?xml version="1.0" encoding="UTF-8" standalone="yes"?>
<Relationships xmlns="http://schemas.openxmlformats.org/package/2006/relationships"><Relationship Id="rId8" Type="http://schemas.openxmlformats.org/officeDocument/2006/relationships/hyperlink" Target="mailto:whs.meade.dodcaf.mbx.dodcafcallcenter@mail.mil" TargetMode="External"/><Relationship Id="rId3" Type="http://schemas.openxmlformats.org/officeDocument/2006/relationships/hyperlink" Target="mailto:dss.quantico.dss-hq.mbx.policyhq@mail.mil" TargetMode="External"/><Relationship Id="rId7" Type="http://schemas.openxmlformats.org/officeDocument/2006/relationships/hyperlink" Target="http://www.dodcaf.whs.mil/" TargetMode="External"/><Relationship Id="rId2" Type="http://schemas.openxmlformats.org/officeDocument/2006/relationships/hyperlink" Target="mailto:PSMO-I.fax@dss.mil" TargetMode="External"/><Relationship Id="rId1" Type="http://schemas.openxmlformats.org/officeDocument/2006/relationships/slideLayout" Target="../slideLayouts/slideLayout7.xml"/><Relationship Id="rId6" Type="http://schemas.openxmlformats.org/officeDocument/2006/relationships/hyperlink" Target="mailto:dmdc.swft@mail.mil" TargetMode="External"/><Relationship Id="rId5" Type="http://schemas.openxmlformats.org/officeDocument/2006/relationships/hyperlink" Target="mailto:dmdc.contactcenter@mail.mil" TargetMode="External"/><Relationship Id="rId10" Type="http://schemas.openxmlformats.org/officeDocument/2006/relationships/hyperlink" Target="mailto:dohastatus@ssdgc.osd.mil" TargetMode="External"/><Relationship Id="rId4" Type="http://schemas.openxmlformats.org/officeDocument/2006/relationships/hyperlink" Target="mailto:dss.ncr.dss-isfo.mbx.psmoi@mail.mil" TargetMode="External"/><Relationship Id="rId9" Type="http://schemas.openxmlformats.org/officeDocument/2006/relationships/hyperlink" Target="mailto:DIActrAdjudications@dodiis.mil" TargetMode="Externa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tags" Target="../tags/tag18.xml"/><Relationship Id="rId13" Type="http://schemas.openxmlformats.org/officeDocument/2006/relationships/slideLayout" Target="../slideLayouts/slideLayout7.xml"/><Relationship Id="rId3" Type="http://schemas.openxmlformats.org/officeDocument/2006/relationships/tags" Target="../tags/tag13.xml"/><Relationship Id="rId7" Type="http://schemas.openxmlformats.org/officeDocument/2006/relationships/tags" Target="../tags/tag17.xml"/><Relationship Id="rId12" Type="http://schemas.openxmlformats.org/officeDocument/2006/relationships/tags" Target="../tags/tag22.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tags" Target="../tags/tag16.xml"/><Relationship Id="rId11" Type="http://schemas.openxmlformats.org/officeDocument/2006/relationships/tags" Target="../tags/tag21.xml"/><Relationship Id="rId5" Type="http://schemas.openxmlformats.org/officeDocument/2006/relationships/tags" Target="../tags/tag15.xml"/><Relationship Id="rId10" Type="http://schemas.openxmlformats.org/officeDocument/2006/relationships/tags" Target="../tags/tag20.xml"/><Relationship Id="rId4" Type="http://schemas.openxmlformats.org/officeDocument/2006/relationships/tags" Target="../tags/tag14.xml"/><Relationship Id="rId9" Type="http://schemas.openxmlformats.org/officeDocument/2006/relationships/tags" Target="../tags/tag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hyperlink" Target="https://www2.dss.mil/documents/psmo-i/CTS_Webinar_v17.pdf" TargetMode="External"/><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5" Type="http://schemas.openxmlformats.org/officeDocument/2006/relationships/slideLayout" Target="../slideLayouts/slideLayout7.xml"/><Relationship Id="rId4" Type="http://schemas.openxmlformats.org/officeDocument/2006/relationships/tags" Target="../tags/tag2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8" name="Title 7"/>
          <p:cNvSpPr>
            <a:spLocks noGrp="1"/>
          </p:cNvSpPr>
          <p:nvPr>
            <p:ph type="ctrTitle"/>
          </p:nvPr>
        </p:nvSpPr>
        <p:spPr>
          <a:xfrm>
            <a:off x="0" y="2286000"/>
            <a:ext cx="9144000" cy="2057400"/>
          </a:xfrm>
        </p:spPr>
        <p:txBody>
          <a:bodyPr>
            <a:normAutofit/>
          </a:bodyPr>
          <a:lstStyle/>
          <a:p>
            <a:r>
              <a:rPr lang="en-US" sz="4000" dirty="0">
                <a:solidFill>
                  <a:schemeClr val="bg1"/>
                </a:solidFill>
              </a:rPr>
              <a:t>Personnel Security Update</a:t>
            </a:r>
            <a:br>
              <a:rPr lang="en-US" sz="4000" dirty="0">
                <a:solidFill>
                  <a:schemeClr val="bg1"/>
                </a:solidFill>
              </a:rPr>
            </a:br>
            <a:r>
              <a:rPr lang="en-US" sz="2000" dirty="0" smtClean="0">
                <a:solidFill>
                  <a:schemeClr val="bg1"/>
                </a:solidFill>
              </a:rPr>
              <a:t>January 2017</a:t>
            </a:r>
            <a:endParaRPr lang="en-US" sz="2000" dirty="0">
              <a:solidFill>
                <a:schemeClr val="bg1"/>
              </a:solidFill>
            </a:endParaRPr>
          </a:p>
        </p:txBody>
      </p:sp>
      <p:sp>
        <p:nvSpPr>
          <p:cNvPr id="9" name="Subtitle 8"/>
          <p:cNvSpPr>
            <a:spLocks noGrp="1"/>
          </p:cNvSpPr>
          <p:nvPr>
            <p:ph type="subTitle" idx="1"/>
          </p:nvPr>
        </p:nvSpPr>
        <p:spPr>
          <a:xfrm>
            <a:off x="1219200" y="5867400"/>
            <a:ext cx="6400800" cy="675704"/>
          </a:xfrm>
        </p:spPr>
        <p:txBody>
          <a:bodyPr>
            <a:noAutofit/>
          </a:bodyPr>
          <a:lstStyle/>
          <a:p>
            <a:pPr marL="0" indent="0" algn="ctr">
              <a:buNone/>
            </a:pPr>
            <a:r>
              <a:rPr lang="en-US" sz="1400" b="1" dirty="0">
                <a:solidFill>
                  <a:schemeClr val="tx1"/>
                </a:solidFill>
              </a:rPr>
              <a:t>Presented by:  </a:t>
            </a:r>
            <a:r>
              <a:rPr lang="en-US" sz="1400" b="1" dirty="0" smtClean="0">
                <a:solidFill>
                  <a:schemeClr val="tx1"/>
                </a:solidFill>
              </a:rPr>
              <a:t>Demetrius Moore</a:t>
            </a:r>
            <a:endParaRPr lang="en-US" sz="1400" b="1" dirty="0">
              <a:solidFill>
                <a:schemeClr val="tx1"/>
              </a:solidFill>
            </a:endParaRPr>
          </a:p>
          <a:p>
            <a:pPr marL="0" indent="0" algn="ctr">
              <a:buNone/>
            </a:pPr>
            <a:r>
              <a:rPr lang="en-US" sz="1400" b="1" i="1" dirty="0">
                <a:solidFill>
                  <a:schemeClr val="tx1"/>
                </a:solidFill>
              </a:rPr>
              <a:t>Personnel Security Management Office for Industry (PSMO-I)</a:t>
            </a:r>
          </a:p>
          <a:p>
            <a:pPr marL="0" indent="0" algn="ctr">
              <a:buNone/>
            </a:pPr>
            <a:endParaRPr lang="en-US" sz="1400" b="1" dirty="0">
              <a:solidFill>
                <a:schemeClr val="tx1"/>
              </a:solidFill>
            </a:endParaRPr>
          </a:p>
        </p:txBody>
      </p:sp>
      <p:sp>
        <p:nvSpPr>
          <p:cNvPr id="2" name="Rectangle 1"/>
          <p:cNvSpPr/>
          <p:nvPr/>
        </p:nvSpPr>
        <p:spPr>
          <a:xfrm>
            <a:off x="0" y="76200"/>
            <a:ext cx="9144000" cy="830997"/>
          </a:xfrm>
          <a:prstGeom prst="rect">
            <a:avLst/>
          </a:prstGeom>
        </p:spPr>
        <p:txBody>
          <a:bodyPr wrap="square">
            <a:spAutoFit/>
          </a:bodyPr>
          <a:lstStyle/>
          <a:p>
            <a:pPr algn="ctr"/>
            <a:r>
              <a:rPr lang="en-US" sz="4800" dirty="0" smtClean="0">
                <a:solidFill>
                  <a:schemeClr val="bg1"/>
                </a:solidFill>
                <a:latin typeface="Candara" panose="020E0502030303020204" pitchFamily="34" charset="0"/>
              </a:rPr>
              <a:t>PSMO-I</a:t>
            </a:r>
            <a:endParaRPr lang="en-US" sz="4800" dirty="0">
              <a:latin typeface="Candara" panose="020E0502030303020204" pitchFamily="34" charset="0"/>
            </a:endParaRPr>
          </a:p>
        </p:txBody>
      </p:sp>
    </p:spTree>
    <p:extLst>
      <p:ext uri="{BB962C8B-B14F-4D97-AF65-F5344CB8AC3E}">
        <p14:creationId xmlns:p14="http://schemas.microsoft.com/office/powerpoint/2010/main" val="31594082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3096706" y="3251093"/>
            <a:ext cx="2397125" cy="1753276"/>
            <a:chOff x="609600" y="3166780"/>
            <a:chExt cx="2397125" cy="1753276"/>
          </a:xfrm>
        </p:grpSpPr>
        <p:sp>
          <p:nvSpPr>
            <p:cNvPr id="31" name="Rectangle 30"/>
            <p:cNvSpPr/>
            <p:nvPr/>
          </p:nvSpPr>
          <p:spPr>
            <a:xfrm>
              <a:off x="816415" y="4335287"/>
              <a:ext cx="2181225" cy="584769"/>
            </a:xfrm>
            <a:prstGeom prst="rect">
              <a:avLst/>
            </a:prstGeom>
            <a:gradFill flip="none" rotWithShape="1">
              <a:gsLst>
                <a:gs pos="0">
                  <a:schemeClr val="accent1">
                    <a:tint val="100000"/>
                    <a:shade val="100000"/>
                    <a:satMod val="130000"/>
                    <a:alpha val="0"/>
                  </a:schemeClr>
                </a:gs>
                <a:gs pos="64000">
                  <a:schemeClr val="bg1">
                    <a:alpha val="7600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t"/>
            <a:lstStyle/>
            <a:p>
              <a:pPr algn="ctr">
                <a:defRPr/>
              </a:pPr>
              <a:r>
                <a:rPr lang="en-US" altLang="en-US" sz="1100" dirty="0">
                  <a:solidFill>
                    <a:schemeClr val="tx1"/>
                  </a:solidFill>
                  <a:latin typeface="Candara" panose="020E0502030303020204" pitchFamily="34" charset="0"/>
                  <a:ea typeface="MS PGothic" panose="020B0600070205080204" pitchFamily="34" charset="-128"/>
                </a:rPr>
                <a:t>Will </a:t>
              </a:r>
              <a:r>
                <a:rPr lang="en-US" altLang="en-US" sz="1100" u="sng" dirty="0">
                  <a:solidFill>
                    <a:schemeClr val="tx1"/>
                  </a:solidFill>
                  <a:latin typeface="Candara" panose="020E0502030303020204" pitchFamily="34" charset="0"/>
                  <a:ea typeface="MS PGothic" panose="020B0600070205080204" pitchFamily="34" charset="-128"/>
                </a:rPr>
                <a:t>remain open</a:t>
              </a:r>
              <a:r>
                <a:rPr lang="en-US" altLang="en-US" sz="1100" dirty="0">
                  <a:solidFill>
                    <a:schemeClr val="tx1"/>
                  </a:solidFill>
                  <a:latin typeface="Candara" panose="020E0502030303020204" pitchFamily="34" charset="0"/>
                  <a:ea typeface="MS PGothic" panose="020B0600070205080204" pitchFamily="34" charset="-128"/>
                </a:rPr>
                <a:t> in JPAS and CATS for adjudicative action by the DoD CAF.</a:t>
              </a:r>
            </a:p>
          </p:txBody>
        </p:sp>
        <p:sp>
          <p:nvSpPr>
            <p:cNvPr id="32" name="Rectangle 31"/>
            <p:cNvSpPr>
              <a:spLocks noChangeArrowheads="1"/>
            </p:cNvSpPr>
            <p:nvPr/>
          </p:nvSpPr>
          <p:spPr bwMode="auto">
            <a:xfrm>
              <a:off x="825500" y="3426762"/>
              <a:ext cx="2181225" cy="942038"/>
            </a:xfrm>
            <a:prstGeom prst="rect">
              <a:avLst/>
            </a:prstGeom>
            <a:solidFill>
              <a:schemeClr val="bg1"/>
            </a:solidFill>
            <a:ln>
              <a:noFill/>
            </a:ln>
            <a:effectLst>
              <a:outerShdw blurRad="63500" sx="102000" sy="102000" algn="ctr"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100">
                <a:solidFill>
                  <a:schemeClr val="lt1"/>
                </a:solidFill>
                <a:latin typeface="Candara" panose="020E0502030303020204" pitchFamily="34" charset="0"/>
                <a:cs typeface="Arial" charset="0"/>
              </a:endParaRPr>
            </a:p>
          </p:txBody>
        </p:sp>
        <p:sp>
          <p:nvSpPr>
            <p:cNvPr id="33" name="Rectangle 32"/>
            <p:cNvSpPr/>
            <p:nvPr/>
          </p:nvSpPr>
          <p:spPr>
            <a:xfrm>
              <a:off x="825500" y="3213007"/>
              <a:ext cx="2181225" cy="225518"/>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100" dirty="0">
                  <a:latin typeface="Candara" panose="020E0502030303020204" pitchFamily="34" charset="0"/>
                </a:rPr>
                <a:t>Medium Incident Report </a:t>
              </a:r>
            </a:p>
          </p:txBody>
        </p:sp>
        <p:sp>
          <p:nvSpPr>
            <p:cNvPr id="34" name="Oval 33"/>
            <p:cNvSpPr>
              <a:spLocks noChangeArrowheads="1"/>
            </p:cNvSpPr>
            <p:nvPr/>
          </p:nvSpPr>
          <p:spPr bwMode="auto">
            <a:xfrm>
              <a:off x="609600" y="3166780"/>
              <a:ext cx="473075" cy="357470"/>
            </a:xfrm>
            <a:prstGeom prst="ellipse">
              <a:avLst/>
            </a:prstGeom>
            <a:solidFill>
              <a:srgbClr val="4A452A"/>
            </a:solidFill>
            <a:ln>
              <a:noFill/>
            </a:ln>
            <a:effectLst>
              <a:outerShdw blurRad="50800" algn="tl" rotWithShape="0">
                <a:srgbClr val="808080">
                  <a:alpha val="34000"/>
                </a:srgbClr>
              </a:outerShdw>
            </a:effectLst>
            <a:extLst>
              <a:ext uri="{91240B29-F687-4F45-9708-019B960494DF}">
                <a14:hiddenLine xmlns:a14="http://schemas.microsoft.com/office/drawing/2010/main" w="9525">
                  <a:solidFill>
                    <a:srgbClr val="000000"/>
                  </a:solidFill>
                  <a:round/>
                  <a:headEnd/>
                  <a:tailEnd/>
                </a14:hiddenLine>
              </a:ext>
            </a:extLst>
          </p:spPr>
          <p:txBody>
            <a:bodyPr anchor="ctr"/>
            <a:lstStyle/>
            <a:p>
              <a:pPr algn="ctr" fontAlgn="auto">
                <a:spcBef>
                  <a:spcPts val="0"/>
                </a:spcBef>
                <a:spcAft>
                  <a:spcPts val="0"/>
                </a:spcAft>
                <a:defRPr/>
              </a:pPr>
              <a:r>
                <a:rPr lang="en-US" sz="1600" dirty="0">
                  <a:solidFill>
                    <a:schemeClr val="lt1"/>
                  </a:solidFill>
                  <a:latin typeface="Candara" panose="020E0502030303020204" pitchFamily="34" charset="0"/>
                  <a:cs typeface="Arial" charset="0"/>
                </a:rPr>
                <a:t>2</a:t>
              </a:r>
            </a:p>
          </p:txBody>
        </p:sp>
        <p:sp>
          <p:nvSpPr>
            <p:cNvPr id="35" name="Down Arrow 34"/>
            <p:cNvSpPr/>
            <p:nvPr/>
          </p:nvSpPr>
          <p:spPr>
            <a:xfrm>
              <a:off x="1358900" y="3448566"/>
              <a:ext cx="1097280" cy="914400"/>
            </a:xfrm>
            <a:prstGeom prst="downArrow">
              <a:avLst/>
            </a:prstGeom>
            <a:gradFill>
              <a:gsLst>
                <a:gs pos="0">
                  <a:schemeClr val="bg1">
                    <a:lumMod val="85000"/>
                  </a:schemeClr>
                </a:gs>
                <a:gs pos="100000">
                  <a:schemeClr val="accent1">
                    <a:tint val="50000"/>
                    <a:shade val="100000"/>
                    <a:satMod val="350000"/>
                    <a:alpha val="0"/>
                  </a:schemeClr>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100">
                <a:latin typeface="Candara" panose="020E0502030303020204" pitchFamily="34" charset="0"/>
              </a:endParaRPr>
            </a:p>
          </p:txBody>
        </p:sp>
        <p:sp>
          <p:nvSpPr>
            <p:cNvPr id="32781" name="TextBox 35"/>
            <p:cNvSpPr txBox="1">
              <a:spLocks noChangeArrowheads="1"/>
            </p:cNvSpPr>
            <p:nvPr/>
          </p:nvSpPr>
          <p:spPr bwMode="auto">
            <a:xfrm>
              <a:off x="1020763" y="3497263"/>
              <a:ext cx="180022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1100" b="1" dirty="0">
                  <a:latin typeface="Candara" panose="020E0502030303020204" pitchFamily="34" charset="0"/>
                  <a:ea typeface="MS PGothic" panose="020B0600070205080204" pitchFamily="34" charset="-128"/>
                </a:rPr>
                <a:t>For example:</a:t>
              </a:r>
            </a:p>
            <a:p>
              <a:pPr algn="ctr" eaLnBrk="1" hangingPunct="1"/>
              <a:r>
                <a:rPr lang="en-US" altLang="en-US" sz="1100" dirty="0">
                  <a:latin typeface="Candara" panose="020E0502030303020204" pitchFamily="34" charset="0"/>
                  <a:ea typeface="MS PGothic" panose="020B0600070205080204" pitchFamily="34" charset="-128"/>
                </a:rPr>
                <a:t>Foreign travel of a suspicious or unreported nature</a:t>
              </a:r>
            </a:p>
          </p:txBody>
        </p:sp>
      </p:grpSp>
      <p:grpSp>
        <p:nvGrpSpPr>
          <p:cNvPr id="2" name="Group 1"/>
          <p:cNvGrpSpPr/>
          <p:nvPr/>
        </p:nvGrpSpPr>
        <p:grpSpPr>
          <a:xfrm>
            <a:off x="6734857" y="5272255"/>
            <a:ext cx="2493107" cy="1509545"/>
            <a:chOff x="6734857" y="5272255"/>
            <a:chExt cx="2493107" cy="1509545"/>
          </a:xfrm>
        </p:grpSpPr>
        <p:sp>
          <p:nvSpPr>
            <p:cNvPr id="30" name="Freeform 29"/>
            <p:cNvSpPr>
              <a:spLocks/>
            </p:cNvSpPr>
            <p:nvPr/>
          </p:nvSpPr>
          <p:spPr bwMode="auto">
            <a:xfrm>
              <a:off x="6874704" y="5359222"/>
              <a:ext cx="1134612" cy="716772"/>
            </a:xfrm>
            <a:custGeom>
              <a:avLst/>
              <a:gdLst>
                <a:gd name="T0" fmla="*/ 0 w 688"/>
                <a:gd name="T1" fmla="*/ 2147483647 h 526"/>
                <a:gd name="T2" fmla="*/ 2147483647 w 688"/>
                <a:gd name="T3" fmla="*/ 0 h 526"/>
                <a:gd name="T4" fmla="*/ 2147483647 w 688"/>
                <a:gd name="T5" fmla="*/ 0 h 526"/>
                <a:gd name="T6" fmla="*/ 2147483647 w 688"/>
                <a:gd name="T7" fmla="*/ 2147483647 h 526"/>
                <a:gd name="T8" fmla="*/ 2147483647 w 688"/>
                <a:gd name="T9" fmla="*/ 2147483647 h 526"/>
                <a:gd name="T10" fmla="*/ 2147483647 w 688"/>
                <a:gd name="T11" fmla="*/ 2147483647 h 526"/>
                <a:gd name="T12" fmla="*/ 2147483647 w 688"/>
                <a:gd name="T13" fmla="*/ 2147483647 h 526"/>
                <a:gd name="T14" fmla="*/ 2147483647 w 688"/>
                <a:gd name="T15" fmla="*/ 2147483647 h 526"/>
                <a:gd name="T16" fmla="*/ 2147483647 w 688"/>
                <a:gd name="T17" fmla="*/ 2147483647 h 526"/>
                <a:gd name="T18" fmla="*/ 2147483647 w 688"/>
                <a:gd name="T19" fmla="*/ 2147483647 h 526"/>
                <a:gd name="T20" fmla="*/ 2147483647 w 688"/>
                <a:gd name="T21" fmla="*/ 2147483647 h 526"/>
                <a:gd name="T22" fmla="*/ 2147483647 w 688"/>
                <a:gd name="T23" fmla="*/ 2147483647 h 526"/>
                <a:gd name="T24" fmla="*/ 2147483647 w 688"/>
                <a:gd name="T25" fmla="*/ 2147483647 h 526"/>
                <a:gd name="T26" fmla="*/ 2147483647 w 688"/>
                <a:gd name="T27" fmla="*/ 2147483647 h 526"/>
                <a:gd name="T28" fmla="*/ 2147483647 w 688"/>
                <a:gd name="T29" fmla="*/ 2147483647 h 526"/>
                <a:gd name="T30" fmla="*/ 2147483647 w 688"/>
                <a:gd name="T31" fmla="*/ 2147483647 h 526"/>
                <a:gd name="T32" fmla="*/ 2147483647 w 688"/>
                <a:gd name="T33" fmla="*/ 2147483647 h 526"/>
                <a:gd name="T34" fmla="*/ 2147483647 w 688"/>
                <a:gd name="T35" fmla="*/ 2147483647 h 526"/>
                <a:gd name="T36" fmla="*/ 2147483647 w 688"/>
                <a:gd name="T37" fmla="*/ 2147483647 h 526"/>
                <a:gd name="T38" fmla="*/ 2147483647 w 688"/>
                <a:gd name="T39" fmla="*/ 2147483647 h 526"/>
                <a:gd name="T40" fmla="*/ 0 w 688"/>
                <a:gd name="T41" fmla="*/ 2147483647 h 526"/>
                <a:gd name="T42" fmla="*/ 0 w 688"/>
                <a:gd name="T43" fmla="*/ 2147483647 h 52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88"/>
                <a:gd name="T67" fmla="*/ 0 h 526"/>
                <a:gd name="T68" fmla="*/ 688 w 688"/>
                <a:gd name="T69" fmla="*/ 526 h 52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88" h="526">
                  <a:moveTo>
                    <a:pt x="0" y="128"/>
                  </a:moveTo>
                  <a:lnTo>
                    <a:pt x="508" y="0"/>
                  </a:lnTo>
                  <a:lnTo>
                    <a:pt x="596" y="84"/>
                  </a:lnTo>
                  <a:lnTo>
                    <a:pt x="658" y="144"/>
                  </a:lnTo>
                  <a:lnTo>
                    <a:pt x="678" y="166"/>
                  </a:lnTo>
                  <a:lnTo>
                    <a:pt x="684" y="176"/>
                  </a:lnTo>
                  <a:lnTo>
                    <a:pt x="688" y="526"/>
                  </a:lnTo>
                  <a:lnTo>
                    <a:pt x="682" y="526"/>
                  </a:lnTo>
                  <a:lnTo>
                    <a:pt x="666" y="522"/>
                  </a:lnTo>
                  <a:lnTo>
                    <a:pt x="610" y="504"/>
                  </a:lnTo>
                  <a:lnTo>
                    <a:pt x="442" y="444"/>
                  </a:lnTo>
                  <a:lnTo>
                    <a:pt x="196" y="354"/>
                  </a:lnTo>
                  <a:lnTo>
                    <a:pt x="194" y="342"/>
                  </a:lnTo>
                  <a:lnTo>
                    <a:pt x="190" y="334"/>
                  </a:lnTo>
                  <a:lnTo>
                    <a:pt x="186" y="328"/>
                  </a:lnTo>
                  <a:lnTo>
                    <a:pt x="0" y="128"/>
                  </a:lnTo>
                  <a:close/>
                </a:path>
              </a:pathLst>
            </a:custGeom>
            <a:solidFill>
              <a:schemeClr val="bg2">
                <a:lumMod val="50000"/>
              </a:schemeClr>
            </a:solidFill>
            <a:ln w="9525">
              <a:no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29" name="Freeform 28"/>
            <p:cNvSpPr>
              <a:spLocks/>
            </p:cNvSpPr>
            <p:nvPr/>
          </p:nvSpPr>
          <p:spPr bwMode="auto">
            <a:xfrm>
              <a:off x="7981611" y="5349956"/>
              <a:ext cx="999382" cy="662265"/>
            </a:xfrm>
            <a:custGeom>
              <a:avLst/>
              <a:gdLst>
                <a:gd name="T0" fmla="*/ 2147483647 w 606"/>
                <a:gd name="T1" fmla="*/ 2147483647 h 486"/>
                <a:gd name="T2" fmla="*/ 2147483647 w 606"/>
                <a:gd name="T3" fmla="*/ 0 h 486"/>
                <a:gd name="T4" fmla="*/ 2147483647 w 606"/>
                <a:gd name="T5" fmla="*/ 0 h 486"/>
                <a:gd name="T6" fmla="*/ 2147483647 w 606"/>
                <a:gd name="T7" fmla="*/ 2147483647 h 486"/>
                <a:gd name="T8" fmla="*/ 2147483647 w 606"/>
                <a:gd name="T9" fmla="*/ 2147483647 h 486"/>
                <a:gd name="T10" fmla="*/ 2147483647 w 606"/>
                <a:gd name="T11" fmla="*/ 2147483647 h 486"/>
                <a:gd name="T12" fmla="*/ 0 w 606"/>
                <a:gd name="T13" fmla="*/ 2147483647 h 486"/>
                <a:gd name="T14" fmla="*/ 0 w 606"/>
                <a:gd name="T15" fmla="*/ 2147483647 h 486"/>
                <a:gd name="T16" fmla="*/ 0 w 606"/>
                <a:gd name="T17" fmla="*/ 2147483647 h 486"/>
                <a:gd name="T18" fmla="*/ 0 w 606"/>
                <a:gd name="T19" fmla="*/ 2147483647 h 486"/>
                <a:gd name="T20" fmla="*/ 2147483647 w 606"/>
                <a:gd name="T21" fmla="*/ 2147483647 h 486"/>
                <a:gd name="T22" fmla="*/ 2147483647 w 606"/>
                <a:gd name="T23" fmla="*/ 2147483647 h 486"/>
                <a:gd name="T24" fmla="*/ 2147483647 w 606"/>
                <a:gd name="T25" fmla="*/ 2147483647 h 486"/>
                <a:gd name="T26" fmla="*/ 2147483647 w 606"/>
                <a:gd name="T27" fmla="*/ 2147483647 h 486"/>
                <a:gd name="T28" fmla="*/ 2147483647 w 606"/>
                <a:gd name="T29" fmla="*/ 2147483647 h 486"/>
                <a:gd name="T30" fmla="*/ 2147483647 w 606"/>
                <a:gd name="T31" fmla="*/ 2147483647 h 486"/>
                <a:gd name="T32" fmla="*/ 2147483647 w 606"/>
                <a:gd name="T33" fmla="*/ 2147483647 h 486"/>
                <a:gd name="T34" fmla="*/ 2147483647 w 606"/>
                <a:gd name="T35" fmla="*/ 2147483647 h 486"/>
                <a:gd name="T36" fmla="*/ 2147483647 w 606"/>
                <a:gd name="T37" fmla="*/ 2147483647 h 486"/>
                <a:gd name="T38" fmla="*/ 2147483647 w 606"/>
                <a:gd name="T39" fmla="*/ 2147483647 h 486"/>
                <a:gd name="T40" fmla="*/ 2147483647 w 606"/>
                <a:gd name="T41" fmla="*/ 2147483647 h 486"/>
                <a:gd name="T42" fmla="*/ 2147483647 w 606"/>
                <a:gd name="T43" fmla="*/ 2147483647 h 486"/>
                <a:gd name="T44" fmla="*/ 2147483647 w 606"/>
                <a:gd name="T45" fmla="*/ 2147483647 h 486"/>
                <a:gd name="T46" fmla="*/ 2147483647 w 606"/>
                <a:gd name="T47" fmla="*/ 2147483647 h 486"/>
                <a:gd name="T48" fmla="*/ 2147483647 w 606"/>
                <a:gd name="T49" fmla="*/ 2147483647 h 486"/>
                <a:gd name="T50" fmla="*/ 2147483647 w 606"/>
                <a:gd name="T51" fmla="*/ 2147483647 h 48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06"/>
                <a:gd name="T79" fmla="*/ 0 h 486"/>
                <a:gd name="T80" fmla="*/ 606 w 606"/>
                <a:gd name="T81" fmla="*/ 486 h 48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06" h="486">
                  <a:moveTo>
                    <a:pt x="606" y="84"/>
                  </a:moveTo>
                  <a:lnTo>
                    <a:pt x="150" y="0"/>
                  </a:lnTo>
                  <a:lnTo>
                    <a:pt x="76" y="76"/>
                  </a:lnTo>
                  <a:lnTo>
                    <a:pt x="24" y="130"/>
                  </a:lnTo>
                  <a:lnTo>
                    <a:pt x="8" y="148"/>
                  </a:lnTo>
                  <a:lnTo>
                    <a:pt x="0" y="156"/>
                  </a:lnTo>
                  <a:lnTo>
                    <a:pt x="0" y="486"/>
                  </a:lnTo>
                  <a:lnTo>
                    <a:pt x="238" y="390"/>
                  </a:lnTo>
                  <a:lnTo>
                    <a:pt x="402" y="322"/>
                  </a:lnTo>
                  <a:lnTo>
                    <a:pt x="458" y="298"/>
                  </a:lnTo>
                  <a:lnTo>
                    <a:pt x="480" y="288"/>
                  </a:lnTo>
                  <a:lnTo>
                    <a:pt x="482" y="284"/>
                  </a:lnTo>
                  <a:lnTo>
                    <a:pt x="484" y="280"/>
                  </a:lnTo>
                  <a:lnTo>
                    <a:pt x="482" y="272"/>
                  </a:lnTo>
                  <a:lnTo>
                    <a:pt x="478" y="262"/>
                  </a:lnTo>
                  <a:lnTo>
                    <a:pt x="480" y="252"/>
                  </a:lnTo>
                  <a:lnTo>
                    <a:pt x="482" y="242"/>
                  </a:lnTo>
                  <a:lnTo>
                    <a:pt x="488" y="234"/>
                  </a:lnTo>
                  <a:lnTo>
                    <a:pt x="606" y="84"/>
                  </a:lnTo>
                  <a:close/>
                </a:path>
              </a:pathLst>
            </a:custGeom>
            <a:solidFill>
              <a:schemeClr val="bg2">
                <a:lumMod val="50000"/>
              </a:schemeClr>
            </a:solidFill>
            <a:ln w="9525">
              <a:no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7" name="Freeform 36"/>
            <p:cNvSpPr>
              <a:spLocks/>
            </p:cNvSpPr>
            <p:nvPr/>
          </p:nvSpPr>
          <p:spPr bwMode="auto">
            <a:xfrm>
              <a:off x="7985568" y="5591424"/>
              <a:ext cx="9895" cy="460587"/>
            </a:xfrm>
            <a:custGeom>
              <a:avLst/>
              <a:gdLst>
                <a:gd name="T0" fmla="*/ 2147483647 w 6"/>
                <a:gd name="T1" fmla="*/ 2147483647 h 338"/>
                <a:gd name="T2" fmla="*/ 2147483647 w 6"/>
                <a:gd name="T3" fmla="*/ 2147483647 h 338"/>
                <a:gd name="T4" fmla="*/ 2147483647 w 6"/>
                <a:gd name="T5" fmla="*/ 2147483647 h 338"/>
                <a:gd name="T6" fmla="*/ 2147483647 w 6"/>
                <a:gd name="T7" fmla="*/ 2147483647 h 338"/>
                <a:gd name="T8" fmla="*/ 2147483647 w 6"/>
                <a:gd name="T9" fmla="*/ 2147483647 h 338"/>
                <a:gd name="T10" fmla="*/ 0 w 6"/>
                <a:gd name="T11" fmla="*/ 2147483647 h 338"/>
                <a:gd name="T12" fmla="*/ 0 w 6"/>
                <a:gd name="T13" fmla="*/ 2147483647 h 338"/>
                <a:gd name="T14" fmla="*/ 0 w 6"/>
                <a:gd name="T15" fmla="*/ 2147483647 h 338"/>
                <a:gd name="T16" fmla="*/ 0 w 6"/>
                <a:gd name="T17" fmla="*/ 2147483647 h 338"/>
                <a:gd name="T18" fmla="*/ 0 w 6"/>
                <a:gd name="T19" fmla="*/ 2147483647 h 338"/>
                <a:gd name="T20" fmla="*/ 2147483647 w 6"/>
                <a:gd name="T21" fmla="*/ 0 h 338"/>
                <a:gd name="T22" fmla="*/ 2147483647 w 6"/>
                <a:gd name="T23" fmla="*/ 0 h 338"/>
                <a:gd name="T24" fmla="*/ 2147483647 w 6"/>
                <a:gd name="T25" fmla="*/ 2147483647 h 338"/>
                <a:gd name="T26" fmla="*/ 2147483647 w 6"/>
                <a:gd name="T27" fmla="*/ 2147483647 h 338"/>
                <a:gd name="T28" fmla="*/ 2147483647 w 6"/>
                <a:gd name="T29" fmla="*/ 2147483647 h 33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
                <a:gd name="T46" fmla="*/ 0 h 338"/>
                <a:gd name="T47" fmla="*/ 6 w 6"/>
                <a:gd name="T48" fmla="*/ 338 h 33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 h="338">
                  <a:moveTo>
                    <a:pt x="6" y="336"/>
                  </a:moveTo>
                  <a:lnTo>
                    <a:pt x="6" y="336"/>
                  </a:lnTo>
                  <a:lnTo>
                    <a:pt x="6" y="338"/>
                  </a:lnTo>
                  <a:lnTo>
                    <a:pt x="4" y="338"/>
                  </a:lnTo>
                  <a:lnTo>
                    <a:pt x="0" y="338"/>
                  </a:lnTo>
                  <a:lnTo>
                    <a:pt x="0" y="336"/>
                  </a:lnTo>
                  <a:lnTo>
                    <a:pt x="0" y="4"/>
                  </a:lnTo>
                  <a:lnTo>
                    <a:pt x="0" y="2"/>
                  </a:lnTo>
                  <a:lnTo>
                    <a:pt x="4" y="0"/>
                  </a:lnTo>
                  <a:lnTo>
                    <a:pt x="6" y="2"/>
                  </a:lnTo>
                  <a:lnTo>
                    <a:pt x="6" y="4"/>
                  </a:lnTo>
                  <a:lnTo>
                    <a:pt x="6" y="336"/>
                  </a:lnTo>
                  <a:close/>
                </a:path>
              </a:pathLst>
            </a:custGeom>
            <a:solidFill>
              <a:srgbClr val="EF5119"/>
            </a:solidFill>
            <a:ln w="9525">
              <a:no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50" name="Oval 49"/>
            <p:cNvSpPr/>
            <p:nvPr/>
          </p:nvSpPr>
          <p:spPr>
            <a:xfrm>
              <a:off x="7599512" y="5272255"/>
              <a:ext cx="457200" cy="457200"/>
            </a:xfrm>
            <a:prstGeom prst="ellipse">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900" dirty="0">
                  <a:latin typeface="Candara" panose="020E0502030303020204" pitchFamily="34" charset="0"/>
                </a:rPr>
                <a:t>PSMO</a:t>
              </a:r>
            </a:p>
          </p:txBody>
        </p:sp>
        <p:sp>
          <p:nvSpPr>
            <p:cNvPr id="48" name="Oval 47"/>
            <p:cNvSpPr/>
            <p:nvPr/>
          </p:nvSpPr>
          <p:spPr>
            <a:xfrm>
              <a:off x="7646908" y="5638881"/>
              <a:ext cx="457200" cy="457200"/>
            </a:xfrm>
            <a:prstGeom prst="ellipse">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700" dirty="0" smtClean="0">
                  <a:latin typeface="Candara" panose="020E0502030303020204" pitchFamily="34" charset="0"/>
                </a:rPr>
                <a:t>DITMAC</a:t>
              </a:r>
              <a:endParaRPr lang="en-US" sz="700" dirty="0">
                <a:latin typeface="Candara" panose="020E0502030303020204" pitchFamily="34" charset="0"/>
              </a:endParaRPr>
            </a:p>
          </p:txBody>
        </p:sp>
        <p:sp>
          <p:nvSpPr>
            <p:cNvPr id="43" name="Freeform 42"/>
            <p:cNvSpPr>
              <a:spLocks/>
            </p:cNvSpPr>
            <p:nvPr/>
          </p:nvSpPr>
          <p:spPr bwMode="auto">
            <a:xfrm>
              <a:off x="7163635" y="5793101"/>
              <a:ext cx="1586477" cy="967506"/>
            </a:xfrm>
            <a:custGeom>
              <a:avLst/>
              <a:gdLst>
                <a:gd name="T0" fmla="*/ 0 w 962"/>
                <a:gd name="T1" fmla="*/ 0 h 710"/>
                <a:gd name="T2" fmla="*/ 0 w 962"/>
                <a:gd name="T3" fmla="*/ 0 h 710"/>
                <a:gd name="T4" fmla="*/ 2147483647 w 962"/>
                <a:gd name="T5" fmla="*/ 2147483647 h 710"/>
                <a:gd name="T6" fmla="*/ 2147483647 w 962"/>
                <a:gd name="T7" fmla="*/ 2147483647 h 710"/>
                <a:gd name="T8" fmla="*/ 2147483647 w 962"/>
                <a:gd name="T9" fmla="*/ 2147483647 h 710"/>
                <a:gd name="T10" fmla="*/ 2147483647 w 962"/>
                <a:gd name="T11" fmla="*/ 2147483647 h 710"/>
                <a:gd name="T12" fmla="*/ 2147483647 w 962"/>
                <a:gd name="T13" fmla="*/ 2147483647 h 710"/>
                <a:gd name="T14" fmla="*/ 2147483647 w 962"/>
                <a:gd name="T15" fmla="*/ 2147483647 h 710"/>
                <a:gd name="T16" fmla="*/ 2147483647 w 962"/>
                <a:gd name="T17" fmla="*/ 2147483647 h 710"/>
                <a:gd name="T18" fmla="*/ 2147483647 w 962"/>
                <a:gd name="T19" fmla="*/ 2147483647 h 710"/>
                <a:gd name="T20" fmla="*/ 2147483647 w 962"/>
                <a:gd name="T21" fmla="*/ 2147483647 h 710"/>
                <a:gd name="T22" fmla="*/ 2147483647 w 962"/>
                <a:gd name="T23" fmla="*/ 2147483647 h 710"/>
                <a:gd name="T24" fmla="*/ 2147483647 w 962"/>
                <a:gd name="T25" fmla="*/ 2147483647 h 710"/>
                <a:gd name="T26" fmla="*/ 2147483647 w 962"/>
                <a:gd name="T27" fmla="*/ 2147483647 h 710"/>
                <a:gd name="T28" fmla="*/ 2147483647 w 962"/>
                <a:gd name="T29" fmla="*/ 2147483647 h 710"/>
                <a:gd name="T30" fmla="*/ 2147483647 w 962"/>
                <a:gd name="T31" fmla="*/ 2147483647 h 710"/>
                <a:gd name="T32" fmla="*/ 2147483647 w 962"/>
                <a:gd name="T33" fmla="*/ 2147483647 h 710"/>
                <a:gd name="T34" fmla="*/ 2147483647 w 962"/>
                <a:gd name="T35" fmla="*/ 2147483647 h 710"/>
                <a:gd name="T36" fmla="*/ 2147483647 w 962"/>
                <a:gd name="T37" fmla="*/ 2147483647 h 710"/>
                <a:gd name="T38" fmla="*/ 2147483647 w 962"/>
                <a:gd name="T39" fmla="*/ 2147483647 h 710"/>
                <a:gd name="T40" fmla="*/ 2147483647 w 962"/>
                <a:gd name="T41" fmla="*/ 2147483647 h 710"/>
                <a:gd name="T42" fmla="*/ 2147483647 w 962"/>
                <a:gd name="T43" fmla="*/ 2147483647 h 710"/>
                <a:gd name="T44" fmla="*/ 2147483647 w 962"/>
                <a:gd name="T45" fmla="*/ 2147483647 h 710"/>
                <a:gd name="T46" fmla="*/ 2147483647 w 962"/>
                <a:gd name="T47" fmla="*/ 2147483647 h 710"/>
                <a:gd name="T48" fmla="*/ 2147483647 w 962"/>
                <a:gd name="T49" fmla="*/ 2147483647 h 710"/>
                <a:gd name="T50" fmla="*/ 2147483647 w 962"/>
                <a:gd name="T51" fmla="*/ 2147483647 h 710"/>
                <a:gd name="T52" fmla="*/ 2147483647 w 962"/>
                <a:gd name="T53" fmla="*/ 2147483647 h 710"/>
                <a:gd name="T54" fmla="*/ 2147483647 w 962"/>
                <a:gd name="T55" fmla="*/ 2147483647 h 710"/>
                <a:gd name="T56" fmla="*/ 2147483647 w 962"/>
                <a:gd name="T57" fmla="*/ 2147483647 h 710"/>
                <a:gd name="T58" fmla="*/ 2147483647 w 962"/>
                <a:gd name="T59" fmla="*/ 2147483647 h 710"/>
                <a:gd name="T60" fmla="*/ 2147483647 w 962"/>
                <a:gd name="T61" fmla="*/ 2147483647 h 710"/>
                <a:gd name="T62" fmla="*/ 2147483647 w 962"/>
                <a:gd name="T63" fmla="*/ 2147483647 h 710"/>
                <a:gd name="T64" fmla="*/ 2147483647 w 962"/>
                <a:gd name="T65" fmla="*/ 2147483647 h 710"/>
                <a:gd name="T66" fmla="*/ 2147483647 w 962"/>
                <a:gd name="T67" fmla="*/ 2147483647 h 710"/>
                <a:gd name="T68" fmla="*/ 2147483647 w 962"/>
                <a:gd name="T69" fmla="*/ 2147483647 h 710"/>
                <a:gd name="T70" fmla="*/ 2147483647 w 962"/>
                <a:gd name="T71" fmla="*/ 2147483647 h 710"/>
                <a:gd name="T72" fmla="*/ 2147483647 w 962"/>
                <a:gd name="T73" fmla="*/ 2147483647 h 710"/>
                <a:gd name="T74" fmla="*/ 2147483647 w 962"/>
                <a:gd name="T75" fmla="*/ 2147483647 h 710"/>
                <a:gd name="T76" fmla="*/ 2147483647 w 962"/>
                <a:gd name="T77" fmla="*/ 2147483647 h 710"/>
                <a:gd name="T78" fmla="*/ 0 w 962"/>
                <a:gd name="T79" fmla="*/ 0 h 71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962"/>
                <a:gd name="T121" fmla="*/ 0 h 710"/>
                <a:gd name="T122" fmla="*/ 962 w 962"/>
                <a:gd name="T123" fmla="*/ 710 h 71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962" h="710">
                  <a:moveTo>
                    <a:pt x="0" y="0"/>
                  </a:moveTo>
                  <a:lnTo>
                    <a:pt x="0" y="0"/>
                  </a:lnTo>
                  <a:lnTo>
                    <a:pt x="10" y="248"/>
                  </a:lnTo>
                  <a:lnTo>
                    <a:pt x="18" y="418"/>
                  </a:lnTo>
                  <a:lnTo>
                    <a:pt x="22" y="476"/>
                  </a:lnTo>
                  <a:lnTo>
                    <a:pt x="24" y="492"/>
                  </a:lnTo>
                  <a:lnTo>
                    <a:pt x="26" y="500"/>
                  </a:lnTo>
                  <a:lnTo>
                    <a:pt x="102" y="534"/>
                  </a:lnTo>
                  <a:lnTo>
                    <a:pt x="260" y="606"/>
                  </a:lnTo>
                  <a:lnTo>
                    <a:pt x="420" y="678"/>
                  </a:lnTo>
                  <a:lnTo>
                    <a:pt x="496" y="710"/>
                  </a:lnTo>
                  <a:lnTo>
                    <a:pt x="516" y="698"/>
                  </a:lnTo>
                  <a:lnTo>
                    <a:pt x="566" y="666"/>
                  </a:lnTo>
                  <a:lnTo>
                    <a:pt x="718" y="566"/>
                  </a:lnTo>
                  <a:lnTo>
                    <a:pt x="868" y="466"/>
                  </a:lnTo>
                  <a:lnTo>
                    <a:pt x="918" y="430"/>
                  </a:lnTo>
                  <a:lnTo>
                    <a:pt x="932" y="420"/>
                  </a:lnTo>
                  <a:lnTo>
                    <a:pt x="938" y="414"/>
                  </a:lnTo>
                  <a:lnTo>
                    <a:pt x="942" y="348"/>
                  </a:lnTo>
                  <a:lnTo>
                    <a:pt x="950" y="212"/>
                  </a:lnTo>
                  <a:lnTo>
                    <a:pt x="962" y="12"/>
                  </a:lnTo>
                  <a:lnTo>
                    <a:pt x="960" y="10"/>
                  </a:lnTo>
                  <a:lnTo>
                    <a:pt x="956" y="10"/>
                  </a:lnTo>
                  <a:lnTo>
                    <a:pt x="942" y="14"/>
                  </a:lnTo>
                  <a:lnTo>
                    <a:pt x="892" y="28"/>
                  </a:lnTo>
                  <a:lnTo>
                    <a:pt x="740" y="80"/>
                  </a:lnTo>
                  <a:lnTo>
                    <a:pt x="584" y="132"/>
                  </a:lnTo>
                  <a:lnTo>
                    <a:pt x="528" y="150"/>
                  </a:lnTo>
                  <a:lnTo>
                    <a:pt x="510" y="154"/>
                  </a:lnTo>
                  <a:lnTo>
                    <a:pt x="502" y="156"/>
                  </a:lnTo>
                  <a:lnTo>
                    <a:pt x="474" y="150"/>
                  </a:lnTo>
                  <a:lnTo>
                    <a:pt x="416" y="138"/>
                  </a:lnTo>
                  <a:lnTo>
                    <a:pt x="254" y="100"/>
                  </a:lnTo>
                  <a:lnTo>
                    <a:pt x="28" y="44"/>
                  </a:lnTo>
                  <a:lnTo>
                    <a:pt x="0" y="0"/>
                  </a:lnTo>
                  <a:close/>
                </a:path>
              </a:pathLst>
            </a:custGeom>
            <a:solidFill>
              <a:schemeClr val="bg2">
                <a:lumMod val="50000"/>
              </a:schemeClr>
            </a:solidFill>
            <a:ln w="9525">
              <a:no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schemeClr val="bg1"/>
                </a:solidFill>
              </a:endParaRPr>
            </a:p>
          </p:txBody>
        </p:sp>
        <p:sp>
          <p:nvSpPr>
            <p:cNvPr id="49" name="Oval 48"/>
            <p:cNvSpPr/>
            <p:nvPr/>
          </p:nvSpPr>
          <p:spPr>
            <a:xfrm>
              <a:off x="8085820" y="5486481"/>
              <a:ext cx="457200" cy="457200"/>
            </a:xfrm>
            <a:prstGeom prst="ellipse">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100" dirty="0" err="1">
                  <a:latin typeface="Candara" panose="020E0502030303020204" pitchFamily="34" charset="0"/>
                </a:rPr>
                <a:t>DoDCAF</a:t>
              </a:r>
              <a:endParaRPr lang="en-US" sz="1100" dirty="0">
                <a:latin typeface="Candara" panose="020E0502030303020204" pitchFamily="34" charset="0"/>
              </a:endParaRPr>
            </a:p>
          </p:txBody>
        </p:sp>
        <p:sp>
          <p:nvSpPr>
            <p:cNvPr id="44" name="Freeform 43"/>
            <p:cNvSpPr>
              <a:spLocks/>
            </p:cNvSpPr>
            <p:nvPr/>
          </p:nvSpPr>
          <p:spPr bwMode="auto">
            <a:xfrm>
              <a:off x="8001000" y="5727692"/>
              <a:ext cx="1226964" cy="343396"/>
            </a:xfrm>
            <a:custGeom>
              <a:avLst/>
              <a:gdLst>
                <a:gd name="T0" fmla="*/ 0 w 744"/>
                <a:gd name="T1" fmla="*/ 2147483647 h 252"/>
                <a:gd name="T2" fmla="*/ 0 w 744"/>
                <a:gd name="T3" fmla="*/ 2147483647 h 252"/>
                <a:gd name="T4" fmla="*/ 2147483647 w 744"/>
                <a:gd name="T5" fmla="*/ 2147483647 h 252"/>
                <a:gd name="T6" fmla="*/ 2147483647 w 744"/>
                <a:gd name="T7" fmla="*/ 2147483647 h 252"/>
                <a:gd name="T8" fmla="*/ 2147483647 w 744"/>
                <a:gd name="T9" fmla="*/ 2147483647 h 252"/>
                <a:gd name="T10" fmla="*/ 2147483647 w 744"/>
                <a:gd name="T11" fmla="*/ 2147483647 h 252"/>
                <a:gd name="T12" fmla="*/ 2147483647 w 744"/>
                <a:gd name="T13" fmla="*/ 2147483647 h 252"/>
                <a:gd name="T14" fmla="*/ 2147483647 w 744"/>
                <a:gd name="T15" fmla="*/ 2147483647 h 252"/>
                <a:gd name="T16" fmla="*/ 2147483647 w 744"/>
                <a:gd name="T17" fmla="*/ 2147483647 h 252"/>
                <a:gd name="T18" fmla="*/ 2147483647 w 744"/>
                <a:gd name="T19" fmla="*/ 0 h 252"/>
                <a:gd name="T20" fmla="*/ 2147483647 w 744"/>
                <a:gd name="T21" fmla="*/ 0 h 252"/>
                <a:gd name="T22" fmla="*/ 2147483647 w 744"/>
                <a:gd name="T23" fmla="*/ 2147483647 h 252"/>
                <a:gd name="T24" fmla="*/ 0 w 744"/>
                <a:gd name="T25" fmla="*/ 2147483647 h 2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44"/>
                <a:gd name="T40" fmla="*/ 0 h 252"/>
                <a:gd name="T41" fmla="*/ 744 w 744"/>
                <a:gd name="T42" fmla="*/ 252 h 25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44" h="252">
                  <a:moveTo>
                    <a:pt x="0" y="204"/>
                  </a:moveTo>
                  <a:lnTo>
                    <a:pt x="0" y="204"/>
                  </a:lnTo>
                  <a:lnTo>
                    <a:pt x="310" y="252"/>
                  </a:lnTo>
                  <a:lnTo>
                    <a:pt x="528" y="142"/>
                  </a:lnTo>
                  <a:lnTo>
                    <a:pt x="744" y="30"/>
                  </a:lnTo>
                  <a:lnTo>
                    <a:pt x="608" y="14"/>
                  </a:lnTo>
                  <a:lnTo>
                    <a:pt x="514" y="4"/>
                  </a:lnTo>
                  <a:lnTo>
                    <a:pt x="470" y="0"/>
                  </a:lnTo>
                  <a:lnTo>
                    <a:pt x="466" y="2"/>
                  </a:lnTo>
                  <a:lnTo>
                    <a:pt x="0" y="204"/>
                  </a:lnTo>
                  <a:close/>
                </a:path>
              </a:pathLst>
            </a:custGeom>
            <a:solidFill>
              <a:schemeClr val="bg2">
                <a:lumMod val="90000"/>
              </a:schemeClr>
            </a:solidFill>
            <a:ln w="9525">
              <a:no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5" name="Freeform 44"/>
            <p:cNvSpPr>
              <a:spLocks/>
            </p:cNvSpPr>
            <p:nvPr/>
          </p:nvSpPr>
          <p:spPr bwMode="auto">
            <a:xfrm>
              <a:off x="8001000" y="5722241"/>
              <a:ext cx="1226964" cy="343396"/>
            </a:xfrm>
            <a:custGeom>
              <a:avLst/>
              <a:gdLst>
                <a:gd name="T0" fmla="*/ 0 w 744"/>
                <a:gd name="T1" fmla="*/ 2147483647 h 252"/>
                <a:gd name="T2" fmla="*/ 0 w 744"/>
                <a:gd name="T3" fmla="*/ 2147483647 h 252"/>
                <a:gd name="T4" fmla="*/ 2147483647 w 744"/>
                <a:gd name="T5" fmla="*/ 2147483647 h 252"/>
                <a:gd name="T6" fmla="*/ 2147483647 w 744"/>
                <a:gd name="T7" fmla="*/ 2147483647 h 252"/>
                <a:gd name="T8" fmla="*/ 2147483647 w 744"/>
                <a:gd name="T9" fmla="*/ 2147483647 h 252"/>
                <a:gd name="T10" fmla="*/ 2147483647 w 744"/>
                <a:gd name="T11" fmla="*/ 2147483647 h 252"/>
                <a:gd name="T12" fmla="*/ 2147483647 w 744"/>
                <a:gd name="T13" fmla="*/ 2147483647 h 252"/>
                <a:gd name="T14" fmla="*/ 2147483647 w 744"/>
                <a:gd name="T15" fmla="*/ 2147483647 h 252"/>
                <a:gd name="T16" fmla="*/ 2147483647 w 744"/>
                <a:gd name="T17" fmla="*/ 2147483647 h 252"/>
                <a:gd name="T18" fmla="*/ 2147483647 w 744"/>
                <a:gd name="T19" fmla="*/ 0 h 252"/>
                <a:gd name="T20" fmla="*/ 2147483647 w 744"/>
                <a:gd name="T21" fmla="*/ 0 h 252"/>
                <a:gd name="T22" fmla="*/ 2147483647 w 744"/>
                <a:gd name="T23" fmla="*/ 2147483647 h 252"/>
                <a:gd name="T24" fmla="*/ 0 w 744"/>
                <a:gd name="T25" fmla="*/ 2147483647 h 2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44"/>
                <a:gd name="T40" fmla="*/ 0 h 252"/>
                <a:gd name="T41" fmla="*/ 744 w 744"/>
                <a:gd name="T42" fmla="*/ 252 h 25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44" h="252">
                  <a:moveTo>
                    <a:pt x="0" y="204"/>
                  </a:moveTo>
                  <a:lnTo>
                    <a:pt x="0" y="204"/>
                  </a:lnTo>
                  <a:lnTo>
                    <a:pt x="308" y="252"/>
                  </a:lnTo>
                  <a:lnTo>
                    <a:pt x="528" y="140"/>
                  </a:lnTo>
                  <a:lnTo>
                    <a:pt x="744" y="30"/>
                  </a:lnTo>
                  <a:lnTo>
                    <a:pt x="608" y="14"/>
                  </a:lnTo>
                  <a:lnTo>
                    <a:pt x="514" y="4"/>
                  </a:lnTo>
                  <a:lnTo>
                    <a:pt x="468" y="0"/>
                  </a:lnTo>
                  <a:lnTo>
                    <a:pt x="464" y="2"/>
                  </a:lnTo>
                  <a:lnTo>
                    <a:pt x="0" y="204"/>
                  </a:lnTo>
                  <a:close/>
                </a:path>
              </a:pathLst>
            </a:custGeom>
            <a:solidFill>
              <a:schemeClr val="bg2">
                <a:lumMod val="75000"/>
              </a:schemeClr>
            </a:solidFill>
            <a:ln w="9525">
              <a:no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6" name="Freeform 45"/>
            <p:cNvSpPr>
              <a:spLocks/>
            </p:cNvSpPr>
            <p:nvPr/>
          </p:nvSpPr>
          <p:spPr bwMode="auto">
            <a:xfrm>
              <a:off x="6738155" y="5806728"/>
              <a:ext cx="1243455" cy="370650"/>
            </a:xfrm>
            <a:custGeom>
              <a:avLst/>
              <a:gdLst>
                <a:gd name="T0" fmla="*/ 2147483647 w 754"/>
                <a:gd name="T1" fmla="*/ 2147483647 h 272"/>
                <a:gd name="T2" fmla="*/ 2147483647 w 754"/>
                <a:gd name="T3" fmla="*/ 2147483647 h 272"/>
                <a:gd name="T4" fmla="*/ 2147483647 w 754"/>
                <a:gd name="T5" fmla="*/ 2147483647 h 272"/>
                <a:gd name="T6" fmla="*/ 2147483647 w 754"/>
                <a:gd name="T7" fmla="*/ 2147483647 h 272"/>
                <a:gd name="T8" fmla="*/ 2147483647 w 754"/>
                <a:gd name="T9" fmla="*/ 2147483647 h 272"/>
                <a:gd name="T10" fmla="*/ 2147483647 w 754"/>
                <a:gd name="T11" fmla="*/ 2147483647 h 272"/>
                <a:gd name="T12" fmla="*/ 0 w 754"/>
                <a:gd name="T13" fmla="*/ 2147483647 h 272"/>
                <a:gd name="T14" fmla="*/ 2147483647 w 754"/>
                <a:gd name="T15" fmla="*/ 0 h 272"/>
                <a:gd name="T16" fmla="*/ 2147483647 w 754"/>
                <a:gd name="T17" fmla="*/ 2147483647 h 2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4"/>
                <a:gd name="T28" fmla="*/ 0 h 272"/>
                <a:gd name="T29" fmla="*/ 754 w 754"/>
                <a:gd name="T30" fmla="*/ 272 h 2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4" h="272">
                  <a:moveTo>
                    <a:pt x="754" y="150"/>
                  </a:moveTo>
                  <a:lnTo>
                    <a:pt x="754" y="150"/>
                  </a:lnTo>
                  <a:lnTo>
                    <a:pt x="628" y="212"/>
                  </a:lnTo>
                  <a:lnTo>
                    <a:pt x="542" y="254"/>
                  </a:lnTo>
                  <a:lnTo>
                    <a:pt x="502" y="272"/>
                  </a:lnTo>
                  <a:lnTo>
                    <a:pt x="0" y="94"/>
                  </a:lnTo>
                  <a:lnTo>
                    <a:pt x="256" y="0"/>
                  </a:lnTo>
                  <a:lnTo>
                    <a:pt x="754" y="150"/>
                  </a:lnTo>
                  <a:close/>
                </a:path>
              </a:pathLst>
            </a:custGeom>
            <a:solidFill>
              <a:schemeClr val="bg2">
                <a:lumMod val="90000"/>
              </a:schemeClr>
            </a:solidFill>
            <a:ln w="9525">
              <a:no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8" name="Oval 7"/>
            <p:cNvSpPr/>
            <p:nvPr/>
          </p:nvSpPr>
          <p:spPr>
            <a:xfrm>
              <a:off x="7199558" y="5489008"/>
              <a:ext cx="457200" cy="457200"/>
            </a:xfrm>
            <a:prstGeom prst="ellipse">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100" dirty="0">
                  <a:latin typeface="Candara" panose="020E0502030303020204" pitchFamily="34" charset="0"/>
                </a:rPr>
                <a:t>OAG</a:t>
              </a:r>
            </a:p>
          </p:txBody>
        </p:sp>
        <p:sp>
          <p:nvSpPr>
            <p:cNvPr id="47" name="Freeform 46"/>
            <p:cNvSpPr>
              <a:spLocks/>
            </p:cNvSpPr>
            <p:nvPr/>
          </p:nvSpPr>
          <p:spPr bwMode="auto">
            <a:xfrm>
              <a:off x="6734857" y="5801277"/>
              <a:ext cx="1243455" cy="367925"/>
            </a:xfrm>
            <a:custGeom>
              <a:avLst/>
              <a:gdLst>
                <a:gd name="T0" fmla="*/ 2147483647 w 754"/>
                <a:gd name="T1" fmla="*/ 2147483647 h 270"/>
                <a:gd name="T2" fmla="*/ 2147483647 w 754"/>
                <a:gd name="T3" fmla="*/ 2147483647 h 270"/>
                <a:gd name="T4" fmla="*/ 2147483647 w 754"/>
                <a:gd name="T5" fmla="*/ 2147483647 h 270"/>
                <a:gd name="T6" fmla="*/ 2147483647 w 754"/>
                <a:gd name="T7" fmla="*/ 2147483647 h 270"/>
                <a:gd name="T8" fmla="*/ 2147483647 w 754"/>
                <a:gd name="T9" fmla="*/ 2147483647 h 270"/>
                <a:gd name="T10" fmla="*/ 2147483647 w 754"/>
                <a:gd name="T11" fmla="*/ 2147483647 h 270"/>
                <a:gd name="T12" fmla="*/ 0 w 754"/>
                <a:gd name="T13" fmla="*/ 2147483647 h 270"/>
                <a:gd name="T14" fmla="*/ 2147483647 w 754"/>
                <a:gd name="T15" fmla="*/ 0 h 270"/>
                <a:gd name="T16" fmla="*/ 2147483647 w 754"/>
                <a:gd name="T17" fmla="*/ 2147483647 h 2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4"/>
                <a:gd name="T28" fmla="*/ 0 h 270"/>
                <a:gd name="T29" fmla="*/ 754 w 754"/>
                <a:gd name="T30" fmla="*/ 270 h 27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4" h="270">
                  <a:moveTo>
                    <a:pt x="754" y="148"/>
                  </a:moveTo>
                  <a:lnTo>
                    <a:pt x="754" y="148"/>
                  </a:lnTo>
                  <a:lnTo>
                    <a:pt x="628" y="210"/>
                  </a:lnTo>
                  <a:lnTo>
                    <a:pt x="542" y="252"/>
                  </a:lnTo>
                  <a:lnTo>
                    <a:pt x="500" y="270"/>
                  </a:lnTo>
                  <a:lnTo>
                    <a:pt x="0" y="94"/>
                  </a:lnTo>
                  <a:lnTo>
                    <a:pt x="258" y="0"/>
                  </a:lnTo>
                  <a:lnTo>
                    <a:pt x="754" y="148"/>
                  </a:lnTo>
                  <a:close/>
                </a:path>
              </a:pathLst>
            </a:custGeom>
            <a:solidFill>
              <a:schemeClr val="bg2">
                <a:lumMod val="75000"/>
              </a:schemeClr>
            </a:solidFill>
            <a:ln w="9525">
              <a:no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 name="Rectangle 3"/>
            <p:cNvSpPr/>
            <p:nvPr/>
          </p:nvSpPr>
          <p:spPr>
            <a:xfrm>
              <a:off x="7146613" y="5867400"/>
              <a:ext cx="16002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latin typeface="Candara" panose="020E0502030303020204" pitchFamily="34" charset="0"/>
                </a:rPr>
                <a:t>Interim Suspension</a:t>
              </a:r>
            </a:p>
          </p:txBody>
        </p:sp>
      </p:grpSp>
      <p:grpSp>
        <p:nvGrpSpPr>
          <p:cNvPr id="14" name="Group 13"/>
          <p:cNvGrpSpPr/>
          <p:nvPr/>
        </p:nvGrpSpPr>
        <p:grpSpPr>
          <a:xfrm rot="16200000">
            <a:off x="6709130" y="4748475"/>
            <a:ext cx="765150" cy="896760"/>
            <a:chOff x="6485397" y="4715588"/>
            <a:chExt cx="765150" cy="896760"/>
          </a:xfrm>
        </p:grpSpPr>
        <p:sp>
          <p:nvSpPr>
            <p:cNvPr id="57" name="Freeform 21"/>
            <p:cNvSpPr>
              <a:spLocks/>
            </p:cNvSpPr>
            <p:nvPr/>
          </p:nvSpPr>
          <p:spPr bwMode="auto">
            <a:xfrm rot="951329">
              <a:off x="6713542" y="4715588"/>
              <a:ext cx="537005" cy="720432"/>
            </a:xfrm>
            <a:custGeom>
              <a:avLst/>
              <a:gdLst>
                <a:gd name="T0" fmla="*/ 1076325 w 688"/>
                <a:gd name="T1" fmla="*/ 252413 h 1013"/>
                <a:gd name="T2" fmla="*/ 1038225 w 688"/>
                <a:gd name="T3" fmla="*/ 263525 h 1013"/>
                <a:gd name="T4" fmla="*/ 993775 w 688"/>
                <a:gd name="T5" fmla="*/ 276225 h 1013"/>
                <a:gd name="T6" fmla="*/ 936625 w 688"/>
                <a:gd name="T7" fmla="*/ 298450 h 1013"/>
                <a:gd name="T8" fmla="*/ 869950 w 688"/>
                <a:gd name="T9" fmla="*/ 325438 h 1013"/>
                <a:gd name="T10" fmla="*/ 800100 w 688"/>
                <a:gd name="T11" fmla="*/ 361950 h 1013"/>
                <a:gd name="T12" fmla="*/ 723900 w 688"/>
                <a:gd name="T13" fmla="*/ 401638 h 1013"/>
                <a:gd name="T14" fmla="*/ 649287 w 688"/>
                <a:gd name="T15" fmla="*/ 454025 h 1013"/>
                <a:gd name="T16" fmla="*/ 574675 w 688"/>
                <a:gd name="T17" fmla="*/ 515938 h 1013"/>
                <a:gd name="T18" fmla="*/ 504825 w 688"/>
                <a:gd name="T19" fmla="*/ 585788 h 1013"/>
                <a:gd name="T20" fmla="*/ 442913 w 688"/>
                <a:gd name="T21" fmla="*/ 668338 h 1013"/>
                <a:gd name="T22" fmla="*/ 387350 w 688"/>
                <a:gd name="T23" fmla="*/ 762000 h 1013"/>
                <a:gd name="T24" fmla="*/ 346075 w 688"/>
                <a:gd name="T25" fmla="*/ 862013 h 1013"/>
                <a:gd name="T26" fmla="*/ 314325 w 688"/>
                <a:gd name="T27" fmla="*/ 960438 h 1013"/>
                <a:gd name="T28" fmla="*/ 290512 w 688"/>
                <a:gd name="T29" fmla="*/ 1050925 h 1013"/>
                <a:gd name="T30" fmla="*/ 276225 w 688"/>
                <a:gd name="T31" fmla="*/ 1135063 h 1013"/>
                <a:gd name="T32" fmla="*/ 266700 w 688"/>
                <a:gd name="T33" fmla="*/ 1211263 h 1013"/>
                <a:gd name="T34" fmla="*/ 266700 w 688"/>
                <a:gd name="T35" fmla="*/ 1281113 h 1013"/>
                <a:gd name="T36" fmla="*/ 268288 w 688"/>
                <a:gd name="T37" fmla="*/ 1343025 h 1013"/>
                <a:gd name="T38" fmla="*/ 274637 w 688"/>
                <a:gd name="T39" fmla="*/ 1397000 h 1013"/>
                <a:gd name="T40" fmla="*/ 282575 w 688"/>
                <a:gd name="T41" fmla="*/ 1443038 h 1013"/>
                <a:gd name="T42" fmla="*/ 292100 w 688"/>
                <a:gd name="T43" fmla="*/ 1482725 h 1013"/>
                <a:gd name="T44" fmla="*/ 303212 w 688"/>
                <a:gd name="T45" fmla="*/ 1528763 h 1013"/>
                <a:gd name="T46" fmla="*/ 295275 w 688"/>
                <a:gd name="T47" fmla="*/ 1547813 h 1013"/>
                <a:gd name="T48" fmla="*/ 255588 w 688"/>
                <a:gd name="T49" fmla="*/ 1560513 h 1013"/>
                <a:gd name="T50" fmla="*/ 198437 w 688"/>
                <a:gd name="T51" fmla="*/ 1574800 h 1013"/>
                <a:gd name="T52" fmla="*/ 155575 w 688"/>
                <a:gd name="T53" fmla="*/ 1582738 h 1013"/>
                <a:gd name="T54" fmla="*/ 103188 w 688"/>
                <a:gd name="T55" fmla="*/ 1593850 h 1013"/>
                <a:gd name="T56" fmla="*/ 57150 w 688"/>
                <a:gd name="T57" fmla="*/ 1603375 h 1013"/>
                <a:gd name="T58" fmla="*/ 39687 w 688"/>
                <a:gd name="T59" fmla="*/ 1603375 h 1013"/>
                <a:gd name="T60" fmla="*/ 28575 w 688"/>
                <a:gd name="T61" fmla="*/ 1562100 h 1013"/>
                <a:gd name="T62" fmla="*/ 22225 w 688"/>
                <a:gd name="T63" fmla="*/ 1514475 h 1013"/>
                <a:gd name="T64" fmla="*/ 12700 w 688"/>
                <a:gd name="T65" fmla="*/ 1452563 h 1013"/>
                <a:gd name="T66" fmla="*/ 4762 w 688"/>
                <a:gd name="T67" fmla="*/ 1377950 h 1013"/>
                <a:gd name="T68" fmla="*/ 1588 w 688"/>
                <a:gd name="T69" fmla="*/ 1293813 h 1013"/>
                <a:gd name="T70" fmla="*/ 1588 w 688"/>
                <a:gd name="T71" fmla="*/ 1201738 h 1013"/>
                <a:gd name="T72" fmla="*/ 6350 w 688"/>
                <a:gd name="T73" fmla="*/ 1101725 h 1013"/>
                <a:gd name="T74" fmla="*/ 19050 w 688"/>
                <a:gd name="T75" fmla="*/ 996950 h 1013"/>
                <a:gd name="T76" fmla="*/ 42862 w 688"/>
                <a:gd name="T77" fmla="*/ 890588 h 1013"/>
                <a:gd name="T78" fmla="*/ 77787 w 688"/>
                <a:gd name="T79" fmla="*/ 784225 h 1013"/>
                <a:gd name="T80" fmla="*/ 127000 w 688"/>
                <a:gd name="T81" fmla="*/ 676275 h 1013"/>
                <a:gd name="T82" fmla="*/ 184150 w 688"/>
                <a:gd name="T83" fmla="*/ 579438 h 1013"/>
                <a:gd name="T84" fmla="*/ 242888 w 688"/>
                <a:gd name="T85" fmla="*/ 490538 h 1013"/>
                <a:gd name="T86" fmla="*/ 301625 w 688"/>
                <a:gd name="T87" fmla="*/ 417513 h 1013"/>
                <a:gd name="T88" fmla="*/ 363537 w 688"/>
                <a:gd name="T89" fmla="*/ 349250 h 1013"/>
                <a:gd name="T90" fmla="*/ 427038 w 688"/>
                <a:gd name="T91" fmla="*/ 292100 h 1013"/>
                <a:gd name="T92" fmla="*/ 490538 w 688"/>
                <a:gd name="T93" fmla="*/ 239713 h 1013"/>
                <a:gd name="T94" fmla="*/ 557212 w 688"/>
                <a:gd name="T95" fmla="*/ 198438 h 1013"/>
                <a:gd name="T96" fmla="*/ 622300 w 688"/>
                <a:gd name="T97" fmla="*/ 157163 h 1013"/>
                <a:gd name="T98" fmla="*/ 692150 w 688"/>
                <a:gd name="T99" fmla="*/ 122238 h 1013"/>
                <a:gd name="T100" fmla="*/ 762000 w 688"/>
                <a:gd name="T101" fmla="*/ 90488 h 1013"/>
                <a:gd name="T102" fmla="*/ 835025 w 688"/>
                <a:gd name="T103" fmla="*/ 61913 h 1013"/>
                <a:gd name="T104" fmla="*/ 908050 w 688"/>
                <a:gd name="T105" fmla="*/ 36513 h 1013"/>
                <a:gd name="T106" fmla="*/ 985838 w 688"/>
                <a:gd name="T107" fmla="*/ 11113 h 101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688"/>
                <a:gd name="T163" fmla="*/ 0 h 1013"/>
                <a:gd name="T164" fmla="*/ 688 w 688"/>
                <a:gd name="T165" fmla="*/ 1013 h 1013"/>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688" h="1013">
                  <a:moveTo>
                    <a:pt x="640" y="0"/>
                  </a:moveTo>
                  <a:lnTo>
                    <a:pt x="688" y="158"/>
                  </a:lnTo>
                  <a:lnTo>
                    <a:pt x="686" y="158"/>
                  </a:lnTo>
                  <a:lnTo>
                    <a:pt x="683" y="158"/>
                  </a:lnTo>
                  <a:lnTo>
                    <a:pt x="678" y="159"/>
                  </a:lnTo>
                  <a:lnTo>
                    <a:pt x="673" y="162"/>
                  </a:lnTo>
                  <a:lnTo>
                    <a:pt x="668" y="162"/>
                  </a:lnTo>
                  <a:lnTo>
                    <a:pt x="664" y="163"/>
                  </a:lnTo>
                  <a:lnTo>
                    <a:pt x="659" y="164"/>
                  </a:lnTo>
                  <a:lnTo>
                    <a:pt x="654" y="166"/>
                  </a:lnTo>
                  <a:lnTo>
                    <a:pt x="649" y="167"/>
                  </a:lnTo>
                  <a:lnTo>
                    <a:pt x="644" y="169"/>
                  </a:lnTo>
                  <a:lnTo>
                    <a:pt x="638" y="171"/>
                  </a:lnTo>
                  <a:lnTo>
                    <a:pt x="633" y="173"/>
                  </a:lnTo>
                  <a:lnTo>
                    <a:pt x="626" y="174"/>
                  </a:lnTo>
                  <a:lnTo>
                    <a:pt x="619" y="177"/>
                  </a:lnTo>
                  <a:lnTo>
                    <a:pt x="612" y="179"/>
                  </a:lnTo>
                  <a:lnTo>
                    <a:pt x="606" y="182"/>
                  </a:lnTo>
                  <a:lnTo>
                    <a:pt x="597" y="184"/>
                  </a:lnTo>
                  <a:lnTo>
                    <a:pt x="590" y="188"/>
                  </a:lnTo>
                  <a:lnTo>
                    <a:pt x="581" y="190"/>
                  </a:lnTo>
                  <a:lnTo>
                    <a:pt x="575" y="194"/>
                  </a:lnTo>
                  <a:lnTo>
                    <a:pt x="566" y="197"/>
                  </a:lnTo>
                  <a:lnTo>
                    <a:pt x="556" y="201"/>
                  </a:lnTo>
                  <a:lnTo>
                    <a:pt x="548" y="205"/>
                  </a:lnTo>
                  <a:lnTo>
                    <a:pt x="540" y="210"/>
                  </a:lnTo>
                  <a:lnTo>
                    <a:pt x="531" y="213"/>
                  </a:lnTo>
                  <a:lnTo>
                    <a:pt x="522" y="217"/>
                  </a:lnTo>
                  <a:lnTo>
                    <a:pt x="514" y="223"/>
                  </a:lnTo>
                  <a:lnTo>
                    <a:pt x="504" y="228"/>
                  </a:lnTo>
                  <a:lnTo>
                    <a:pt x="495" y="232"/>
                  </a:lnTo>
                  <a:lnTo>
                    <a:pt x="485" y="237"/>
                  </a:lnTo>
                  <a:lnTo>
                    <a:pt x="476" y="242"/>
                  </a:lnTo>
                  <a:lnTo>
                    <a:pt x="466" y="248"/>
                  </a:lnTo>
                  <a:lnTo>
                    <a:pt x="456" y="253"/>
                  </a:lnTo>
                  <a:lnTo>
                    <a:pt x="447" y="260"/>
                  </a:lnTo>
                  <a:lnTo>
                    <a:pt x="438" y="267"/>
                  </a:lnTo>
                  <a:lnTo>
                    <a:pt x="428" y="272"/>
                  </a:lnTo>
                  <a:lnTo>
                    <a:pt x="419" y="279"/>
                  </a:lnTo>
                  <a:lnTo>
                    <a:pt x="409" y="286"/>
                  </a:lnTo>
                  <a:lnTo>
                    <a:pt x="399" y="293"/>
                  </a:lnTo>
                  <a:lnTo>
                    <a:pt x="390" y="301"/>
                  </a:lnTo>
                  <a:lnTo>
                    <a:pt x="380" y="308"/>
                  </a:lnTo>
                  <a:lnTo>
                    <a:pt x="371" y="316"/>
                  </a:lnTo>
                  <a:lnTo>
                    <a:pt x="362" y="325"/>
                  </a:lnTo>
                  <a:lnTo>
                    <a:pt x="354" y="334"/>
                  </a:lnTo>
                  <a:lnTo>
                    <a:pt x="344" y="342"/>
                  </a:lnTo>
                  <a:lnTo>
                    <a:pt x="336" y="350"/>
                  </a:lnTo>
                  <a:lnTo>
                    <a:pt x="327" y="360"/>
                  </a:lnTo>
                  <a:lnTo>
                    <a:pt x="318" y="369"/>
                  </a:lnTo>
                  <a:lnTo>
                    <a:pt x="309" y="379"/>
                  </a:lnTo>
                  <a:lnTo>
                    <a:pt x="301" y="389"/>
                  </a:lnTo>
                  <a:lnTo>
                    <a:pt x="294" y="400"/>
                  </a:lnTo>
                  <a:lnTo>
                    <a:pt x="286" y="411"/>
                  </a:lnTo>
                  <a:lnTo>
                    <a:pt x="279" y="421"/>
                  </a:lnTo>
                  <a:lnTo>
                    <a:pt x="271" y="432"/>
                  </a:lnTo>
                  <a:lnTo>
                    <a:pt x="264" y="444"/>
                  </a:lnTo>
                  <a:lnTo>
                    <a:pt x="258" y="456"/>
                  </a:lnTo>
                  <a:lnTo>
                    <a:pt x="251" y="467"/>
                  </a:lnTo>
                  <a:lnTo>
                    <a:pt x="244" y="480"/>
                  </a:lnTo>
                  <a:lnTo>
                    <a:pt x="239" y="493"/>
                  </a:lnTo>
                  <a:lnTo>
                    <a:pt x="234" y="506"/>
                  </a:lnTo>
                  <a:lnTo>
                    <a:pt x="227" y="519"/>
                  </a:lnTo>
                  <a:lnTo>
                    <a:pt x="223" y="531"/>
                  </a:lnTo>
                  <a:lnTo>
                    <a:pt x="218" y="543"/>
                  </a:lnTo>
                  <a:lnTo>
                    <a:pt x="214" y="557"/>
                  </a:lnTo>
                  <a:lnTo>
                    <a:pt x="208" y="568"/>
                  </a:lnTo>
                  <a:lnTo>
                    <a:pt x="204" y="581"/>
                  </a:lnTo>
                  <a:lnTo>
                    <a:pt x="201" y="593"/>
                  </a:lnTo>
                  <a:lnTo>
                    <a:pt x="198" y="605"/>
                  </a:lnTo>
                  <a:lnTo>
                    <a:pt x="193" y="617"/>
                  </a:lnTo>
                  <a:lnTo>
                    <a:pt x="190" y="628"/>
                  </a:lnTo>
                  <a:lnTo>
                    <a:pt x="187" y="640"/>
                  </a:lnTo>
                  <a:lnTo>
                    <a:pt x="185" y="651"/>
                  </a:lnTo>
                  <a:lnTo>
                    <a:pt x="183" y="662"/>
                  </a:lnTo>
                  <a:lnTo>
                    <a:pt x="181" y="673"/>
                  </a:lnTo>
                  <a:lnTo>
                    <a:pt x="179" y="684"/>
                  </a:lnTo>
                  <a:lnTo>
                    <a:pt x="178" y="695"/>
                  </a:lnTo>
                  <a:lnTo>
                    <a:pt x="175" y="704"/>
                  </a:lnTo>
                  <a:lnTo>
                    <a:pt x="174" y="715"/>
                  </a:lnTo>
                  <a:lnTo>
                    <a:pt x="172" y="724"/>
                  </a:lnTo>
                  <a:lnTo>
                    <a:pt x="171" y="735"/>
                  </a:lnTo>
                  <a:lnTo>
                    <a:pt x="170" y="744"/>
                  </a:lnTo>
                  <a:lnTo>
                    <a:pt x="169" y="754"/>
                  </a:lnTo>
                  <a:lnTo>
                    <a:pt x="168" y="763"/>
                  </a:lnTo>
                  <a:lnTo>
                    <a:pt x="168" y="773"/>
                  </a:lnTo>
                  <a:lnTo>
                    <a:pt x="168" y="781"/>
                  </a:lnTo>
                  <a:lnTo>
                    <a:pt x="168" y="790"/>
                  </a:lnTo>
                  <a:lnTo>
                    <a:pt x="168" y="798"/>
                  </a:lnTo>
                  <a:lnTo>
                    <a:pt x="168" y="807"/>
                  </a:lnTo>
                  <a:lnTo>
                    <a:pt x="168" y="816"/>
                  </a:lnTo>
                  <a:lnTo>
                    <a:pt x="168" y="823"/>
                  </a:lnTo>
                  <a:lnTo>
                    <a:pt x="168" y="832"/>
                  </a:lnTo>
                  <a:lnTo>
                    <a:pt x="169" y="839"/>
                  </a:lnTo>
                  <a:lnTo>
                    <a:pt x="169" y="846"/>
                  </a:lnTo>
                  <a:lnTo>
                    <a:pt x="169" y="854"/>
                  </a:lnTo>
                  <a:lnTo>
                    <a:pt x="170" y="859"/>
                  </a:lnTo>
                  <a:lnTo>
                    <a:pt x="171" y="867"/>
                  </a:lnTo>
                  <a:lnTo>
                    <a:pt x="171" y="874"/>
                  </a:lnTo>
                  <a:lnTo>
                    <a:pt x="173" y="880"/>
                  </a:lnTo>
                  <a:lnTo>
                    <a:pt x="174" y="887"/>
                  </a:lnTo>
                  <a:lnTo>
                    <a:pt x="175" y="894"/>
                  </a:lnTo>
                  <a:lnTo>
                    <a:pt x="175" y="898"/>
                  </a:lnTo>
                  <a:lnTo>
                    <a:pt x="177" y="903"/>
                  </a:lnTo>
                  <a:lnTo>
                    <a:pt x="178" y="909"/>
                  </a:lnTo>
                  <a:lnTo>
                    <a:pt x="179" y="915"/>
                  </a:lnTo>
                  <a:lnTo>
                    <a:pt x="180" y="919"/>
                  </a:lnTo>
                  <a:lnTo>
                    <a:pt x="181" y="924"/>
                  </a:lnTo>
                  <a:lnTo>
                    <a:pt x="182" y="929"/>
                  </a:lnTo>
                  <a:lnTo>
                    <a:pt x="184" y="934"/>
                  </a:lnTo>
                  <a:lnTo>
                    <a:pt x="184" y="941"/>
                  </a:lnTo>
                  <a:lnTo>
                    <a:pt x="186" y="949"/>
                  </a:lnTo>
                  <a:lnTo>
                    <a:pt x="188" y="954"/>
                  </a:lnTo>
                  <a:lnTo>
                    <a:pt x="190" y="959"/>
                  </a:lnTo>
                  <a:lnTo>
                    <a:pt x="191" y="963"/>
                  </a:lnTo>
                  <a:lnTo>
                    <a:pt x="193" y="967"/>
                  </a:lnTo>
                  <a:lnTo>
                    <a:pt x="193" y="970"/>
                  </a:lnTo>
                  <a:lnTo>
                    <a:pt x="194" y="972"/>
                  </a:lnTo>
                  <a:lnTo>
                    <a:pt x="192" y="974"/>
                  </a:lnTo>
                  <a:lnTo>
                    <a:pt x="186" y="975"/>
                  </a:lnTo>
                  <a:lnTo>
                    <a:pt x="182" y="976"/>
                  </a:lnTo>
                  <a:lnTo>
                    <a:pt x="178" y="978"/>
                  </a:lnTo>
                  <a:lnTo>
                    <a:pt x="172" y="979"/>
                  </a:lnTo>
                  <a:lnTo>
                    <a:pt x="167" y="982"/>
                  </a:lnTo>
                  <a:lnTo>
                    <a:pt x="161" y="983"/>
                  </a:lnTo>
                  <a:lnTo>
                    <a:pt x="154" y="985"/>
                  </a:lnTo>
                  <a:lnTo>
                    <a:pt x="146" y="986"/>
                  </a:lnTo>
                  <a:lnTo>
                    <a:pt x="141" y="989"/>
                  </a:lnTo>
                  <a:lnTo>
                    <a:pt x="132" y="990"/>
                  </a:lnTo>
                  <a:lnTo>
                    <a:pt x="125" y="992"/>
                  </a:lnTo>
                  <a:lnTo>
                    <a:pt x="117" y="993"/>
                  </a:lnTo>
                  <a:lnTo>
                    <a:pt x="110" y="995"/>
                  </a:lnTo>
                  <a:lnTo>
                    <a:pt x="105" y="995"/>
                  </a:lnTo>
                  <a:lnTo>
                    <a:pt x="101" y="997"/>
                  </a:lnTo>
                  <a:lnTo>
                    <a:pt x="98" y="997"/>
                  </a:lnTo>
                  <a:lnTo>
                    <a:pt x="94" y="998"/>
                  </a:lnTo>
                  <a:lnTo>
                    <a:pt x="86" y="1000"/>
                  </a:lnTo>
                  <a:lnTo>
                    <a:pt x="79" y="1001"/>
                  </a:lnTo>
                  <a:lnTo>
                    <a:pt x="70" y="1003"/>
                  </a:lnTo>
                  <a:lnTo>
                    <a:pt x="65" y="1004"/>
                  </a:lnTo>
                  <a:lnTo>
                    <a:pt x="58" y="1006"/>
                  </a:lnTo>
                  <a:lnTo>
                    <a:pt x="52" y="1008"/>
                  </a:lnTo>
                  <a:lnTo>
                    <a:pt x="46" y="1009"/>
                  </a:lnTo>
                  <a:lnTo>
                    <a:pt x="41" y="1010"/>
                  </a:lnTo>
                  <a:lnTo>
                    <a:pt x="36" y="1010"/>
                  </a:lnTo>
                  <a:lnTo>
                    <a:pt x="33" y="1012"/>
                  </a:lnTo>
                  <a:lnTo>
                    <a:pt x="27" y="1013"/>
                  </a:lnTo>
                  <a:lnTo>
                    <a:pt x="26" y="1013"/>
                  </a:lnTo>
                  <a:lnTo>
                    <a:pt x="25" y="1010"/>
                  </a:lnTo>
                  <a:lnTo>
                    <a:pt x="24" y="1004"/>
                  </a:lnTo>
                  <a:lnTo>
                    <a:pt x="22" y="997"/>
                  </a:lnTo>
                  <a:lnTo>
                    <a:pt x="21" y="993"/>
                  </a:lnTo>
                  <a:lnTo>
                    <a:pt x="20" y="989"/>
                  </a:lnTo>
                  <a:lnTo>
                    <a:pt x="18" y="984"/>
                  </a:lnTo>
                  <a:lnTo>
                    <a:pt x="18" y="979"/>
                  </a:lnTo>
                  <a:lnTo>
                    <a:pt x="16" y="973"/>
                  </a:lnTo>
                  <a:lnTo>
                    <a:pt x="15" y="967"/>
                  </a:lnTo>
                  <a:lnTo>
                    <a:pt x="15" y="960"/>
                  </a:lnTo>
                  <a:lnTo>
                    <a:pt x="14" y="954"/>
                  </a:lnTo>
                  <a:lnTo>
                    <a:pt x="12" y="946"/>
                  </a:lnTo>
                  <a:lnTo>
                    <a:pt x="11" y="939"/>
                  </a:lnTo>
                  <a:lnTo>
                    <a:pt x="9" y="931"/>
                  </a:lnTo>
                  <a:lnTo>
                    <a:pt x="9" y="923"/>
                  </a:lnTo>
                  <a:lnTo>
                    <a:pt x="8" y="915"/>
                  </a:lnTo>
                  <a:lnTo>
                    <a:pt x="7" y="905"/>
                  </a:lnTo>
                  <a:lnTo>
                    <a:pt x="6" y="896"/>
                  </a:lnTo>
                  <a:lnTo>
                    <a:pt x="6" y="888"/>
                  </a:lnTo>
                  <a:lnTo>
                    <a:pt x="4" y="878"/>
                  </a:lnTo>
                  <a:lnTo>
                    <a:pt x="3" y="868"/>
                  </a:lnTo>
                  <a:lnTo>
                    <a:pt x="3" y="857"/>
                  </a:lnTo>
                  <a:lnTo>
                    <a:pt x="2" y="847"/>
                  </a:lnTo>
                  <a:lnTo>
                    <a:pt x="1" y="837"/>
                  </a:lnTo>
                  <a:lnTo>
                    <a:pt x="1" y="826"/>
                  </a:lnTo>
                  <a:lnTo>
                    <a:pt x="1" y="815"/>
                  </a:lnTo>
                  <a:lnTo>
                    <a:pt x="1" y="804"/>
                  </a:lnTo>
                  <a:lnTo>
                    <a:pt x="0" y="792"/>
                  </a:lnTo>
                  <a:lnTo>
                    <a:pt x="0" y="780"/>
                  </a:lnTo>
                  <a:lnTo>
                    <a:pt x="0" y="768"/>
                  </a:lnTo>
                  <a:lnTo>
                    <a:pt x="1" y="757"/>
                  </a:lnTo>
                  <a:lnTo>
                    <a:pt x="1" y="744"/>
                  </a:lnTo>
                  <a:lnTo>
                    <a:pt x="1" y="732"/>
                  </a:lnTo>
                  <a:lnTo>
                    <a:pt x="2" y="719"/>
                  </a:lnTo>
                  <a:lnTo>
                    <a:pt x="3" y="707"/>
                  </a:lnTo>
                  <a:lnTo>
                    <a:pt x="4" y="694"/>
                  </a:lnTo>
                  <a:lnTo>
                    <a:pt x="6" y="681"/>
                  </a:lnTo>
                  <a:lnTo>
                    <a:pt x="7" y="668"/>
                  </a:lnTo>
                  <a:lnTo>
                    <a:pt x="9" y="655"/>
                  </a:lnTo>
                  <a:lnTo>
                    <a:pt x="10" y="641"/>
                  </a:lnTo>
                  <a:lnTo>
                    <a:pt x="12" y="628"/>
                  </a:lnTo>
                  <a:lnTo>
                    <a:pt x="15" y="615"/>
                  </a:lnTo>
                  <a:lnTo>
                    <a:pt x="18" y="602"/>
                  </a:lnTo>
                  <a:lnTo>
                    <a:pt x="21" y="588"/>
                  </a:lnTo>
                  <a:lnTo>
                    <a:pt x="25" y="574"/>
                  </a:lnTo>
                  <a:lnTo>
                    <a:pt x="27" y="561"/>
                  </a:lnTo>
                  <a:lnTo>
                    <a:pt x="31" y="547"/>
                  </a:lnTo>
                  <a:lnTo>
                    <a:pt x="35" y="534"/>
                  </a:lnTo>
                  <a:lnTo>
                    <a:pt x="40" y="521"/>
                  </a:lnTo>
                  <a:lnTo>
                    <a:pt x="44" y="506"/>
                  </a:lnTo>
                  <a:lnTo>
                    <a:pt x="49" y="494"/>
                  </a:lnTo>
                  <a:lnTo>
                    <a:pt x="54" y="480"/>
                  </a:lnTo>
                  <a:lnTo>
                    <a:pt x="60" y="466"/>
                  </a:lnTo>
                  <a:lnTo>
                    <a:pt x="66" y="453"/>
                  </a:lnTo>
                  <a:lnTo>
                    <a:pt x="73" y="440"/>
                  </a:lnTo>
                  <a:lnTo>
                    <a:pt x="80" y="426"/>
                  </a:lnTo>
                  <a:lnTo>
                    <a:pt x="86" y="414"/>
                  </a:lnTo>
                  <a:lnTo>
                    <a:pt x="93" y="401"/>
                  </a:lnTo>
                  <a:lnTo>
                    <a:pt x="102" y="388"/>
                  </a:lnTo>
                  <a:lnTo>
                    <a:pt x="108" y="376"/>
                  </a:lnTo>
                  <a:lnTo>
                    <a:pt x="116" y="365"/>
                  </a:lnTo>
                  <a:lnTo>
                    <a:pt x="123" y="352"/>
                  </a:lnTo>
                  <a:lnTo>
                    <a:pt x="130" y="342"/>
                  </a:lnTo>
                  <a:lnTo>
                    <a:pt x="138" y="330"/>
                  </a:lnTo>
                  <a:lnTo>
                    <a:pt x="145" y="320"/>
                  </a:lnTo>
                  <a:lnTo>
                    <a:pt x="153" y="309"/>
                  </a:lnTo>
                  <a:lnTo>
                    <a:pt x="161" y="300"/>
                  </a:lnTo>
                  <a:lnTo>
                    <a:pt x="167" y="290"/>
                  </a:lnTo>
                  <a:lnTo>
                    <a:pt x="175" y="281"/>
                  </a:lnTo>
                  <a:lnTo>
                    <a:pt x="183" y="271"/>
                  </a:lnTo>
                  <a:lnTo>
                    <a:pt x="190" y="263"/>
                  </a:lnTo>
                  <a:lnTo>
                    <a:pt x="198" y="254"/>
                  </a:lnTo>
                  <a:lnTo>
                    <a:pt x="205" y="245"/>
                  </a:lnTo>
                  <a:lnTo>
                    <a:pt x="213" y="236"/>
                  </a:lnTo>
                  <a:lnTo>
                    <a:pt x="222" y="229"/>
                  </a:lnTo>
                  <a:lnTo>
                    <a:pt x="229" y="220"/>
                  </a:lnTo>
                  <a:lnTo>
                    <a:pt x="237" y="213"/>
                  </a:lnTo>
                  <a:lnTo>
                    <a:pt x="244" y="205"/>
                  </a:lnTo>
                  <a:lnTo>
                    <a:pt x="253" y="198"/>
                  </a:lnTo>
                  <a:lnTo>
                    <a:pt x="260" y="190"/>
                  </a:lnTo>
                  <a:lnTo>
                    <a:pt x="269" y="184"/>
                  </a:lnTo>
                  <a:lnTo>
                    <a:pt x="276" y="177"/>
                  </a:lnTo>
                  <a:lnTo>
                    <a:pt x="284" y="171"/>
                  </a:lnTo>
                  <a:lnTo>
                    <a:pt x="293" y="165"/>
                  </a:lnTo>
                  <a:lnTo>
                    <a:pt x="301" y="158"/>
                  </a:lnTo>
                  <a:lnTo>
                    <a:pt x="309" y="151"/>
                  </a:lnTo>
                  <a:lnTo>
                    <a:pt x="318" y="147"/>
                  </a:lnTo>
                  <a:lnTo>
                    <a:pt x="325" y="140"/>
                  </a:lnTo>
                  <a:lnTo>
                    <a:pt x="333" y="134"/>
                  </a:lnTo>
                  <a:lnTo>
                    <a:pt x="342" y="129"/>
                  </a:lnTo>
                  <a:lnTo>
                    <a:pt x="351" y="125"/>
                  </a:lnTo>
                  <a:lnTo>
                    <a:pt x="359" y="119"/>
                  </a:lnTo>
                  <a:lnTo>
                    <a:pt x="367" y="113"/>
                  </a:lnTo>
                  <a:lnTo>
                    <a:pt x="375" y="109"/>
                  </a:lnTo>
                  <a:lnTo>
                    <a:pt x="383" y="104"/>
                  </a:lnTo>
                  <a:lnTo>
                    <a:pt x="392" y="99"/>
                  </a:lnTo>
                  <a:lnTo>
                    <a:pt x="400" y="94"/>
                  </a:lnTo>
                  <a:lnTo>
                    <a:pt x="410" y="91"/>
                  </a:lnTo>
                  <a:lnTo>
                    <a:pt x="419" y="86"/>
                  </a:lnTo>
                  <a:lnTo>
                    <a:pt x="427" y="82"/>
                  </a:lnTo>
                  <a:lnTo>
                    <a:pt x="436" y="77"/>
                  </a:lnTo>
                  <a:lnTo>
                    <a:pt x="444" y="73"/>
                  </a:lnTo>
                  <a:lnTo>
                    <a:pt x="453" y="70"/>
                  </a:lnTo>
                  <a:lnTo>
                    <a:pt x="462" y="65"/>
                  </a:lnTo>
                  <a:lnTo>
                    <a:pt x="471" y="61"/>
                  </a:lnTo>
                  <a:lnTo>
                    <a:pt x="480" y="57"/>
                  </a:lnTo>
                  <a:lnTo>
                    <a:pt x="489" y="54"/>
                  </a:lnTo>
                  <a:lnTo>
                    <a:pt x="498" y="51"/>
                  </a:lnTo>
                  <a:lnTo>
                    <a:pt x="507" y="47"/>
                  </a:lnTo>
                  <a:lnTo>
                    <a:pt x="516" y="43"/>
                  </a:lnTo>
                  <a:lnTo>
                    <a:pt x="526" y="39"/>
                  </a:lnTo>
                  <a:lnTo>
                    <a:pt x="535" y="35"/>
                  </a:lnTo>
                  <a:lnTo>
                    <a:pt x="544" y="33"/>
                  </a:lnTo>
                  <a:lnTo>
                    <a:pt x="554" y="30"/>
                  </a:lnTo>
                  <a:lnTo>
                    <a:pt x="563" y="27"/>
                  </a:lnTo>
                  <a:lnTo>
                    <a:pt x="572" y="23"/>
                  </a:lnTo>
                  <a:lnTo>
                    <a:pt x="581" y="20"/>
                  </a:lnTo>
                  <a:lnTo>
                    <a:pt x="591" y="16"/>
                  </a:lnTo>
                  <a:lnTo>
                    <a:pt x="601" y="14"/>
                  </a:lnTo>
                  <a:lnTo>
                    <a:pt x="611" y="10"/>
                  </a:lnTo>
                  <a:lnTo>
                    <a:pt x="621" y="7"/>
                  </a:lnTo>
                  <a:lnTo>
                    <a:pt x="630" y="3"/>
                  </a:lnTo>
                  <a:lnTo>
                    <a:pt x="640" y="0"/>
                  </a:lnTo>
                  <a:close/>
                </a:path>
              </a:pathLst>
            </a:cu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da-DK" sz="1100" dirty="0" err="1">
                <a:solidFill>
                  <a:schemeClr val="lt1"/>
                </a:solidFill>
                <a:latin typeface="Candara" panose="020E0502030303020204" pitchFamily="34" charset="0"/>
              </a:endParaRPr>
            </a:p>
          </p:txBody>
        </p:sp>
        <p:sp>
          <p:nvSpPr>
            <p:cNvPr id="58" name="Freeform 24"/>
            <p:cNvSpPr>
              <a:spLocks/>
            </p:cNvSpPr>
            <p:nvPr/>
          </p:nvSpPr>
          <p:spPr bwMode="auto">
            <a:xfrm rot="951329">
              <a:off x="6485397" y="5259528"/>
              <a:ext cx="376059" cy="352820"/>
            </a:xfrm>
            <a:custGeom>
              <a:avLst/>
              <a:gdLst>
                <a:gd name="T0" fmla="*/ 0 w 438"/>
                <a:gd name="T1" fmla="*/ 134938 h 410"/>
                <a:gd name="T2" fmla="*/ 695325 w 438"/>
                <a:gd name="T3" fmla="*/ 0 h 410"/>
                <a:gd name="T4" fmla="*/ 463550 w 438"/>
                <a:gd name="T5" fmla="*/ 650875 h 410"/>
                <a:gd name="T6" fmla="*/ 0 w 438"/>
                <a:gd name="T7" fmla="*/ 134938 h 410"/>
                <a:gd name="T8" fmla="*/ 0 w 438"/>
                <a:gd name="T9" fmla="*/ 134938 h 410"/>
                <a:gd name="T10" fmla="*/ 0 60000 65536"/>
                <a:gd name="T11" fmla="*/ 0 60000 65536"/>
                <a:gd name="T12" fmla="*/ 0 60000 65536"/>
                <a:gd name="T13" fmla="*/ 0 60000 65536"/>
                <a:gd name="T14" fmla="*/ 0 60000 65536"/>
                <a:gd name="T15" fmla="*/ 0 w 438"/>
                <a:gd name="T16" fmla="*/ 0 h 410"/>
                <a:gd name="T17" fmla="*/ 438 w 438"/>
                <a:gd name="T18" fmla="*/ 410 h 410"/>
              </a:gdLst>
              <a:ahLst/>
              <a:cxnLst>
                <a:cxn ang="T10">
                  <a:pos x="T0" y="T1"/>
                </a:cxn>
                <a:cxn ang="T11">
                  <a:pos x="T2" y="T3"/>
                </a:cxn>
                <a:cxn ang="T12">
                  <a:pos x="T4" y="T5"/>
                </a:cxn>
                <a:cxn ang="T13">
                  <a:pos x="T6" y="T7"/>
                </a:cxn>
                <a:cxn ang="T14">
                  <a:pos x="T8" y="T9"/>
                </a:cxn>
              </a:cxnLst>
              <a:rect l="T15" t="T16" r="T17" b="T18"/>
              <a:pathLst>
                <a:path w="438" h="410">
                  <a:moveTo>
                    <a:pt x="0" y="85"/>
                  </a:moveTo>
                  <a:lnTo>
                    <a:pt x="438" y="0"/>
                  </a:lnTo>
                  <a:lnTo>
                    <a:pt x="292" y="410"/>
                  </a:lnTo>
                  <a:lnTo>
                    <a:pt x="0" y="85"/>
                  </a:lnTo>
                  <a:close/>
                </a:path>
              </a:pathLst>
            </a:custGeom>
            <a:solidFill>
              <a:schemeClr val="tx2"/>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da-DK" sz="1100" dirty="0" err="1">
                <a:solidFill>
                  <a:schemeClr val="lt1"/>
                </a:solidFill>
                <a:latin typeface="Candara" panose="020E0502030303020204" pitchFamily="34" charset="0"/>
              </a:endParaRPr>
            </a:p>
          </p:txBody>
        </p:sp>
      </p:grpSp>
      <p:grpSp>
        <p:nvGrpSpPr>
          <p:cNvPr id="9" name="Group 8"/>
          <p:cNvGrpSpPr/>
          <p:nvPr/>
        </p:nvGrpSpPr>
        <p:grpSpPr>
          <a:xfrm>
            <a:off x="5765740" y="3290691"/>
            <a:ext cx="2397125" cy="1713678"/>
            <a:chOff x="609600" y="4817780"/>
            <a:chExt cx="2397125" cy="1713678"/>
          </a:xfrm>
        </p:grpSpPr>
        <p:sp>
          <p:nvSpPr>
            <p:cNvPr id="38" name="Rectangle 37"/>
            <p:cNvSpPr/>
            <p:nvPr/>
          </p:nvSpPr>
          <p:spPr>
            <a:xfrm>
              <a:off x="825500" y="5983173"/>
              <a:ext cx="2181225" cy="548285"/>
            </a:xfrm>
            <a:prstGeom prst="rect">
              <a:avLst/>
            </a:prstGeom>
            <a:gradFill flip="none" rotWithShape="1">
              <a:gsLst>
                <a:gs pos="0">
                  <a:schemeClr val="accent1">
                    <a:tint val="100000"/>
                    <a:shade val="100000"/>
                    <a:satMod val="130000"/>
                    <a:alpha val="0"/>
                  </a:schemeClr>
                </a:gs>
                <a:gs pos="64000">
                  <a:schemeClr val="bg1"/>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t"/>
            <a:lstStyle/>
            <a:p>
              <a:pPr algn="ctr">
                <a:defRPr/>
              </a:pPr>
              <a:r>
                <a:rPr lang="en-US" altLang="en-US" sz="1100" dirty="0">
                  <a:solidFill>
                    <a:schemeClr val="tx1"/>
                  </a:solidFill>
                  <a:latin typeface="Candara" panose="020E0502030303020204" pitchFamily="34" charset="0"/>
                  <a:ea typeface="MS PGothic" panose="020B0600070205080204" pitchFamily="34" charset="-128"/>
                </a:rPr>
                <a:t>Will </a:t>
              </a:r>
              <a:r>
                <a:rPr lang="en-US" altLang="en-US" sz="1100" u="sng" dirty="0">
                  <a:solidFill>
                    <a:schemeClr val="tx1"/>
                  </a:solidFill>
                  <a:latin typeface="Candara" panose="020E0502030303020204" pitchFamily="34" charset="0"/>
                  <a:ea typeface="MS PGothic" panose="020B0600070205080204" pitchFamily="34" charset="-128"/>
                </a:rPr>
                <a:t>remain open</a:t>
              </a:r>
              <a:r>
                <a:rPr lang="en-US" altLang="en-US" sz="1100" dirty="0">
                  <a:solidFill>
                    <a:schemeClr val="tx1"/>
                  </a:solidFill>
                  <a:latin typeface="Candara" panose="020E0502030303020204" pitchFamily="34" charset="0"/>
                  <a:ea typeface="MS PGothic" panose="020B0600070205080204" pitchFamily="34" charset="-128"/>
                </a:rPr>
                <a:t> in JPAS and CATS for immediate action by PSMO-I and the DoD CAF. </a:t>
              </a:r>
            </a:p>
          </p:txBody>
        </p:sp>
        <p:sp>
          <p:nvSpPr>
            <p:cNvPr id="39" name="Rectangle 38"/>
            <p:cNvSpPr>
              <a:spLocks noChangeArrowheads="1"/>
            </p:cNvSpPr>
            <p:nvPr/>
          </p:nvSpPr>
          <p:spPr bwMode="auto">
            <a:xfrm>
              <a:off x="825500" y="5077762"/>
              <a:ext cx="2181225" cy="942038"/>
            </a:xfrm>
            <a:prstGeom prst="rect">
              <a:avLst/>
            </a:prstGeom>
            <a:solidFill>
              <a:schemeClr val="bg1"/>
            </a:solidFill>
            <a:ln>
              <a:noFill/>
            </a:ln>
            <a:effectLst>
              <a:outerShdw blurRad="63500" sx="102000" sy="102000" algn="ctr"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100">
                <a:solidFill>
                  <a:schemeClr val="lt1"/>
                </a:solidFill>
                <a:latin typeface="Candara" panose="020E0502030303020204" pitchFamily="34" charset="0"/>
                <a:cs typeface="Arial" charset="0"/>
              </a:endParaRPr>
            </a:p>
          </p:txBody>
        </p:sp>
        <p:sp>
          <p:nvSpPr>
            <p:cNvPr id="40" name="Rectangle 39"/>
            <p:cNvSpPr/>
            <p:nvPr/>
          </p:nvSpPr>
          <p:spPr>
            <a:xfrm>
              <a:off x="825500" y="4864007"/>
              <a:ext cx="2181225" cy="225518"/>
            </a:xfrm>
            <a:prstGeom prst="rect">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100" dirty="0">
                  <a:latin typeface="Candara" panose="020E0502030303020204" pitchFamily="34" charset="0"/>
                </a:rPr>
                <a:t>High Incident Report</a:t>
              </a:r>
            </a:p>
          </p:txBody>
        </p:sp>
        <p:sp>
          <p:nvSpPr>
            <p:cNvPr id="41" name="Oval 40"/>
            <p:cNvSpPr>
              <a:spLocks noChangeArrowheads="1"/>
            </p:cNvSpPr>
            <p:nvPr/>
          </p:nvSpPr>
          <p:spPr bwMode="auto">
            <a:xfrm>
              <a:off x="609600" y="4817780"/>
              <a:ext cx="473075" cy="357470"/>
            </a:xfrm>
            <a:prstGeom prst="ellipse">
              <a:avLst/>
            </a:prstGeom>
            <a:solidFill>
              <a:srgbClr val="4A452A"/>
            </a:solidFill>
            <a:ln>
              <a:noFill/>
            </a:ln>
            <a:effectLst>
              <a:outerShdw blurRad="50800" algn="tl" rotWithShape="0">
                <a:srgbClr val="808080">
                  <a:alpha val="34000"/>
                </a:srgbClr>
              </a:outerShdw>
            </a:effectLst>
            <a:extLst>
              <a:ext uri="{91240B29-F687-4F45-9708-019B960494DF}">
                <a14:hiddenLine xmlns:a14="http://schemas.microsoft.com/office/drawing/2010/main" w="9525">
                  <a:solidFill>
                    <a:srgbClr val="000000"/>
                  </a:solidFill>
                  <a:round/>
                  <a:headEnd/>
                  <a:tailEnd/>
                </a14:hiddenLine>
              </a:ext>
            </a:extLst>
          </p:spPr>
          <p:txBody>
            <a:bodyPr lIns="0" tIns="0" rIns="0" bIns="0" anchor="ctr"/>
            <a:lstStyle/>
            <a:p>
              <a:pPr algn="ctr" fontAlgn="auto">
                <a:spcBef>
                  <a:spcPts val="0"/>
                </a:spcBef>
                <a:spcAft>
                  <a:spcPts val="0"/>
                </a:spcAft>
                <a:defRPr/>
              </a:pPr>
              <a:r>
                <a:rPr lang="en-US" sz="1600" dirty="0">
                  <a:solidFill>
                    <a:schemeClr val="lt1"/>
                  </a:solidFill>
                  <a:latin typeface="Candara" panose="020E0502030303020204" pitchFamily="34" charset="0"/>
                  <a:cs typeface="Arial" charset="0"/>
                </a:rPr>
                <a:t>3</a:t>
              </a:r>
            </a:p>
          </p:txBody>
        </p:sp>
        <p:sp>
          <p:nvSpPr>
            <p:cNvPr id="42" name="Down Arrow 41"/>
            <p:cNvSpPr/>
            <p:nvPr/>
          </p:nvSpPr>
          <p:spPr>
            <a:xfrm>
              <a:off x="1358900" y="5099566"/>
              <a:ext cx="1097280" cy="914400"/>
            </a:xfrm>
            <a:prstGeom prst="downArrow">
              <a:avLst/>
            </a:prstGeom>
            <a:gradFill>
              <a:gsLst>
                <a:gs pos="0">
                  <a:schemeClr val="bg1">
                    <a:lumMod val="85000"/>
                  </a:schemeClr>
                </a:gs>
                <a:gs pos="100000">
                  <a:schemeClr val="accent1">
                    <a:tint val="50000"/>
                    <a:shade val="100000"/>
                    <a:satMod val="350000"/>
                    <a:alpha val="0"/>
                  </a:schemeClr>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100">
                <a:latin typeface="Candara" panose="020E0502030303020204" pitchFamily="34" charset="0"/>
              </a:endParaRPr>
            </a:p>
          </p:txBody>
        </p:sp>
        <p:sp>
          <p:nvSpPr>
            <p:cNvPr id="32788" name="TextBox 42"/>
            <p:cNvSpPr txBox="1">
              <a:spLocks noChangeArrowheads="1"/>
            </p:cNvSpPr>
            <p:nvPr/>
          </p:nvSpPr>
          <p:spPr bwMode="auto">
            <a:xfrm>
              <a:off x="1020763" y="5105400"/>
              <a:ext cx="18002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1100" b="1" dirty="0">
                  <a:latin typeface="Candara" panose="020E0502030303020204" pitchFamily="34" charset="0"/>
                  <a:ea typeface="MS PGothic" panose="020B0600070205080204" pitchFamily="34" charset="-128"/>
                </a:rPr>
                <a:t>For example:</a:t>
              </a:r>
            </a:p>
            <a:p>
              <a:pPr algn="ctr" eaLnBrk="1" hangingPunct="1"/>
              <a:r>
                <a:rPr lang="en-US" altLang="en-US" sz="1100" dirty="0">
                  <a:latin typeface="Candara" panose="020E0502030303020204" pitchFamily="34" charset="0"/>
                  <a:ea typeface="MS PGothic" panose="020B0600070205080204" pitchFamily="34" charset="-128"/>
                </a:rPr>
                <a:t>Meets DSS Interim Suspension Criteria </a:t>
              </a:r>
            </a:p>
          </p:txBody>
        </p:sp>
      </p:grpSp>
      <p:sp>
        <p:nvSpPr>
          <p:cNvPr id="32790" name="Title 7"/>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Incident Reports</a:t>
            </a:r>
          </a:p>
        </p:txBody>
      </p:sp>
      <p:grpSp>
        <p:nvGrpSpPr>
          <p:cNvPr id="11" name="Group 10"/>
          <p:cNvGrpSpPr/>
          <p:nvPr/>
        </p:nvGrpSpPr>
        <p:grpSpPr>
          <a:xfrm>
            <a:off x="533400" y="3246006"/>
            <a:ext cx="2397125" cy="1630794"/>
            <a:chOff x="609600" y="1509430"/>
            <a:chExt cx="2397125" cy="1630794"/>
          </a:xfrm>
        </p:grpSpPr>
        <p:sp>
          <p:nvSpPr>
            <p:cNvPr id="22" name="Rectangle 21"/>
            <p:cNvSpPr/>
            <p:nvPr/>
          </p:nvSpPr>
          <p:spPr>
            <a:xfrm>
              <a:off x="825500" y="2688163"/>
              <a:ext cx="2181225" cy="452061"/>
            </a:xfrm>
            <a:prstGeom prst="rect">
              <a:avLst/>
            </a:prstGeom>
            <a:gradFill flip="none" rotWithShape="1">
              <a:gsLst>
                <a:gs pos="0">
                  <a:schemeClr val="accent1">
                    <a:tint val="100000"/>
                    <a:shade val="100000"/>
                    <a:satMod val="130000"/>
                    <a:alpha val="0"/>
                  </a:schemeClr>
                </a:gs>
                <a:gs pos="64000">
                  <a:schemeClr val="bg1">
                    <a:alpha val="7600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t"/>
            <a:lstStyle/>
            <a:p>
              <a:pPr algn="ctr">
                <a:defRPr/>
              </a:pPr>
              <a:r>
                <a:rPr lang="en-US" altLang="en-US" sz="1100" dirty="0">
                  <a:solidFill>
                    <a:schemeClr val="tx1"/>
                  </a:solidFill>
                  <a:latin typeface="Candara" panose="020E0502030303020204" pitchFamily="34" charset="0"/>
                  <a:ea typeface="MS PGothic" panose="020B0600070205080204" pitchFamily="34" charset="-128"/>
                </a:rPr>
                <a:t>Will be </a:t>
              </a:r>
              <a:r>
                <a:rPr lang="en-US" altLang="en-US" sz="1100" u="sng" dirty="0">
                  <a:solidFill>
                    <a:schemeClr val="tx1"/>
                  </a:solidFill>
                  <a:latin typeface="Candara" panose="020E0502030303020204" pitchFamily="34" charset="0"/>
                  <a:ea typeface="MS PGothic" panose="020B0600070205080204" pitchFamily="34" charset="-128"/>
                </a:rPr>
                <a:t>closed</a:t>
              </a:r>
              <a:r>
                <a:rPr lang="en-US" altLang="en-US" sz="1100" dirty="0">
                  <a:solidFill>
                    <a:schemeClr val="tx1"/>
                  </a:solidFill>
                  <a:latin typeface="Candara" panose="020E0502030303020204" pitchFamily="34" charset="0"/>
                  <a:ea typeface="MS PGothic" panose="020B0600070205080204" pitchFamily="34" charset="-128"/>
                </a:rPr>
                <a:t> out in JPAS and CATS by PSMO-I.</a:t>
              </a:r>
            </a:p>
          </p:txBody>
        </p:sp>
        <p:sp>
          <p:nvSpPr>
            <p:cNvPr id="5" name="Rectangle 4"/>
            <p:cNvSpPr>
              <a:spLocks noChangeArrowheads="1"/>
            </p:cNvSpPr>
            <p:nvPr/>
          </p:nvSpPr>
          <p:spPr bwMode="auto">
            <a:xfrm>
              <a:off x="825500" y="1752601"/>
              <a:ext cx="2181225" cy="958848"/>
            </a:xfrm>
            <a:prstGeom prst="rect">
              <a:avLst/>
            </a:prstGeom>
            <a:solidFill>
              <a:schemeClr val="bg1"/>
            </a:solidFill>
            <a:ln>
              <a:noFill/>
            </a:ln>
            <a:effectLst>
              <a:outerShdw blurRad="63500" sx="102000" sy="102000" algn="ctr"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100">
                <a:solidFill>
                  <a:schemeClr val="lt1"/>
                </a:solidFill>
                <a:latin typeface="Candara" panose="020E0502030303020204" pitchFamily="34" charset="0"/>
                <a:cs typeface="Arial" charset="0"/>
              </a:endParaRPr>
            </a:p>
          </p:txBody>
        </p:sp>
        <p:sp>
          <p:nvSpPr>
            <p:cNvPr id="7" name="Rectangle 6"/>
            <p:cNvSpPr/>
            <p:nvPr/>
          </p:nvSpPr>
          <p:spPr>
            <a:xfrm>
              <a:off x="825500" y="1555657"/>
              <a:ext cx="2181225" cy="225518"/>
            </a:xfrm>
            <a:prstGeom prst="rect">
              <a:avLst/>
            </a:prstGeom>
            <a:gradFill flip="none" rotWithShape="1">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100" dirty="0">
                  <a:latin typeface="Candara" panose="020E0502030303020204" pitchFamily="34" charset="0"/>
                </a:rPr>
                <a:t>Low Incident Report </a:t>
              </a:r>
            </a:p>
          </p:txBody>
        </p:sp>
        <p:sp>
          <p:nvSpPr>
            <p:cNvPr id="26" name="Oval 25"/>
            <p:cNvSpPr>
              <a:spLocks noChangeArrowheads="1"/>
            </p:cNvSpPr>
            <p:nvPr/>
          </p:nvSpPr>
          <p:spPr bwMode="auto">
            <a:xfrm>
              <a:off x="609600" y="1509430"/>
              <a:ext cx="473075" cy="357470"/>
            </a:xfrm>
            <a:prstGeom prst="ellipse">
              <a:avLst/>
            </a:prstGeom>
            <a:solidFill>
              <a:srgbClr val="4A452A"/>
            </a:solidFill>
            <a:ln>
              <a:noFill/>
            </a:ln>
            <a:effectLst>
              <a:outerShdw blurRad="50800" algn="tl" rotWithShape="0">
                <a:srgbClr val="808080">
                  <a:alpha val="34000"/>
                </a:srgbClr>
              </a:outerShdw>
            </a:effectLst>
            <a:extLst>
              <a:ext uri="{91240B29-F687-4F45-9708-019B960494DF}">
                <a14:hiddenLine xmlns:a14="http://schemas.microsoft.com/office/drawing/2010/main" w="9525">
                  <a:solidFill>
                    <a:srgbClr val="000000"/>
                  </a:solidFill>
                  <a:round/>
                  <a:headEnd/>
                  <a:tailEnd/>
                </a14:hiddenLine>
              </a:ext>
            </a:extLst>
          </p:spPr>
          <p:txBody>
            <a:bodyPr anchor="ctr"/>
            <a:lstStyle/>
            <a:p>
              <a:pPr algn="ctr" fontAlgn="auto">
                <a:spcBef>
                  <a:spcPts val="0"/>
                </a:spcBef>
                <a:spcAft>
                  <a:spcPts val="0"/>
                </a:spcAft>
                <a:defRPr/>
              </a:pPr>
              <a:r>
                <a:rPr lang="en-US" sz="1600" dirty="0">
                  <a:solidFill>
                    <a:schemeClr val="lt1"/>
                  </a:solidFill>
                  <a:latin typeface="Candara" panose="020E0502030303020204" pitchFamily="34" charset="0"/>
                  <a:cs typeface="Arial" charset="0"/>
                </a:rPr>
                <a:t>1</a:t>
              </a:r>
            </a:p>
          </p:txBody>
        </p:sp>
        <p:sp>
          <p:nvSpPr>
            <p:cNvPr id="27" name="Down Arrow 26"/>
            <p:cNvSpPr/>
            <p:nvPr/>
          </p:nvSpPr>
          <p:spPr>
            <a:xfrm>
              <a:off x="1358899" y="1791216"/>
              <a:ext cx="1097280" cy="914400"/>
            </a:xfrm>
            <a:prstGeom prst="downArrow">
              <a:avLst/>
            </a:prstGeom>
            <a:gradFill>
              <a:gsLst>
                <a:gs pos="0">
                  <a:schemeClr val="bg1">
                    <a:lumMod val="85000"/>
                  </a:schemeClr>
                </a:gs>
                <a:gs pos="100000">
                  <a:schemeClr val="accent1">
                    <a:tint val="50000"/>
                    <a:shade val="100000"/>
                    <a:satMod val="350000"/>
                    <a:alpha val="0"/>
                  </a:schemeClr>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100">
                <a:latin typeface="Candara" panose="020E0502030303020204" pitchFamily="34" charset="0"/>
              </a:endParaRPr>
            </a:p>
          </p:txBody>
        </p:sp>
        <p:sp>
          <p:nvSpPr>
            <p:cNvPr id="32791" name="TextBox 35"/>
            <p:cNvSpPr txBox="1">
              <a:spLocks noChangeArrowheads="1"/>
            </p:cNvSpPr>
            <p:nvPr/>
          </p:nvSpPr>
          <p:spPr bwMode="auto">
            <a:xfrm>
              <a:off x="825500" y="1828800"/>
              <a:ext cx="2161669"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1100" b="1" dirty="0">
                  <a:latin typeface="Candara" panose="020E0502030303020204" pitchFamily="34" charset="0"/>
                  <a:ea typeface="MS PGothic" panose="020B0600070205080204" pitchFamily="34" charset="-128"/>
                </a:rPr>
                <a:t>For example:</a:t>
              </a:r>
            </a:p>
            <a:p>
              <a:pPr algn="ctr" eaLnBrk="1" hangingPunct="1"/>
              <a:r>
                <a:rPr lang="en-US" altLang="en-US" sz="1100" dirty="0">
                  <a:latin typeface="Candara" panose="020E0502030303020204" pitchFamily="34" charset="0"/>
                  <a:ea typeface="MS PGothic" panose="020B0600070205080204" pitchFamily="34" charset="-128"/>
                </a:rPr>
                <a:t>Wage garnishment:</a:t>
              </a:r>
              <a:br>
                <a:rPr lang="en-US" altLang="en-US" sz="1100" dirty="0">
                  <a:latin typeface="Candara" panose="020E0502030303020204" pitchFamily="34" charset="0"/>
                  <a:ea typeface="MS PGothic" panose="020B0600070205080204" pitchFamily="34" charset="-128"/>
                </a:rPr>
              </a:br>
              <a:r>
                <a:rPr lang="en-US" altLang="en-US" sz="1100" dirty="0">
                  <a:latin typeface="Candara" panose="020E0502030303020204" pitchFamily="34" charset="0"/>
                  <a:ea typeface="MS PGothic" panose="020B0600070205080204" pitchFamily="34" charset="-128"/>
                </a:rPr>
                <a:t> no arrearages</a:t>
              </a:r>
            </a:p>
            <a:p>
              <a:pPr algn="ctr" eaLnBrk="1" hangingPunct="1"/>
              <a:r>
                <a:rPr lang="en-US" altLang="en-US" sz="1100" dirty="0">
                  <a:latin typeface="Candara" panose="020E0502030303020204" pitchFamily="34" charset="0"/>
                  <a:ea typeface="MS PGothic" panose="020B0600070205080204" pitchFamily="34" charset="-128"/>
                </a:rPr>
                <a:t> </a:t>
              </a:r>
            </a:p>
          </p:txBody>
        </p:sp>
      </p:grpSp>
      <p:grpSp>
        <p:nvGrpSpPr>
          <p:cNvPr id="51" name="Group 50"/>
          <p:cNvGrpSpPr/>
          <p:nvPr/>
        </p:nvGrpSpPr>
        <p:grpSpPr>
          <a:xfrm>
            <a:off x="358847" y="1413355"/>
            <a:ext cx="8327953" cy="1415772"/>
            <a:chOff x="1272602" y="1677594"/>
            <a:chExt cx="11103937" cy="1415772"/>
          </a:xfrm>
        </p:grpSpPr>
        <p:grpSp>
          <p:nvGrpSpPr>
            <p:cNvPr id="52" name="Group 51"/>
            <p:cNvGrpSpPr/>
            <p:nvPr/>
          </p:nvGrpSpPr>
          <p:grpSpPr>
            <a:xfrm>
              <a:off x="1272602" y="1923260"/>
              <a:ext cx="1108102" cy="924436"/>
              <a:chOff x="6105525" y="4249738"/>
              <a:chExt cx="287338" cy="239713"/>
            </a:xfrm>
            <a:solidFill>
              <a:srgbClr val="19B5FE"/>
            </a:solidFill>
            <a:effectLst>
              <a:outerShdw blurRad="25400" dist="38100" dir="2400000" algn="ctr" rotWithShape="0">
                <a:srgbClr val="000000">
                  <a:alpha val="10000"/>
                </a:srgbClr>
              </a:outerShdw>
            </a:effectLst>
          </p:grpSpPr>
          <p:sp>
            <p:nvSpPr>
              <p:cNvPr id="54" name="Freeform 2020"/>
              <p:cNvSpPr>
                <a:spLocks noEditPoints="1"/>
              </p:cNvSpPr>
              <p:nvPr/>
            </p:nvSpPr>
            <p:spPr bwMode="auto">
              <a:xfrm>
                <a:off x="6210300" y="4249738"/>
                <a:ext cx="182563" cy="203200"/>
              </a:xfrm>
              <a:custGeom>
                <a:avLst/>
                <a:gdLst>
                  <a:gd name="T0" fmla="*/ 541 w 572"/>
                  <a:gd name="T1" fmla="*/ 346 h 636"/>
                  <a:gd name="T2" fmla="*/ 533 w 572"/>
                  <a:gd name="T3" fmla="*/ 360 h 636"/>
                  <a:gd name="T4" fmla="*/ 521 w 572"/>
                  <a:gd name="T5" fmla="*/ 369 h 636"/>
                  <a:gd name="T6" fmla="*/ 505 w 572"/>
                  <a:gd name="T7" fmla="*/ 375 h 636"/>
                  <a:gd name="T8" fmla="*/ 482 w 572"/>
                  <a:gd name="T9" fmla="*/ 375 h 636"/>
                  <a:gd name="T10" fmla="*/ 497 w 572"/>
                  <a:gd name="T11" fmla="*/ 254 h 636"/>
                  <a:gd name="T12" fmla="*/ 513 w 572"/>
                  <a:gd name="T13" fmla="*/ 259 h 636"/>
                  <a:gd name="T14" fmla="*/ 528 w 572"/>
                  <a:gd name="T15" fmla="*/ 268 h 636"/>
                  <a:gd name="T16" fmla="*/ 538 w 572"/>
                  <a:gd name="T17" fmla="*/ 283 h 636"/>
                  <a:gd name="T18" fmla="*/ 542 w 572"/>
                  <a:gd name="T19" fmla="*/ 299 h 636"/>
                  <a:gd name="T20" fmla="*/ 497 w 572"/>
                  <a:gd name="T21" fmla="*/ 224 h 636"/>
                  <a:gd name="T22" fmla="*/ 482 w 572"/>
                  <a:gd name="T23" fmla="*/ 15 h 636"/>
                  <a:gd name="T24" fmla="*/ 480 w 572"/>
                  <a:gd name="T25" fmla="*/ 8 h 636"/>
                  <a:gd name="T26" fmla="*/ 474 w 572"/>
                  <a:gd name="T27" fmla="*/ 2 h 636"/>
                  <a:gd name="T28" fmla="*/ 467 w 572"/>
                  <a:gd name="T29" fmla="*/ 0 h 636"/>
                  <a:gd name="T30" fmla="*/ 459 w 572"/>
                  <a:gd name="T31" fmla="*/ 2 h 636"/>
                  <a:gd name="T32" fmla="*/ 406 w 572"/>
                  <a:gd name="T33" fmla="*/ 28 h 636"/>
                  <a:gd name="T34" fmla="*/ 337 w 572"/>
                  <a:gd name="T35" fmla="*/ 60 h 636"/>
                  <a:gd name="T36" fmla="*/ 288 w 572"/>
                  <a:gd name="T37" fmla="*/ 81 h 636"/>
                  <a:gd name="T38" fmla="*/ 234 w 572"/>
                  <a:gd name="T39" fmla="*/ 99 h 636"/>
                  <a:gd name="T40" fmla="*/ 176 w 572"/>
                  <a:gd name="T41" fmla="*/ 115 h 636"/>
                  <a:gd name="T42" fmla="*/ 112 w 572"/>
                  <a:gd name="T43" fmla="*/ 128 h 636"/>
                  <a:gd name="T44" fmla="*/ 40 w 572"/>
                  <a:gd name="T45" fmla="*/ 139 h 636"/>
                  <a:gd name="T46" fmla="*/ 0 w 572"/>
                  <a:gd name="T47" fmla="*/ 480 h 636"/>
                  <a:gd name="T48" fmla="*/ 2 w 572"/>
                  <a:gd name="T49" fmla="*/ 487 h 636"/>
                  <a:gd name="T50" fmla="*/ 73 w 572"/>
                  <a:gd name="T51" fmla="*/ 497 h 636"/>
                  <a:gd name="T52" fmla="*/ 138 w 572"/>
                  <a:gd name="T53" fmla="*/ 509 h 636"/>
                  <a:gd name="T54" fmla="*/ 197 w 572"/>
                  <a:gd name="T55" fmla="*/ 524 h 636"/>
                  <a:gd name="T56" fmla="*/ 249 w 572"/>
                  <a:gd name="T57" fmla="*/ 540 h 636"/>
                  <a:gd name="T58" fmla="*/ 299 w 572"/>
                  <a:gd name="T59" fmla="*/ 559 h 636"/>
                  <a:gd name="T60" fmla="*/ 345 w 572"/>
                  <a:gd name="T61" fmla="*/ 578 h 636"/>
                  <a:gd name="T62" fmla="*/ 433 w 572"/>
                  <a:gd name="T63" fmla="*/ 621 h 636"/>
                  <a:gd name="T64" fmla="*/ 464 w 572"/>
                  <a:gd name="T65" fmla="*/ 636 h 636"/>
                  <a:gd name="T66" fmla="*/ 471 w 572"/>
                  <a:gd name="T67" fmla="*/ 636 h 636"/>
                  <a:gd name="T68" fmla="*/ 478 w 572"/>
                  <a:gd name="T69" fmla="*/ 632 h 636"/>
                  <a:gd name="T70" fmla="*/ 481 w 572"/>
                  <a:gd name="T71" fmla="*/ 626 h 636"/>
                  <a:gd name="T72" fmla="*/ 482 w 572"/>
                  <a:gd name="T73" fmla="*/ 405 h 636"/>
                  <a:gd name="T74" fmla="*/ 505 w 572"/>
                  <a:gd name="T75" fmla="*/ 405 h 636"/>
                  <a:gd name="T76" fmla="*/ 520 w 572"/>
                  <a:gd name="T77" fmla="*/ 402 h 636"/>
                  <a:gd name="T78" fmla="*/ 532 w 572"/>
                  <a:gd name="T79" fmla="*/ 397 h 636"/>
                  <a:gd name="T80" fmla="*/ 545 w 572"/>
                  <a:gd name="T81" fmla="*/ 390 h 636"/>
                  <a:gd name="T82" fmla="*/ 555 w 572"/>
                  <a:gd name="T83" fmla="*/ 381 h 636"/>
                  <a:gd name="T84" fmla="*/ 562 w 572"/>
                  <a:gd name="T85" fmla="*/ 370 h 636"/>
                  <a:gd name="T86" fmla="*/ 569 w 572"/>
                  <a:gd name="T87" fmla="*/ 357 h 636"/>
                  <a:gd name="T88" fmla="*/ 571 w 572"/>
                  <a:gd name="T89" fmla="*/ 344 h 636"/>
                  <a:gd name="T90" fmla="*/ 572 w 572"/>
                  <a:gd name="T91" fmla="*/ 299 h 636"/>
                  <a:gd name="T92" fmla="*/ 570 w 572"/>
                  <a:gd name="T93" fmla="*/ 284 h 636"/>
                  <a:gd name="T94" fmla="*/ 566 w 572"/>
                  <a:gd name="T95" fmla="*/ 272 h 636"/>
                  <a:gd name="T96" fmla="*/ 558 w 572"/>
                  <a:gd name="T97" fmla="*/ 259 h 636"/>
                  <a:gd name="T98" fmla="*/ 550 w 572"/>
                  <a:gd name="T99" fmla="*/ 247 h 636"/>
                  <a:gd name="T100" fmla="*/ 538 w 572"/>
                  <a:gd name="T101" fmla="*/ 237 h 636"/>
                  <a:gd name="T102" fmla="*/ 525 w 572"/>
                  <a:gd name="T103" fmla="*/ 231 h 636"/>
                  <a:gd name="T104" fmla="*/ 511 w 572"/>
                  <a:gd name="T105" fmla="*/ 226 h 636"/>
                  <a:gd name="T106" fmla="*/ 497 w 572"/>
                  <a:gd name="T107" fmla="*/ 224 h 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72" h="636">
                    <a:moveTo>
                      <a:pt x="542" y="338"/>
                    </a:moveTo>
                    <a:lnTo>
                      <a:pt x="541" y="346"/>
                    </a:lnTo>
                    <a:lnTo>
                      <a:pt x="538" y="353"/>
                    </a:lnTo>
                    <a:lnTo>
                      <a:pt x="533" y="360"/>
                    </a:lnTo>
                    <a:lnTo>
                      <a:pt x="527" y="365"/>
                    </a:lnTo>
                    <a:lnTo>
                      <a:pt x="521" y="369"/>
                    </a:lnTo>
                    <a:lnTo>
                      <a:pt x="513" y="372"/>
                    </a:lnTo>
                    <a:lnTo>
                      <a:pt x="505" y="375"/>
                    </a:lnTo>
                    <a:lnTo>
                      <a:pt x="497" y="375"/>
                    </a:lnTo>
                    <a:lnTo>
                      <a:pt x="482" y="375"/>
                    </a:lnTo>
                    <a:lnTo>
                      <a:pt x="482" y="254"/>
                    </a:lnTo>
                    <a:lnTo>
                      <a:pt x="497" y="254"/>
                    </a:lnTo>
                    <a:lnTo>
                      <a:pt x="506" y="255"/>
                    </a:lnTo>
                    <a:lnTo>
                      <a:pt x="513" y="259"/>
                    </a:lnTo>
                    <a:lnTo>
                      <a:pt x="522" y="263"/>
                    </a:lnTo>
                    <a:lnTo>
                      <a:pt x="528" y="268"/>
                    </a:lnTo>
                    <a:lnTo>
                      <a:pt x="533" y="275"/>
                    </a:lnTo>
                    <a:lnTo>
                      <a:pt x="538" y="283"/>
                    </a:lnTo>
                    <a:lnTo>
                      <a:pt x="541" y="291"/>
                    </a:lnTo>
                    <a:lnTo>
                      <a:pt x="542" y="299"/>
                    </a:lnTo>
                    <a:lnTo>
                      <a:pt x="542" y="338"/>
                    </a:lnTo>
                    <a:close/>
                    <a:moveTo>
                      <a:pt x="497" y="224"/>
                    </a:moveTo>
                    <a:lnTo>
                      <a:pt x="482" y="224"/>
                    </a:lnTo>
                    <a:lnTo>
                      <a:pt x="482" y="15"/>
                    </a:lnTo>
                    <a:lnTo>
                      <a:pt x="481" y="12"/>
                    </a:lnTo>
                    <a:lnTo>
                      <a:pt x="480" y="8"/>
                    </a:lnTo>
                    <a:lnTo>
                      <a:pt x="478" y="6"/>
                    </a:lnTo>
                    <a:lnTo>
                      <a:pt x="474" y="2"/>
                    </a:lnTo>
                    <a:lnTo>
                      <a:pt x="471" y="1"/>
                    </a:lnTo>
                    <a:lnTo>
                      <a:pt x="467" y="0"/>
                    </a:lnTo>
                    <a:lnTo>
                      <a:pt x="464" y="1"/>
                    </a:lnTo>
                    <a:lnTo>
                      <a:pt x="459" y="2"/>
                    </a:lnTo>
                    <a:lnTo>
                      <a:pt x="451" y="7"/>
                    </a:lnTo>
                    <a:lnTo>
                      <a:pt x="406" y="28"/>
                    </a:lnTo>
                    <a:lnTo>
                      <a:pt x="361" y="51"/>
                    </a:lnTo>
                    <a:lnTo>
                      <a:pt x="337" y="60"/>
                    </a:lnTo>
                    <a:lnTo>
                      <a:pt x="313" y="71"/>
                    </a:lnTo>
                    <a:lnTo>
                      <a:pt x="288" y="81"/>
                    </a:lnTo>
                    <a:lnTo>
                      <a:pt x="262" y="89"/>
                    </a:lnTo>
                    <a:lnTo>
                      <a:pt x="234" y="99"/>
                    </a:lnTo>
                    <a:lnTo>
                      <a:pt x="206" y="106"/>
                    </a:lnTo>
                    <a:lnTo>
                      <a:pt x="176" y="115"/>
                    </a:lnTo>
                    <a:lnTo>
                      <a:pt x="145" y="121"/>
                    </a:lnTo>
                    <a:lnTo>
                      <a:pt x="112" y="128"/>
                    </a:lnTo>
                    <a:lnTo>
                      <a:pt x="78" y="133"/>
                    </a:lnTo>
                    <a:lnTo>
                      <a:pt x="40" y="139"/>
                    </a:lnTo>
                    <a:lnTo>
                      <a:pt x="0" y="143"/>
                    </a:lnTo>
                    <a:lnTo>
                      <a:pt x="0" y="480"/>
                    </a:lnTo>
                    <a:lnTo>
                      <a:pt x="0" y="484"/>
                    </a:lnTo>
                    <a:lnTo>
                      <a:pt x="2" y="487"/>
                    </a:lnTo>
                    <a:lnTo>
                      <a:pt x="38" y="491"/>
                    </a:lnTo>
                    <a:lnTo>
                      <a:pt x="73" y="497"/>
                    </a:lnTo>
                    <a:lnTo>
                      <a:pt x="107" y="502"/>
                    </a:lnTo>
                    <a:lnTo>
                      <a:pt x="138" y="509"/>
                    </a:lnTo>
                    <a:lnTo>
                      <a:pt x="168" y="515"/>
                    </a:lnTo>
                    <a:lnTo>
                      <a:pt x="197" y="524"/>
                    </a:lnTo>
                    <a:lnTo>
                      <a:pt x="224" y="531"/>
                    </a:lnTo>
                    <a:lnTo>
                      <a:pt x="249" y="540"/>
                    </a:lnTo>
                    <a:lnTo>
                      <a:pt x="274" y="549"/>
                    </a:lnTo>
                    <a:lnTo>
                      <a:pt x="299" y="559"/>
                    </a:lnTo>
                    <a:lnTo>
                      <a:pt x="322" y="569"/>
                    </a:lnTo>
                    <a:lnTo>
                      <a:pt x="345" y="578"/>
                    </a:lnTo>
                    <a:lnTo>
                      <a:pt x="390" y="600"/>
                    </a:lnTo>
                    <a:lnTo>
                      <a:pt x="433" y="621"/>
                    </a:lnTo>
                    <a:lnTo>
                      <a:pt x="459" y="635"/>
                    </a:lnTo>
                    <a:lnTo>
                      <a:pt x="464" y="636"/>
                    </a:lnTo>
                    <a:lnTo>
                      <a:pt x="467" y="636"/>
                    </a:lnTo>
                    <a:lnTo>
                      <a:pt x="471" y="636"/>
                    </a:lnTo>
                    <a:lnTo>
                      <a:pt x="474" y="634"/>
                    </a:lnTo>
                    <a:lnTo>
                      <a:pt x="478" y="632"/>
                    </a:lnTo>
                    <a:lnTo>
                      <a:pt x="480" y="629"/>
                    </a:lnTo>
                    <a:lnTo>
                      <a:pt x="481" y="626"/>
                    </a:lnTo>
                    <a:lnTo>
                      <a:pt x="482" y="621"/>
                    </a:lnTo>
                    <a:lnTo>
                      <a:pt x="482" y="405"/>
                    </a:lnTo>
                    <a:lnTo>
                      <a:pt x="497" y="405"/>
                    </a:lnTo>
                    <a:lnTo>
                      <a:pt x="505" y="405"/>
                    </a:lnTo>
                    <a:lnTo>
                      <a:pt x="512" y="403"/>
                    </a:lnTo>
                    <a:lnTo>
                      <a:pt x="520" y="402"/>
                    </a:lnTo>
                    <a:lnTo>
                      <a:pt x="526" y="399"/>
                    </a:lnTo>
                    <a:lnTo>
                      <a:pt x="532" y="397"/>
                    </a:lnTo>
                    <a:lnTo>
                      <a:pt x="539" y="394"/>
                    </a:lnTo>
                    <a:lnTo>
                      <a:pt x="545" y="390"/>
                    </a:lnTo>
                    <a:lnTo>
                      <a:pt x="550" y="385"/>
                    </a:lnTo>
                    <a:lnTo>
                      <a:pt x="555" y="381"/>
                    </a:lnTo>
                    <a:lnTo>
                      <a:pt x="559" y="376"/>
                    </a:lnTo>
                    <a:lnTo>
                      <a:pt x="562" y="370"/>
                    </a:lnTo>
                    <a:lnTo>
                      <a:pt x="566" y="364"/>
                    </a:lnTo>
                    <a:lnTo>
                      <a:pt x="569" y="357"/>
                    </a:lnTo>
                    <a:lnTo>
                      <a:pt x="570" y="351"/>
                    </a:lnTo>
                    <a:lnTo>
                      <a:pt x="571" y="344"/>
                    </a:lnTo>
                    <a:lnTo>
                      <a:pt x="572" y="338"/>
                    </a:lnTo>
                    <a:lnTo>
                      <a:pt x="572" y="299"/>
                    </a:lnTo>
                    <a:lnTo>
                      <a:pt x="571" y="292"/>
                    </a:lnTo>
                    <a:lnTo>
                      <a:pt x="570" y="284"/>
                    </a:lnTo>
                    <a:lnTo>
                      <a:pt x="568" y="278"/>
                    </a:lnTo>
                    <a:lnTo>
                      <a:pt x="566" y="272"/>
                    </a:lnTo>
                    <a:lnTo>
                      <a:pt x="562" y="264"/>
                    </a:lnTo>
                    <a:lnTo>
                      <a:pt x="558" y="259"/>
                    </a:lnTo>
                    <a:lnTo>
                      <a:pt x="554" y="252"/>
                    </a:lnTo>
                    <a:lnTo>
                      <a:pt x="550" y="247"/>
                    </a:lnTo>
                    <a:lnTo>
                      <a:pt x="544" y="243"/>
                    </a:lnTo>
                    <a:lnTo>
                      <a:pt x="538" y="237"/>
                    </a:lnTo>
                    <a:lnTo>
                      <a:pt x="531" y="234"/>
                    </a:lnTo>
                    <a:lnTo>
                      <a:pt x="525" y="231"/>
                    </a:lnTo>
                    <a:lnTo>
                      <a:pt x="518" y="228"/>
                    </a:lnTo>
                    <a:lnTo>
                      <a:pt x="511" y="226"/>
                    </a:lnTo>
                    <a:lnTo>
                      <a:pt x="505" y="225"/>
                    </a:lnTo>
                    <a:lnTo>
                      <a:pt x="497" y="224"/>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latin typeface="Candara" panose="020E0502030303020204" pitchFamily="34" charset="0"/>
                </a:endParaRPr>
              </a:p>
            </p:txBody>
          </p:sp>
          <p:sp>
            <p:nvSpPr>
              <p:cNvPr id="55" name="Freeform 2021"/>
              <p:cNvSpPr>
                <a:spLocks/>
              </p:cNvSpPr>
              <p:nvPr/>
            </p:nvSpPr>
            <p:spPr bwMode="auto">
              <a:xfrm>
                <a:off x="6105525" y="4297363"/>
                <a:ext cx="76200" cy="106363"/>
              </a:xfrm>
              <a:custGeom>
                <a:avLst/>
                <a:gdLst>
                  <a:gd name="T0" fmla="*/ 240 w 240"/>
                  <a:gd name="T1" fmla="*/ 0 h 334"/>
                  <a:gd name="T2" fmla="*/ 222 w 240"/>
                  <a:gd name="T3" fmla="*/ 0 h 334"/>
                  <a:gd name="T4" fmla="*/ 204 w 240"/>
                  <a:gd name="T5" fmla="*/ 1 h 334"/>
                  <a:gd name="T6" fmla="*/ 185 w 240"/>
                  <a:gd name="T7" fmla="*/ 1 h 334"/>
                  <a:gd name="T8" fmla="*/ 165 w 240"/>
                  <a:gd name="T9" fmla="*/ 1 h 334"/>
                  <a:gd name="T10" fmla="*/ 120 w 240"/>
                  <a:gd name="T11" fmla="*/ 1 h 334"/>
                  <a:gd name="T12" fmla="*/ 108 w 240"/>
                  <a:gd name="T13" fmla="*/ 2 h 334"/>
                  <a:gd name="T14" fmla="*/ 96 w 240"/>
                  <a:gd name="T15" fmla="*/ 4 h 334"/>
                  <a:gd name="T16" fmla="*/ 85 w 240"/>
                  <a:gd name="T17" fmla="*/ 8 h 334"/>
                  <a:gd name="T18" fmla="*/ 73 w 240"/>
                  <a:gd name="T19" fmla="*/ 12 h 334"/>
                  <a:gd name="T20" fmla="*/ 62 w 240"/>
                  <a:gd name="T21" fmla="*/ 17 h 334"/>
                  <a:gd name="T22" fmla="*/ 53 w 240"/>
                  <a:gd name="T23" fmla="*/ 24 h 334"/>
                  <a:gd name="T24" fmla="*/ 44 w 240"/>
                  <a:gd name="T25" fmla="*/ 32 h 334"/>
                  <a:gd name="T26" fmla="*/ 35 w 240"/>
                  <a:gd name="T27" fmla="*/ 41 h 334"/>
                  <a:gd name="T28" fmla="*/ 27 w 240"/>
                  <a:gd name="T29" fmla="*/ 51 h 334"/>
                  <a:gd name="T30" fmla="*/ 20 w 240"/>
                  <a:gd name="T31" fmla="*/ 60 h 334"/>
                  <a:gd name="T32" fmla="*/ 15 w 240"/>
                  <a:gd name="T33" fmla="*/ 72 h 334"/>
                  <a:gd name="T34" fmla="*/ 10 w 240"/>
                  <a:gd name="T35" fmla="*/ 84 h 334"/>
                  <a:gd name="T36" fmla="*/ 5 w 240"/>
                  <a:gd name="T37" fmla="*/ 96 h 334"/>
                  <a:gd name="T38" fmla="*/ 2 w 240"/>
                  <a:gd name="T39" fmla="*/ 110 h 334"/>
                  <a:gd name="T40" fmla="*/ 1 w 240"/>
                  <a:gd name="T41" fmla="*/ 122 h 334"/>
                  <a:gd name="T42" fmla="*/ 0 w 240"/>
                  <a:gd name="T43" fmla="*/ 136 h 334"/>
                  <a:gd name="T44" fmla="*/ 0 w 240"/>
                  <a:gd name="T45" fmla="*/ 212 h 334"/>
                  <a:gd name="T46" fmla="*/ 1 w 240"/>
                  <a:gd name="T47" fmla="*/ 224 h 334"/>
                  <a:gd name="T48" fmla="*/ 2 w 240"/>
                  <a:gd name="T49" fmla="*/ 237 h 334"/>
                  <a:gd name="T50" fmla="*/ 5 w 240"/>
                  <a:gd name="T51" fmla="*/ 249 h 334"/>
                  <a:gd name="T52" fmla="*/ 9 w 240"/>
                  <a:gd name="T53" fmla="*/ 261 h 334"/>
                  <a:gd name="T54" fmla="*/ 14 w 240"/>
                  <a:gd name="T55" fmla="*/ 272 h 334"/>
                  <a:gd name="T56" fmla="*/ 19 w 240"/>
                  <a:gd name="T57" fmla="*/ 281 h 334"/>
                  <a:gd name="T58" fmla="*/ 26 w 240"/>
                  <a:gd name="T59" fmla="*/ 290 h 334"/>
                  <a:gd name="T60" fmla="*/ 33 w 240"/>
                  <a:gd name="T61" fmla="*/ 298 h 334"/>
                  <a:gd name="T62" fmla="*/ 42 w 240"/>
                  <a:gd name="T63" fmla="*/ 306 h 334"/>
                  <a:gd name="T64" fmla="*/ 52 w 240"/>
                  <a:gd name="T65" fmla="*/ 312 h 334"/>
                  <a:gd name="T66" fmla="*/ 61 w 240"/>
                  <a:gd name="T67" fmla="*/ 319 h 334"/>
                  <a:gd name="T68" fmla="*/ 72 w 240"/>
                  <a:gd name="T69" fmla="*/ 323 h 334"/>
                  <a:gd name="T70" fmla="*/ 83 w 240"/>
                  <a:gd name="T71" fmla="*/ 327 h 334"/>
                  <a:gd name="T72" fmla="*/ 96 w 240"/>
                  <a:gd name="T73" fmla="*/ 329 h 334"/>
                  <a:gd name="T74" fmla="*/ 107 w 240"/>
                  <a:gd name="T75" fmla="*/ 332 h 334"/>
                  <a:gd name="T76" fmla="*/ 120 w 240"/>
                  <a:gd name="T77" fmla="*/ 332 h 334"/>
                  <a:gd name="T78" fmla="*/ 165 w 240"/>
                  <a:gd name="T79" fmla="*/ 332 h 334"/>
                  <a:gd name="T80" fmla="*/ 185 w 240"/>
                  <a:gd name="T81" fmla="*/ 332 h 334"/>
                  <a:gd name="T82" fmla="*/ 204 w 240"/>
                  <a:gd name="T83" fmla="*/ 333 h 334"/>
                  <a:gd name="T84" fmla="*/ 222 w 240"/>
                  <a:gd name="T85" fmla="*/ 333 h 334"/>
                  <a:gd name="T86" fmla="*/ 240 w 240"/>
                  <a:gd name="T87" fmla="*/ 334 h 334"/>
                  <a:gd name="T88" fmla="*/ 240 w 240"/>
                  <a:gd name="T89" fmla="*/ 333 h 334"/>
                  <a:gd name="T90" fmla="*/ 240 w 240"/>
                  <a:gd name="T91" fmla="*/ 332 h 334"/>
                  <a:gd name="T92" fmla="*/ 240 w 240"/>
                  <a:gd name="T93" fmla="*/ 0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40" h="334">
                    <a:moveTo>
                      <a:pt x="240" y="0"/>
                    </a:moveTo>
                    <a:lnTo>
                      <a:pt x="222" y="0"/>
                    </a:lnTo>
                    <a:lnTo>
                      <a:pt x="204" y="1"/>
                    </a:lnTo>
                    <a:lnTo>
                      <a:pt x="185" y="1"/>
                    </a:lnTo>
                    <a:lnTo>
                      <a:pt x="165" y="1"/>
                    </a:lnTo>
                    <a:lnTo>
                      <a:pt x="120" y="1"/>
                    </a:lnTo>
                    <a:lnTo>
                      <a:pt x="108" y="2"/>
                    </a:lnTo>
                    <a:lnTo>
                      <a:pt x="96" y="4"/>
                    </a:lnTo>
                    <a:lnTo>
                      <a:pt x="85" y="8"/>
                    </a:lnTo>
                    <a:lnTo>
                      <a:pt x="73" y="12"/>
                    </a:lnTo>
                    <a:lnTo>
                      <a:pt x="62" y="17"/>
                    </a:lnTo>
                    <a:lnTo>
                      <a:pt x="53" y="24"/>
                    </a:lnTo>
                    <a:lnTo>
                      <a:pt x="44" y="32"/>
                    </a:lnTo>
                    <a:lnTo>
                      <a:pt x="35" y="41"/>
                    </a:lnTo>
                    <a:lnTo>
                      <a:pt x="27" y="51"/>
                    </a:lnTo>
                    <a:lnTo>
                      <a:pt x="20" y="60"/>
                    </a:lnTo>
                    <a:lnTo>
                      <a:pt x="15" y="72"/>
                    </a:lnTo>
                    <a:lnTo>
                      <a:pt x="10" y="84"/>
                    </a:lnTo>
                    <a:lnTo>
                      <a:pt x="5" y="96"/>
                    </a:lnTo>
                    <a:lnTo>
                      <a:pt x="2" y="110"/>
                    </a:lnTo>
                    <a:lnTo>
                      <a:pt x="1" y="122"/>
                    </a:lnTo>
                    <a:lnTo>
                      <a:pt x="0" y="136"/>
                    </a:lnTo>
                    <a:lnTo>
                      <a:pt x="0" y="212"/>
                    </a:lnTo>
                    <a:lnTo>
                      <a:pt x="1" y="224"/>
                    </a:lnTo>
                    <a:lnTo>
                      <a:pt x="2" y="237"/>
                    </a:lnTo>
                    <a:lnTo>
                      <a:pt x="5" y="249"/>
                    </a:lnTo>
                    <a:lnTo>
                      <a:pt x="9" y="261"/>
                    </a:lnTo>
                    <a:lnTo>
                      <a:pt x="14" y="272"/>
                    </a:lnTo>
                    <a:lnTo>
                      <a:pt x="19" y="281"/>
                    </a:lnTo>
                    <a:lnTo>
                      <a:pt x="26" y="290"/>
                    </a:lnTo>
                    <a:lnTo>
                      <a:pt x="33" y="298"/>
                    </a:lnTo>
                    <a:lnTo>
                      <a:pt x="42" y="306"/>
                    </a:lnTo>
                    <a:lnTo>
                      <a:pt x="52" y="312"/>
                    </a:lnTo>
                    <a:lnTo>
                      <a:pt x="61" y="319"/>
                    </a:lnTo>
                    <a:lnTo>
                      <a:pt x="72" y="323"/>
                    </a:lnTo>
                    <a:lnTo>
                      <a:pt x="83" y="327"/>
                    </a:lnTo>
                    <a:lnTo>
                      <a:pt x="96" y="329"/>
                    </a:lnTo>
                    <a:lnTo>
                      <a:pt x="107" y="332"/>
                    </a:lnTo>
                    <a:lnTo>
                      <a:pt x="120" y="332"/>
                    </a:lnTo>
                    <a:lnTo>
                      <a:pt x="165" y="332"/>
                    </a:lnTo>
                    <a:lnTo>
                      <a:pt x="185" y="332"/>
                    </a:lnTo>
                    <a:lnTo>
                      <a:pt x="204" y="333"/>
                    </a:lnTo>
                    <a:lnTo>
                      <a:pt x="222" y="333"/>
                    </a:lnTo>
                    <a:lnTo>
                      <a:pt x="240" y="334"/>
                    </a:lnTo>
                    <a:lnTo>
                      <a:pt x="240" y="333"/>
                    </a:lnTo>
                    <a:lnTo>
                      <a:pt x="240" y="332"/>
                    </a:lnTo>
                    <a:lnTo>
                      <a:pt x="240"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latin typeface="Candara" panose="020E0502030303020204" pitchFamily="34" charset="0"/>
                </a:endParaRPr>
              </a:p>
            </p:txBody>
          </p:sp>
          <p:sp>
            <p:nvSpPr>
              <p:cNvPr id="56" name="Freeform 2022"/>
              <p:cNvSpPr>
                <a:spLocks/>
              </p:cNvSpPr>
              <p:nvPr/>
            </p:nvSpPr>
            <p:spPr bwMode="auto">
              <a:xfrm>
                <a:off x="6191250" y="4287838"/>
                <a:ext cx="57150" cy="201613"/>
              </a:xfrm>
              <a:custGeom>
                <a:avLst/>
                <a:gdLst>
                  <a:gd name="T0" fmla="*/ 154 w 177"/>
                  <a:gd name="T1" fmla="*/ 594 h 632"/>
                  <a:gd name="T2" fmla="*/ 126 w 177"/>
                  <a:gd name="T3" fmla="*/ 574 h 632"/>
                  <a:gd name="T4" fmla="*/ 100 w 177"/>
                  <a:gd name="T5" fmla="*/ 549 h 632"/>
                  <a:gd name="T6" fmla="*/ 79 w 177"/>
                  <a:gd name="T7" fmla="*/ 520 h 632"/>
                  <a:gd name="T8" fmla="*/ 60 w 177"/>
                  <a:gd name="T9" fmla="*/ 489 h 632"/>
                  <a:gd name="T10" fmla="*/ 46 w 177"/>
                  <a:gd name="T11" fmla="*/ 455 h 632"/>
                  <a:gd name="T12" fmla="*/ 37 w 177"/>
                  <a:gd name="T13" fmla="*/ 419 h 632"/>
                  <a:gd name="T14" fmla="*/ 31 w 177"/>
                  <a:gd name="T15" fmla="*/ 380 h 632"/>
                  <a:gd name="T16" fmla="*/ 30 w 177"/>
                  <a:gd name="T17" fmla="*/ 15 h 632"/>
                  <a:gd name="T18" fmla="*/ 29 w 177"/>
                  <a:gd name="T19" fmla="*/ 10 h 632"/>
                  <a:gd name="T20" fmla="*/ 26 w 177"/>
                  <a:gd name="T21" fmla="*/ 5 h 632"/>
                  <a:gd name="T22" fmla="*/ 22 w 177"/>
                  <a:gd name="T23" fmla="*/ 1 h 632"/>
                  <a:gd name="T24" fmla="*/ 15 w 177"/>
                  <a:gd name="T25" fmla="*/ 0 h 632"/>
                  <a:gd name="T26" fmla="*/ 10 w 177"/>
                  <a:gd name="T27" fmla="*/ 1 h 632"/>
                  <a:gd name="T28" fmla="*/ 5 w 177"/>
                  <a:gd name="T29" fmla="*/ 5 h 632"/>
                  <a:gd name="T30" fmla="*/ 1 w 177"/>
                  <a:gd name="T31" fmla="*/ 10 h 632"/>
                  <a:gd name="T32" fmla="*/ 0 w 177"/>
                  <a:gd name="T33" fmla="*/ 15 h 632"/>
                  <a:gd name="T34" fmla="*/ 1 w 177"/>
                  <a:gd name="T35" fmla="*/ 383 h 632"/>
                  <a:gd name="T36" fmla="*/ 7 w 177"/>
                  <a:gd name="T37" fmla="*/ 425 h 632"/>
                  <a:gd name="T38" fmla="*/ 18 w 177"/>
                  <a:gd name="T39" fmla="*/ 466 h 632"/>
                  <a:gd name="T40" fmla="*/ 34 w 177"/>
                  <a:gd name="T41" fmla="*/ 503 h 632"/>
                  <a:gd name="T42" fmla="*/ 54 w 177"/>
                  <a:gd name="T43" fmla="*/ 539 h 632"/>
                  <a:gd name="T44" fmla="*/ 78 w 177"/>
                  <a:gd name="T45" fmla="*/ 570 h 632"/>
                  <a:gd name="T46" fmla="*/ 107 w 177"/>
                  <a:gd name="T47" fmla="*/ 598 h 632"/>
                  <a:gd name="T48" fmla="*/ 139 w 177"/>
                  <a:gd name="T49" fmla="*/ 620 h 632"/>
                  <a:gd name="T50" fmla="*/ 159 w 177"/>
                  <a:gd name="T51" fmla="*/ 631 h 632"/>
                  <a:gd name="T52" fmla="*/ 167 w 177"/>
                  <a:gd name="T53" fmla="*/ 631 h 632"/>
                  <a:gd name="T54" fmla="*/ 173 w 177"/>
                  <a:gd name="T55" fmla="*/ 627 h 632"/>
                  <a:gd name="T56" fmla="*/ 176 w 177"/>
                  <a:gd name="T57" fmla="*/ 620 h 632"/>
                  <a:gd name="T58" fmla="*/ 177 w 177"/>
                  <a:gd name="T59" fmla="*/ 615 h 632"/>
                  <a:gd name="T60" fmla="*/ 175 w 177"/>
                  <a:gd name="T61" fmla="*/ 609 h 632"/>
                  <a:gd name="T62" fmla="*/ 171 w 177"/>
                  <a:gd name="T63" fmla="*/ 604 h 6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7" h="632">
                    <a:moveTo>
                      <a:pt x="169" y="603"/>
                    </a:moveTo>
                    <a:lnTo>
                      <a:pt x="154" y="594"/>
                    </a:lnTo>
                    <a:lnTo>
                      <a:pt x="139" y="585"/>
                    </a:lnTo>
                    <a:lnTo>
                      <a:pt x="126" y="574"/>
                    </a:lnTo>
                    <a:lnTo>
                      <a:pt x="113" y="562"/>
                    </a:lnTo>
                    <a:lnTo>
                      <a:pt x="100" y="549"/>
                    </a:lnTo>
                    <a:lnTo>
                      <a:pt x="89" y="535"/>
                    </a:lnTo>
                    <a:lnTo>
                      <a:pt x="79" y="520"/>
                    </a:lnTo>
                    <a:lnTo>
                      <a:pt x="69" y="505"/>
                    </a:lnTo>
                    <a:lnTo>
                      <a:pt x="60" y="489"/>
                    </a:lnTo>
                    <a:lnTo>
                      <a:pt x="53" y="472"/>
                    </a:lnTo>
                    <a:lnTo>
                      <a:pt x="46" y="455"/>
                    </a:lnTo>
                    <a:lnTo>
                      <a:pt x="41" y="437"/>
                    </a:lnTo>
                    <a:lnTo>
                      <a:pt x="37" y="419"/>
                    </a:lnTo>
                    <a:lnTo>
                      <a:pt x="34" y="399"/>
                    </a:lnTo>
                    <a:lnTo>
                      <a:pt x="31" y="380"/>
                    </a:lnTo>
                    <a:lnTo>
                      <a:pt x="30" y="361"/>
                    </a:lnTo>
                    <a:lnTo>
                      <a:pt x="30" y="15"/>
                    </a:lnTo>
                    <a:lnTo>
                      <a:pt x="30" y="12"/>
                    </a:lnTo>
                    <a:lnTo>
                      <a:pt x="29" y="10"/>
                    </a:lnTo>
                    <a:lnTo>
                      <a:pt x="28" y="7"/>
                    </a:lnTo>
                    <a:lnTo>
                      <a:pt x="26" y="5"/>
                    </a:lnTo>
                    <a:lnTo>
                      <a:pt x="24" y="3"/>
                    </a:lnTo>
                    <a:lnTo>
                      <a:pt x="22" y="1"/>
                    </a:lnTo>
                    <a:lnTo>
                      <a:pt x="19" y="0"/>
                    </a:lnTo>
                    <a:lnTo>
                      <a:pt x="15" y="0"/>
                    </a:lnTo>
                    <a:lnTo>
                      <a:pt x="13" y="0"/>
                    </a:lnTo>
                    <a:lnTo>
                      <a:pt x="10" y="1"/>
                    </a:lnTo>
                    <a:lnTo>
                      <a:pt x="8" y="3"/>
                    </a:lnTo>
                    <a:lnTo>
                      <a:pt x="5" y="5"/>
                    </a:lnTo>
                    <a:lnTo>
                      <a:pt x="4" y="7"/>
                    </a:lnTo>
                    <a:lnTo>
                      <a:pt x="1" y="10"/>
                    </a:lnTo>
                    <a:lnTo>
                      <a:pt x="1" y="12"/>
                    </a:lnTo>
                    <a:lnTo>
                      <a:pt x="0" y="15"/>
                    </a:lnTo>
                    <a:lnTo>
                      <a:pt x="0" y="361"/>
                    </a:lnTo>
                    <a:lnTo>
                      <a:pt x="1" y="383"/>
                    </a:lnTo>
                    <a:lnTo>
                      <a:pt x="4" y="404"/>
                    </a:lnTo>
                    <a:lnTo>
                      <a:pt x="7" y="425"/>
                    </a:lnTo>
                    <a:lnTo>
                      <a:pt x="12" y="445"/>
                    </a:lnTo>
                    <a:lnTo>
                      <a:pt x="18" y="466"/>
                    </a:lnTo>
                    <a:lnTo>
                      <a:pt x="25" y="485"/>
                    </a:lnTo>
                    <a:lnTo>
                      <a:pt x="34" y="503"/>
                    </a:lnTo>
                    <a:lnTo>
                      <a:pt x="43" y="522"/>
                    </a:lnTo>
                    <a:lnTo>
                      <a:pt x="54" y="539"/>
                    </a:lnTo>
                    <a:lnTo>
                      <a:pt x="65" y="555"/>
                    </a:lnTo>
                    <a:lnTo>
                      <a:pt x="78" y="570"/>
                    </a:lnTo>
                    <a:lnTo>
                      <a:pt x="92" y="585"/>
                    </a:lnTo>
                    <a:lnTo>
                      <a:pt x="107" y="598"/>
                    </a:lnTo>
                    <a:lnTo>
                      <a:pt x="122" y="609"/>
                    </a:lnTo>
                    <a:lnTo>
                      <a:pt x="139" y="620"/>
                    </a:lnTo>
                    <a:lnTo>
                      <a:pt x="156" y="630"/>
                    </a:lnTo>
                    <a:lnTo>
                      <a:pt x="159" y="631"/>
                    </a:lnTo>
                    <a:lnTo>
                      <a:pt x="162" y="632"/>
                    </a:lnTo>
                    <a:lnTo>
                      <a:pt x="167" y="631"/>
                    </a:lnTo>
                    <a:lnTo>
                      <a:pt x="170" y="630"/>
                    </a:lnTo>
                    <a:lnTo>
                      <a:pt x="173" y="627"/>
                    </a:lnTo>
                    <a:lnTo>
                      <a:pt x="175" y="623"/>
                    </a:lnTo>
                    <a:lnTo>
                      <a:pt x="176" y="620"/>
                    </a:lnTo>
                    <a:lnTo>
                      <a:pt x="177" y="617"/>
                    </a:lnTo>
                    <a:lnTo>
                      <a:pt x="177" y="615"/>
                    </a:lnTo>
                    <a:lnTo>
                      <a:pt x="176" y="612"/>
                    </a:lnTo>
                    <a:lnTo>
                      <a:pt x="175" y="609"/>
                    </a:lnTo>
                    <a:lnTo>
                      <a:pt x="173" y="606"/>
                    </a:lnTo>
                    <a:lnTo>
                      <a:pt x="171" y="604"/>
                    </a:lnTo>
                    <a:lnTo>
                      <a:pt x="169" y="603"/>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latin typeface="Candara" panose="020E0502030303020204" pitchFamily="34" charset="0"/>
                </a:endParaRPr>
              </a:p>
            </p:txBody>
          </p:sp>
        </p:grpSp>
        <p:sp>
          <p:nvSpPr>
            <p:cNvPr id="53" name="Rectangle 52"/>
            <p:cNvSpPr/>
            <p:nvPr>
              <p:custDataLst>
                <p:tags r:id="rId2"/>
              </p:custDataLst>
            </p:nvPr>
          </p:nvSpPr>
          <p:spPr>
            <a:xfrm>
              <a:off x="2523178" y="1677594"/>
              <a:ext cx="9853361" cy="1415772"/>
            </a:xfrm>
            <a:prstGeom prst="rect">
              <a:avLst/>
            </a:prstGeom>
          </p:spPr>
          <p:txBody>
            <a:bodyPr wrap="square" anchor="ctr">
              <a:spAutoFit/>
            </a:bodyPr>
            <a:lstStyle/>
            <a:p>
              <a:r>
                <a:rPr lang="en-US" sz="1400" b="1" u="sng" dirty="0">
                  <a:latin typeface="Candara" panose="020E0502030303020204" pitchFamily="34" charset="0"/>
                </a:rPr>
                <a:t>The Basics</a:t>
              </a:r>
            </a:p>
            <a:p>
              <a:pPr marL="171450" indent="-171450">
                <a:buFont typeface="Arial" panose="020B0604020202020204" pitchFamily="34" charset="0"/>
                <a:buChar char="•"/>
              </a:pPr>
              <a:r>
                <a:rPr lang="en-US" sz="1200" dirty="0">
                  <a:latin typeface="Candara" panose="020E0502030303020204" pitchFamily="34" charset="0"/>
                </a:rPr>
                <a:t>What is an Incident?</a:t>
              </a:r>
            </a:p>
            <a:p>
              <a:pPr marL="171450" indent="-171450">
                <a:buFont typeface="Arial" panose="020B0604020202020204" pitchFamily="34" charset="0"/>
                <a:buChar char="•"/>
              </a:pPr>
              <a:r>
                <a:rPr lang="en-US" sz="1200" dirty="0">
                  <a:latin typeface="Candara" panose="020E0502030303020204" pitchFamily="34" charset="0"/>
                </a:rPr>
                <a:t>How should it be reported?</a:t>
              </a:r>
            </a:p>
            <a:p>
              <a:pPr marL="171450" indent="-171450">
                <a:buFont typeface="Arial" panose="020B0604020202020204" pitchFamily="34" charset="0"/>
                <a:buChar char="•"/>
              </a:pPr>
              <a:r>
                <a:rPr lang="en-US" sz="1200" dirty="0">
                  <a:latin typeface="Candara" panose="020E0502030303020204" pitchFamily="34" charset="0"/>
                </a:rPr>
                <a:t>What information should be included in an Incident Report? </a:t>
              </a:r>
            </a:p>
            <a:p>
              <a:pPr marL="171450" indent="-171450">
                <a:buFont typeface="Arial" panose="020B0604020202020204" pitchFamily="34" charset="0"/>
                <a:buChar char="•"/>
              </a:pPr>
              <a:r>
                <a:rPr lang="en-US" sz="1200" dirty="0">
                  <a:latin typeface="Candara" panose="020E0502030303020204" pitchFamily="34" charset="0"/>
                </a:rPr>
                <a:t>Can other FSOs see information about an Incident from another company? How do you prevent that? </a:t>
              </a:r>
            </a:p>
            <a:p>
              <a:pPr marL="171450" indent="-171450">
                <a:buFont typeface="Arial" panose="020B0604020202020204" pitchFamily="34" charset="0"/>
                <a:buChar char="•"/>
              </a:pPr>
              <a:r>
                <a:rPr lang="en-US" sz="1200" dirty="0">
                  <a:latin typeface="Candara" panose="020E0502030303020204" pitchFamily="34" charset="0"/>
                </a:rPr>
                <a:t>Is the database used for IRs operational? </a:t>
              </a:r>
            </a:p>
            <a:p>
              <a:pPr marL="171450" indent="-171450">
                <a:buFont typeface="Arial" panose="020B0604020202020204" pitchFamily="34" charset="0"/>
                <a:buChar char="•"/>
              </a:pPr>
              <a:r>
                <a:rPr lang="en-US" sz="1200" dirty="0">
                  <a:latin typeface="Candara" panose="020E0502030303020204" pitchFamily="34" charset="0"/>
                </a:rPr>
                <a:t>What is the IR triage? </a:t>
              </a:r>
            </a:p>
          </p:txBody>
        </p:sp>
      </p:grpSp>
      <p:sp>
        <p:nvSpPr>
          <p:cNvPr id="13" name="Rectangle 12"/>
          <p:cNvSpPr/>
          <p:nvPr/>
        </p:nvSpPr>
        <p:spPr>
          <a:xfrm>
            <a:off x="551868" y="6001656"/>
            <a:ext cx="6610932" cy="600164"/>
          </a:xfrm>
          <a:prstGeom prst="rect">
            <a:avLst/>
          </a:prstGeom>
        </p:spPr>
        <p:txBody>
          <a:bodyPr wrap="square">
            <a:spAutoFit/>
          </a:bodyPr>
          <a:lstStyle/>
          <a:p>
            <a:pPr marL="171450" indent="-171450">
              <a:buFont typeface="Wingdings" panose="05000000000000000000" pitchFamily="2" charset="2"/>
              <a:buChar char="Ø"/>
            </a:pPr>
            <a:r>
              <a:rPr lang="en-US" sz="1100" i="1" dirty="0" smtClean="0">
                <a:latin typeface="Candara" panose="020E0502030303020204" pitchFamily="34" charset="0"/>
              </a:rPr>
              <a:t>Send </a:t>
            </a:r>
            <a:r>
              <a:rPr lang="en-US" sz="1100" b="1" i="1" dirty="0" smtClean="0">
                <a:latin typeface="Candara" panose="020E0502030303020204" pitchFamily="34" charset="0"/>
              </a:rPr>
              <a:t>Culpability </a:t>
            </a:r>
            <a:r>
              <a:rPr lang="en-US" sz="1100" b="1" i="1" dirty="0">
                <a:latin typeface="Candara" panose="020E0502030303020204" pitchFamily="34" charset="0"/>
              </a:rPr>
              <a:t>Reports </a:t>
            </a:r>
            <a:r>
              <a:rPr lang="en-US" sz="1100" i="1" dirty="0" smtClean="0">
                <a:latin typeface="Candara" panose="020E0502030303020204" pitchFamily="34" charset="0"/>
              </a:rPr>
              <a:t>to </a:t>
            </a:r>
            <a:r>
              <a:rPr lang="en-US" sz="1100" i="1" dirty="0" smtClean="0">
                <a:latin typeface="Candara" panose="020E0502030303020204" pitchFamily="34" charset="0"/>
                <a:hlinkClick r:id="rId5"/>
              </a:rPr>
              <a:t>Roger.A.Smith127.civ@mail.mil</a:t>
            </a:r>
            <a:r>
              <a:rPr lang="en-US" sz="1100" i="1" dirty="0" smtClean="0">
                <a:latin typeface="Candara" panose="020E0502030303020204" pitchFamily="34" charset="0"/>
              </a:rPr>
              <a:t> and  </a:t>
            </a:r>
            <a:r>
              <a:rPr lang="en-US" sz="1100" i="1" dirty="0">
                <a:latin typeface="Candara" panose="020E0502030303020204" pitchFamily="34" charset="0"/>
                <a:hlinkClick r:id="rId6"/>
              </a:rPr>
              <a:t>Michael.B.Ray2.civ@mail.mil</a:t>
            </a:r>
            <a:r>
              <a:rPr lang="en-US" sz="1100" i="1" dirty="0">
                <a:latin typeface="Candara" panose="020E0502030303020204" pitchFamily="34" charset="0"/>
              </a:rPr>
              <a:t>  </a:t>
            </a:r>
            <a:endParaRPr lang="en-US" sz="1100" i="1" dirty="0" smtClean="0">
              <a:latin typeface="Candara" panose="020E0502030303020204" pitchFamily="34" charset="0"/>
            </a:endParaRPr>
          </a:p>
          <a:p>
            <a:pPr marL="171450" indent="-171450">
              <a:buFont typeface="Wingdings" panose="05000000000000000000" pitchFamily="2" charset="2"/>
              <a:buChar char="Ø"/>
            </a:pPr>
            <a:r>
              <a:rPr lang="en-US" sz="1100" i="1" dirty="0" smtClean="0">
                <a:latin typeface="Candara" panose="020E0502030303020204" pitchFamily="34" charset="0"/>
              </a:rPr>
              <a:t>Send information pertaining </a:t>
            </a:r>
            <a:r>
              <a:rPr lang="en-US" sz="1100" i="1" dirty="0">
                <a:latin typeface="Candara" panose="020E0502030303020204" pitchFamily="34" charset="0"/>
              </a:rPr>
              <a:t>to incident reports to </a:t>
            </a:r>
            <a:r>
              <a:rPr lang="en-US" sz="1100" i="1" dirty="0" smtClean="0">
                <a:latin typeface="Candara" panose="020E0502030303020204" pitchFamily="34" charset="0"/>
                <a:hlinkClick r:id="rId7"/>
              </a:rPr>
              <a:t>dss.ncr.dss-isfo.mbx.psmo-i@mail.mil</a:t>
            </a:r>
            <a:r>
              <a:rPr lang="en-US" sz="1100" i="1" dirty="0" smtClean="0">
                <a:latin typeface="Candara" panose="020E0502030303020204" pitchFamily="34" charset="0"/>
              </a:rPr>
              <a:t> </a:t>
            </a:r>
            <a:endParaRPr lang="en-US" sz="1100" i="1" dirty="0">
              <a:latin typeface="Candara" panose="020E0502030303020204" pitchFamily="34" charset="0"/>
            </a:endParaRPr>
          </a:p>
          <a:p>
            <a:pPr marL="171450" indent="-171450">
              <a:buFont typeface="Wingdings" panose="05000000000000000000" pitchFamily="2" charset="2"/>
              <a:buChar char="Ø"/>
            </a:pPr>
            <a:r>
              <a:rPr lang="en-US" sz="1100" i="1" dirty="0">
                <a:latin typeface="Candara" panose="020E0502030303020204" pitchFamily="34" charset="0"/>
              </a:rPr>
              <a:t>For additional assistance or clarification on Incidents, call the DSS Knowledge Center (888) 282-7682, Option 2    </a:t>
            </a:r>
          </a:p>
        </p:txBody>
      </p:sp>
      <p:sp>
        <p:nvSpPr>
          <p:cNvPr id="60" name="Slide Number Placeholder 5"/>
          <p:cNvSpPr>
            <a:spLocks noGrp="1"/>
          </p:cNvSpPr>
          <p:nvPr>
            <p:ph type="sldNum" sz="quarter" idx="12"/>
          </p:nvPr>
        </p:nvSpPr>
        <p:spPr>
          <a:xfrm>
            <a:off x="8686800" y="6553200"/>
            <a:ext cx="381000" cy="228600"/>
          </a:xfrm>
        </p:spPr>
        <p:txBody>
          <a:bodyPr vert="horz" lIns="91440" tIns="45720" rIns="91440" bIns="45720" rtlCol="0" anchor="ctr"/>
          <a:lstStyle/>
          <a:p>
            <a:fld id="{A958CD69-26FF-411E-8798-217A84E786E5}" type="slidenum">
              <a:rPr lang="en-US">
                <a:solidFill>
                  <a:schemeClr val="tx1">
                    <a:tint val="75000"/>
                  </a:schemeClr>
                </a:solidFill>
              </a:rPr>
              <a:pPr/>
              <a:t>10</a:t>
            </a:fld>
            <a:endParaRPr lang="en-US" dirty="0">
              <a:solidFill>
                <a:schemeClr val="tx1">
                  <a:tint val="75000"/>
                </a:schemeClr>
              </a:solidFill>
            </a:endParaRPr>
          </a:p>
        </p:txBody>
      </p:sp>
    </p:spTree>
    <p:custDataLst>
      <p:tags r:id="rId1"/>
    </p:custDataLst>
    <p:extLst>
      <p:ext uri="{BB962C8B-B14F-4D97-AF65-F5344CB8AC3E}">
        <p14:creationId xmlns:p14="http://schemas.microsoft.com/office/powerpoint/2010/main" val="20212101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Freeform 113"/>
          <p:cNvSpPr/>
          <p:nvPr/>
        </p:nvSpPr>
        <p:spPr>
          <a:xfrm>
            <a:off x="255122" y="1034010"/>
            <a:ext cx="8452943" cy="4255839"/>
          </a:xfrm>
          <a:custGeom>
            <a:avLst/>
            <a:gdLst>
              <a:gd name="connsiteX0" fmla="*/ 467892 w 8452943"/>
              <a:gd name="connsiteY0" fmla="*/ 170120 h 4255839"/>
              <a:gd name="connsiteX1" fmla="*/ 1456720 w 8452943"/>
              <a:gd name="connsiteY1" fmla="*/ 138223 h 4255839"/>
              <a:gd name="connsiteX2" fmla="*/ 2551873 w 8452943"/>
              <a:gd name="connsiteY2" fmla="*/ 297711 h 4255839"/>
              <a:gd name="connsiteX3" fmla="*/ 3423743 w 8452943"/>
              <a:gd name="connsiteY3" fmla="*/ 510362 h 4255839"/>
              <a:gd name="connsiteX4" fmla="*/ 3593864 w 8452943"/>
              <a:gd name="connsiteY4" fmla="*/ 978195 h 4255839"/>
              <a:gd name="connsiteX5" fmla="*/ 3498171 w 8452943"/>
              <a:gd name="connsiteY5" fmla="*/ 1531088 h 4255839"/>
              <a:gd name="connsiteX6" fmla="*/ 3030338 w 8452943"/>
              <a:gd name="connsiteY6" fmla="*/ 1988288 h 4255839"/>
              <a:gd name="connsiteX7" fmla="*/ 1818227 w 8452943"/>
              <a:gd name="connsiteY7" fmla="*/ 1998920 h 4255839"/>
              <a:gd name="connsiteX8" fmla="*/ 1127111 w 8452943"/>
              <a:gd name="connsiteY8" fmla="*/ 2009553 h 4255839"/>
              <a:gd name="connsiteX9" fmla="*/ 340301 w 8452943"/>
              <a:gd name="connsiteY9" fmla="*/ 2275367 h 4255839"/>
              <a:gd name="connsiteX10" fmla="*/ 59 w 8452943"/>
              <a:gd name="connsiteY10" fmla="*/ 2923953 h 4255839"/>
              <a:gd name="connsiteX11" fmla="*/ 361566 w 8452943"/>
              <a:gd name="connsiteY11" fmla="*/ 3891516 h 4255839"/>
              <a:gd name="connsiteX12" fmla="*/ 946357 w 8452943"/>
              <a:gd name="connsiteY12" fmla="*/ 4221125 h 4255839"/>
              <a:gd name="connsiteX13" fmla="*/ 2254162 w 8452943"/>
              <a:gd name="connsiteY13" fmla="*/ 4242390 h 4255839"/>
              <a:gd name="connsiteX14" fmla="*/ 3625762 w 8452943"/>
              <a:gd name="connsiteY14" fmla="*/ 4189227 h 4255839"/>
              <a:gd name="connsiteX15" fmla="*/ 4465734 w 8452943"/>
              <a:gd name="connsiteY15" fmla="*/ 4104167 h 4255839"/>
              <a:gd name="connsiteX16" fmla="*/ 5114320 w 8452943"/>
              <a:gd name="connsiteY16" fmla="*/ 3944679 h 4255839"/>
              <a:gd name="connsiteX17" fmla="*/ 5337604 w 8452943"/>
              <a:gd name="connsiteY17" fmla="*/ 3615069 h 4255839"/>
              <a:gd name="connsiteX18" fmla="*/ 5369501 w 8452943"/>
              <a:gd name="connsiteY18" fmla="*/ 3136604 h 4255839"/>
              <a:gd name="connsiteX19" fmla="*/ 5316338 w 8452943"/>
              <a:gd name="connsiteY19" fmla="*/ 1881962 h 4255839"/>
              <a:gd name="connsiteX20" fmla="*/ 5412031 w 8452943"/>
              <a:gd name="connsiteY20" fmla="*/ 1233376 h 4255839"/>
              <a:gd name="connsiteX21" fmla="*/ 5911762 w 8452943"/>
              <a:gd name="connsiteY21" fmla="*/ 595423 h 4255839"/>
              <a:gd name="connsiteX22" fmla="*/ 6932487 w 8452943"/>
              <a:gd name="connsiteY22" fmla="*/ 350874 h 4255839"/>
              <a:gd name="connsiteX23" fmla="*/ 8452943 w 8452943"/>
              <a:gd name="connsiteY23" fmla="*/ 0 h 42558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8452943" h="4255839">
                <a:moveTo>
                  <a:pt x="467892" y="170120"/>
                </a:moveTo>
                <a:cubicBezTo>
                  <a:pt x="788641" y="143539"/>
                  <a:pt x="1109390" y="116958"/>
                  <a:pt x="1456720" y="138223"/>
                </a:cubicBezTo>
                <a:cubicBezTo>
                  <a:pt x="1804050" y="159488"/>
                  <a:pt x="2224036" y="235688"/>
                  <a:pt x="2551873" y="297711"/>
                </a:cubicBezTo>
                <a:cubicBezTo>
                  <a:pt x="2879710" y="359734"/>
                  <a:pt x="3250078" y="396948"/>
                  <a:pt x="3423743" y="510362"/>
                </a:cubicBezTo>
                <a:cubicBezTo>
                  <a:pt x="3597408" y="623776"/>
                  <a:pt x="3581459" y="808074"/>
                  <a:pt x="3593864" y="978195"/>
                </a:cubicBezTo>
                <a:cubicBezTo>
                  <a:pt x="3606269" y="1148316"/>
                  <a:pt x="3592092" y="1362739"/>
                  <a:pt x="3498171" y="1531088"/>
                </a:cubicBezTo>
                <a:cubicBezTo>
                  <a:pt x="3404250" y="1699437"/>
                  <a:pt x="3310329" y="1910316"/>
                  <a:pt x="3030338" y="1988288"/>
                </a:cubicBezTo>
                <a:cubicBezTo>
                  <a:pt x="2750347" y="2066260"/>
                  <a:pt x="1818227" y="1998920"/>
                  <a:pt x="1818227" y="1998920"/>
                </a:cubicBezTo>
                <a:cubicBezTo>
                  <a:pt x="1501023" y="2002464"/>
                  <a:pt x="1373432" y="1963479"/>
                  <a:pt x="1127111" y="2009553"/>
                </a:cubicBezTo>
                <a:cubicBezTo>
                  <a:pt x="880790" y="2055628"/>
                  <a:pt x="528143" y="2122967"/>
                  <a:pt x="340301" y="2275367"/>
                </a:cubicBezTo>
                <a:cubicBezTo>
                  <a:pt x="152459" y="2427767"/>
                  <a:pt x="-3485" y="2654595"/>
                  <a:pt x="59" y="2923953"/>
                </a:cubicBezTo>
                <a:cubicBezTo>
                  <a:pt x="3603" y="3193311"/>
                  <a:pt x="203850" y="3675321"/>
                  <a:pt x="361566" y="3891516"/>
                </a:cubicBezTo>
                <a:cubicBezTo>
                  <a:pt x="519282" y="4107711"/>
                  <a:pt x="630924" y="4162646"/>
                  <a:pt x="946357" y="4221125"/>
                </a:cubicBezTo>
                <a:cubicBezTo>
                  <a:pt x="1261790" y="4279604"/>
                  <a:pt x="1807595" y="4247706"/>
                  <a:pt x="2254162" y="4242390"/>
                </a:cubicBezTo>
                <a:cubicBezTo>
                  <a:pt x="2700730" y="4237074"/>
                  <a:pt x="3257167" y="4212264"/>
                  <a:pt x="3625762" y="4189227"/>
                </a:cubicBezTo>
                <a:cubicBezTo>
                  <a:pt x="3994357" y="4166190"/>
                  <a:pt x="4217641" y="4144925"/>
                  <a:pt x="4465734" y="4104167"/>
                </a:cubicBezTo>
                <a:cubicBezTo>
                  <a:pt x="4713827" y="4063409"/>
                  <a:pt x="4969008" y="4026195"/>
                  <a:pt x="5114320" y="3944679"/>
                </a:cubicBezTo>
                <a:cubicBezTo>
                  <a:pt x="5259632" y="3863163"/>
                  <a:pt x="5295074" y="3749748"/>
                  <a:pt x="5337604" y="3615069"/>
                </a:cubicBezTo>
                <a:cubicBezTo>
                  <a:pt x="5380134" y="3480390"/>
                  <a:pt x="5373045" y="3425455"/>
                  <a:pt x="5369501" y="3136604"/>
                </a:cubicBezTo>
                <a:cubicBezTo>
                  <a:pt x="5365957" y="2847753"/>
                  <a:pt x="5309250" y="2199167"/>
                  <a:pt x="5316338" y="1881962"/>
                </a:cubicBezTo>
                <a:cubicBezTo>
                  <a:pt x="5323426" y="1564757"/>
                  <a:pt x="5312794" y="1447799"/>
                  <a:pt x="5412031" y="1233376"/>
                </a:cubicBezTo>
                <a:cubicBezTo>
                  <a:pt x="5511268" y="1018953"/>
                  <a:pt x="5658353" y="742507"/>
                  <a:pt x="5911762" y="595423"/>
                </a:cubicBezTo>
                <a:cubicBezTo>
                  <a:pt x="6165171" y="448339"/>
                  <a:pt x="6932487" y="350874"/>
                  <a:pt x="6932487" y="350874"/>
                </a:cubicBezTo>
                <a:lnTo>
                  <a:pt x="8452943" y="0"/>
                </a:lnTo>
              </a:path>
            </a:pathLst>
          </a:custGeom>
          <a:noFill/>
          <a:ln w="28575">
            <a:solidFill>
              <a:srgbClr val="4D4D4D"/>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latin typeface="Calibri Light" panose="020F0302020204030204" pitchFamily="34" charset="0"/>
            </a:endParaRPr>
          </a:p>
        </p:txBody>
      </p:sp>
      <p:cxnSp>
        <p:nvCxnSpPr>
          <p:cNvPr id="115" name="Straight Connector 114"/>
          <p:cNvCxnSpPr/>
          <p:nvPr/>
        </p:nvCxnSpPr>
        <p:spPr bwMode="auto">
          <a:xfrm flipH="1">
            <a:off x="338021" y="1935943"/>
            <a:ext cx="3017520" cy="0"/>
          </a:xfrm>
          <a:prstGeom prst="line">
            <a:avLst/>
          </a:prstGeom>
          <a:solidFill>
            <a:srgbClr val="92D400"/>
          </a:solidFill>
          <a:ln w="12700" cap="flat" cmpd="sng" algn="ctr">
            <a:solidFill>
              <a:srgbClr val="002776"/>
            </a:solidFill>
            <a:prstDash val="solid"/>
            <a:round/>
            <a:headEnd type="none" w="med" len="med"/>
            <a:tailEnd type="none" w="med" len="med"/>
          </a:ln>
          <a:effectLst/>
        </p:spPr>
      </p:cxnSp>
      <p:sp>
        <p:nvSpPr>
          <p:cNvPr id="116" name="TextBox 115"/>
          <p:cNvSpPr txBox="1"/>
          <p:nvPr/>
        </p:nvSpPr>
        <p:spPr>
          <a:xfrm>
            <a:off x="677025" y="1319290"/>
            <a:ext cx="2373317" cy="630557"/>
          </a:xfrm>
          <a:prstGeom prst="rect">
            <a:avLst/>
          </a:prstGeom>
        </p:spPr>
        <p:txBody>
          <a:bodyPr wrap="square" rtlCol="0">
            <a:spAutoFit/>
          </a:bodyPr>
          <a:lstStyle/>
          <a:p>
            <a:pPr marL="1588">
              <a:lnSpc>
                <a:spcPct val="106000"/>
              </a:lnSpc>
              <a:spcBef>
                <a:spcPct val="80000"/>
              </a:spcBef>
              <a:buClr>
                <a:srgbClr val="000000"/>
              </a:buClr>
            </a:pPr>
            <a:r>
              <a:rPr lang="en-US" sz="1100" i="1" dirty="0">
                <a:solidFill>
                  <a:srgbClr val="00A1DE"/>
                </a:solidFill>
                <a:latin typeface="Calibri Light" panose="020F0302020204030204" pitchFamily="34" charset="0"/>
                <a:cs typeface="Arial" charset="0"/>
              </a:rPr>
              <a:t>Any information that reflects on the integrity or character of a cleared employee </a:t>
            </a:r>
            <a:endParaRPr lang="en-US" sz="1100" b="1" i="1" dirty="0">
              <a:solidFill>
                <a:srgbClr val="00A1DE"/>
              </a:solidFill>
              <a:latin typeface="Calibri Light" panose="020F0302020204030204" pitchFamily="34" charset="0"/>
              <a:cs typeface="Arial" charset="0"/>
            </a:endParaRPr>
          </a:p>
        </p:txBody>
      </p:sp>
      <p:sp>
        <p:nvSpPr>
          <p:cNvPr id="117" name="TextBox 116"/>
          <p:cNvSpPr txBox="1"/>
          <p:nvPr/>
        </p:nvSpPr>
        <p:spPr>
          <a:xfrm>
            <a:off x="-96" y="659027"/>
            <a:ext cx="1465394" cy="43088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1" i="1" u="none" strike="noStrike" kern="0" cap="none" spc="0" normalizeH="0" baseline="0" noProof="0" dirty="0">
                <a:ln>
                  <a:noFill/>
                </a:ln>
                <a:solidFill>
                  <a:srgbClr val="000000"/>
                </a:solidFill>
                <a:effectLst/>
                <a:uLnTx/>
                <a:uFillTx/>
                <a:latin typeface="Calibri Light" panose="020F0302020204030204" pitchFamily="34" charset="0"/>
              </a:rPr>
              <a:t>What is Adverse Information?</a:t>
            </a:r>
          </a:p>
        </p:txBody>
      </p:sp>
      <p:cxnSp>
        <p:nvCxnSpPr>
          <p:cNvPr id="118" name="Straight Connector 117"/>
          <p:cNvCxnSpPr/>
          <p:nvPr/>
        </p:nvCxnSpPr>
        <p:spPr bwMode="auto">
          <a:xfrm flipH="1" flipV="1">
            <a:off x="1375984" y="3589223"/>
            <a:ext cx="3017520" cy="5016"/>
          </a:xfrm>
          <a:prstGeom prst="line">
            <a:avLst/>
          </a:prstGeom>
          <a:solidFill>
            <a:srgbClr val="92D400"/>
          </a:solidFill>
          <a:ln w="12700" cap="flat" cmpd="sng" algn="ctr">
            <a:solidFill>
              <a:srgbClr val="002776"/>
            </a:solidFill>
            <a:prstDash val="solid"/>
            <a:round/>
            <a:headEnd type="none" w="med" len="med"/>
            <a:tailEnd type="none" w="med" len="med"/>
          </a:ln>
          <a:effectLst/>
        </p:spPr>
      </p:cxnSp>
      <p:sp>
        <p:nvSpPr>
          <p:cNvPr id="119" name="TextBox 118"/>
          <p:cNvSpPr txBox="1"/>
          <p:nvPr/>
        </p:nvSpPr>
        <p:spPr>
          <a:xfrm>
            <a:off x="593276" y="3273203"/>
            <a:ext cx="817974" cy="43088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1" i="1" u="none" strike="noStrike" kern="0" cap="none" spc="0" normalizeH="0" baseline="0" noProof="0" dirty="0">
                <a:ln>
                  <a:noFill/>
                </a:ln>
                <a:solidFill>
                  <a:srgbClr val="000000"/>
                </a:solidFill>
                <a:effectLst/>
                <a:uLnTx/>
                <a:uFillTx/>
                <a:latin typeface="Calibri Light" panose="020F0302020204030204" pitchFamily="34" charset="0"/>
              </a:rPr>
              <a:t>Who is at Risk?</a:t>
            </a:r>
          </a:p>
        </p:txBody>
      </p:sp>
      <p:sp>
        <p:nvSpPr>
          <p:cNvPr id="120" name="TextBox 119"/>
          <p:cNvSpPr txBox="1"/>
          <p:nvPr/>
        </p:nvSpPr>
        <p:spPr>
          <a:xfrm>
            <a:off x="7948138" y="671751"/>
            <a:ext cx="952505" cy="2616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1" i="1" u="none" strike="noStrike" kern="0" cap="none" spc="0" normalizeH="0" baseline="0" noProof="0" dirty="0">
                <a:ln>
                  <a:noFill/>
                </a:ln>
                <a:solidFill>
                  <a:srgbClr val="000000"/>
                </a:solidFill>
                <a:effectLst/>
                <a:uLnTx/>
                <a:uFillTx/>
                <a:latin typeface="Calibri Light" panose="020F0302020204030204" pitchFamily="34" charset="0"/>
              </a:rPr>
              <a:t>Why Submit? </a:t>
            </a:r>
          </a:p>
        </p:txBody>
      </p:sp>
      <p:sp>
        <p:nvSpPr>
          <p:cNvPr id="121" name="Rectangle 120"/>
          <p:cNvSpPr/>
          <p:nvPr/>
        </p:nvSpPr>
        <p:spPr>
          <a:xfrm>
            <a:off x="262774" y="1959097"/>
            <a:ext cx="3287713" cy="769441"/>
          </a:xfrm>
          <a:prstGeom prst="rect">
            <a:avLst/>
          </a:prstGeom>
        </p:spPr>
        <p:txBody>
          <a:bodyPr wrap="square">
            <a:spAutoFit/>
          </a:bodyPr>
          <a:lstStyle/>
          <a:p>
            <a:pPr marL="112713" lvl="1" indent="-112713" algn="l">
              <a:buClr>
                <a:srgbClr val="000000"/>
              </a:buClr>
              <a:buFont typeface="Wingdings" panose="05000000000000000000" pitchFamily="2" charset="2"/>
              <a:buChar char="§"/>
              <a:defRPr/>
            </a:pPr>
            <a:r>
              <a:rPr lang="en-US" sz="1100" b="0" kern="0" dirty="0">
                <a:latin typeface="Calibri Light" panose="020F0302020204030204" pitchFamily="34" charset="0"/>
                <a:cs typeface="Arial" charset="0"/>
              </a:rPr>
              <a:t>Suggests their ability to safeguard classified information may be impaired or their access to classified information may not be in the interest of national security</a:t>
            </a:r>
          </a:p>
        </p:txBody>
      </p:sp>
      <p:sp>
        <p:nvSpPr>
          <p:cNvPr id="122" name="Rectangle 121"/>
          <p:cNvSpPr/>
          <p:nvPr/>
        </p:nvSpPr>
        <p:spPr>
          <a:xfrm>
            <a:off x="1224680" y="3572973"/>
            <a:ext cx="3168824" cy="600164"/>
          </a:xfrm>
          <a:prstGeom prst="rect">
            <a:avLst/>
          </a:prstGeom>
        </p:spPr>
        <p:txBody>
          <a:bodyPr wrap="square">
            <a:spAutoFit/>
          </a:bodyPr>
          <a:lstStyle/>
          <a:p>
            <a:pPr marL="112713" lvl="1" indent="-112713" algn="l">
              <a:buClr>
                <a:srgbClr val="000000"/>
              </a:buClr>
              <a:buFont typeface="Wingdings" panose="05000000000000000000" pitchFamily="2" charset="2"/>
              <a:buChar char="§"/>
              <a:defRPr/>
            </a:pPr>
            <a:r>
              <a:rPr lang="en-US" sz="1100" b="0" kern="0" dirty="0">
                <a:latin typeface="Calibri Light" panose="020F0302020204030204" pitchFamily="34" charset="0"/>
                <a:cs typeface="Arial" charset="0"/>
              </a:rPr>
              <a:t>Includes any individual with eligibility for access to classified information or in process for a security clearance</a:t>
            </a:r>
          </a:p>
        </p:txBody>
      </p:sp>
      <p:pic>
        <p:nvPicPr>
          <p:cNvPr id="123" name="Picture 12" descr="\\Cagmasrv1\sso$\Gestion_Deloitte\Global_Brand\- Templates\Icons\Iconography Deloitte\Icon_Book_LBLu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8021" y="1482364"/>
            <a:ext cx="380999" cy="345887"/>
          </a:xfrm>
          <a:prstGeom prst="rect">
            <a:avLst/>
          </a:prstGeom>
          <a:noFill/>
          <a:extLst>
            <a:ext uri="{909E8E84-426E-40DD-AFC4-6F175D3DCCD1}">
              <a14:hiddenFill xmlns:a14="http://schemas.microsoft.com/office/drawing/2010/main">
                <a:solidFill>
                  <a:srgbClr val="FFFFFF"/>
                </a:solidFill>
              </a14:hiddenFill>
            </a:ext>
          </a:extLst>
        </p:spPr>
      </p:pic>
      <p:sp>
        <p:nvSpPr>
          <p:cNvPr id="124" name="Oval 86"/>
          <p:cNvSpPr>
            <a:spLocks noChangeArrowheads="1"/>
          </p:cNvSpPr>
          <p:nvPr/>
        </p:nvSpPr>
        <p:spPr bwMode="auto">
          <a:xfrm>
            <a:off x="8532392" y="854513"/>
            <a:ext cx="365760" cy="365760"/>
          </a:xfrm>
          <a:prstGeom prst="star5">
            <a:avLst/>
          </a:prstGeom>
          <a:solidFill>
            <a:schemeClr val="tx1"/>
          </a:solidFill>
          <a:ln w="6350" algn="ctr">
            <a:noFill/>
            <a:round/>
            <a:headEnd type="none" w="sm" len="sm"/>
            <a:tailEnd type="none" w="med" len="lg"/>
          </a:ln>
        </p:spPr>
        <p:txBody>
          <a:bodyPr lIns="0" tIns="0" rIns="0" bIns="0" anchor="ctr" anchorCtr="1"/>
          <a:lstStyle/>
          <a:p>
            <a:pPr marL="12700" indent="-12700" algn="ctr" eaLnBrk="0" fontAlgn="base" hangingPunct="0">
              <a:lnSpc>
                <a:spcPct val="110000"/>
              </a:lnSpc>
              <a:spcBef>
                <a:spcPct val="0"/>
              </a:spcBef>
              <a:spcAft>
                <a:spcPct val="0"/>
              </a:spcAft>
              <a:defRPr/>
            </a:pPr>
            <a:endParaRPr lang="en-GB" altLang="ja-JP" sz="1100" b="1" kern="0" dirty="0">
              <a:solidFill>
                <a:srgbClr val="000000"/>
              </a:solidFill>
              <a:latin typeface="Calibri Light" panose="020F0302020204030204" pitchFamily="34" charset="0"/>
              <a:ea typeface="MS PGothic" pitchFamily="34" charset="-128"/>
              <a:sym typeface="Wingdings" pitchFamily="2" charset="2"/>
            </a:endParaRPr>
          </a:p>
        </p:txBody>
      </p:sp>
      <p:sp>
        <p:nvSpPr>
          <p:cNvPr id="125" name="Oval 86"/>
          <p:cNvSpPr>
            <a:spLocks noChangeArrowheads="1"/>
          </p:cNvSpPr>
          <p:nvPr/>
        </p:nvSpPr>
        <p:spPr bwMode="auto">
          <a:xfrm>
            <a:off x="265669" y="3228591"/>
            <a:ext cx="365760" cy="365760"/>
          </a:xfrm>
          <a:prstGeom prst="star5">
            <a:avLst/>
          </a:prstGeom>
          <a:solidFill>
            <a:schemeClr val="tx1"/>
          </a:solidFill>
          <a:ln w="12700" algn="ctr">
            <a:solidFill>
              <a:srgbClr val="FFFFFF"/>
            </a:solidFill>
            <a:round/>
            <a:headEnd/>
            <a:tailEnd/>
          </a:ln>
        </p:spPr>
        <p:txBody>
          <a:bodyPr lIns="36000" tIns="36000" rIns="36000" bIns="36000" anchor="ctr"/>
          <a:lstStyle/>
          <a:p>
            <a:pPr defTabSz="943295" fontAlgn="auto">
              <a:spcBef>
                <a:spcPts val="0"/>
              </a:spcBef>
              <a:spcAft>
                <a:spcPts val="0"/>
              </a:spcAft>
              <a:buClr>
                <a:srgbClr val="FFFFFF"/>
              </a:buClr>
              <a:buSzPct val="100000"/>
              <a:buFontTx/>
              <a:buChar char=" "/>
            </a:pPr>
            <a:endParaRPr lang="en-GB" altLang="ja-JP" sz="1100" kern="0" dirty="0">
              <a:solidFill>
                <a:srgbClr val="FFFFFF"/>
              </a:solidFill>
              <a:latin typeface="Calibri Light" panose="020F0302020204030204" pitchFamily="34" charset="0"/>
              <a:ea typeface="MS PGothic" pitchFamily="34" charset="-128"/>
              <a:sym typeface="Wingdings" pitchFamily="2" charset="2"/>
            </a:endParaRPr>
          </a:p>
        </p:txBody>
      </p:sp>
      <p:sp>
        <p:nvSpPr>
          <p:cNvPr id="126" name="TextBox 125"/>
          <p:cNvSpPr txBox="1"/>
          <p:nvPr/>
        </p:nvSpPr>
        <p:spPr>
          <a:xfrm>
            <a:off x="1712540" y="3243955"/>
            <a:ext cx="1260602" cy="271741"/>
          </a:xfrm>
          <a:prstGeom prst="rect">
            <a:avLst/>
          </a:prstGeom>
        </p:spPr>
        <p:txBody>
          <a:bodyPr wrap="none" rtlCol="0">
            <a:spAutoFit/>
          </a:bodyPr>
          <a:lstStyle/>
          <a:p>
            <a:pPr marL="1588" fontAlgn="base">
              <a:lnSpc>
                <a:spcPct val="106000"/>
              </a:lnSpc>
              <a:spcBef>
                <a:spcPct val="80000"/>
              </a:spcBef>
              <a:spcAft>
                <a:spcPct val="0"/>
              </a:spcAft>
              <a:buClr>
                <a:srgbClr val="000000"/>
              </a:buClr>
            </a:pPr>
            <a:r>
              <a:rPr lang="en-US" sz="1100" i="1" dirty="0">
                <a:solidFill>
                  <a:srgbClr val="00A1DE"/>
                </a:solidFill>
                <a:latin typeface="Calibri Light" panose="020F0302020204030204" pitchFamily="34" charset="0"/>
                <a:cs typeface="Arial" charset="0"/>
              </a:rPr>
              <a:t>Cleared Employees</a:t>
            </a:r>
            <a:endParaRPr lang="en-US" sz="1100" b="1" i="1" dirty="0">
              <a:solidFill>
                <a:srgbClr val="00A1DE"/>
              </a:solidFill>
              <a:latin typeface="Calibri Light" panose="020F0302020204030204" pitchFamily="34" charset="0"/>
              <a:cs typeface="Arial" charset="0"/>
            </a:endParaRPr>
          </a:p>
        </p:txBody>
      </p:sp>
      <p:sp>
        <p:nvSpPr>
          <p:cNvPr id="127" name="TextBox 126"/>
          <p:cNvSpPr txBox="1"/>
          <p:nvPr/>
        </p:nvSpPr>
        <p:spPr>
          <a:xfrm>
            <a:off x="5670290" y="3217361"/>
            <a:ext cx="1492510" cy="2616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i="1" u="none" strike="noStrike" kern="0" cap="none" spc="0" normalizeH="0" baseline="0" noProof="0" dirty="0">
                <a:ln>
                  <a:noFill/>
                </a:ln>
                <a:solidFill>
                  <a:srgbClr val="000000"/>
                </a:solidFill>
                <a:effectLst/>
                <a:uLnTx/>
                <a:uFillTx/>
                <a:latin typeface="Calibri Light" panose="020F0302020204030204" pitchFamily="34" charset="0"/>
              </a:rPr>
              <a:t>Where to Submit</a:t>
            </a:r>
            <a:r>
              <a:rPr lang="en-US" sz="1100" i="1" kern="0" noProof="0" dirty="0">
                <a:solidFill>
                  <a:srgbClr val="000000"/>
                </a:solidFill>
                <a:latin typeface="Calibri Light" panose="020F0302020204030204" pitchFamily="34" charset="0"/>
              </a:rPr>
              <a:t>?</a:t>
            </a:r>
            <a:endParaRPr kumimoji="0" lang="en-US" sz="1100" i="1" u="none" strike="noStrike" kern="0" cap="none" spc="0" normalizeH="0" baseline="0" noProof="0" dirty="0">
              <a:ln>
                <a:noFill/>
              </a:ln>
              <a:solidFill>
                <a:srgbClr val="000000"/>
              </a:solidFill>
              <a:effectLst/>
              <a:uLnTx/>
              <a:uFillTx/>
              <a:latin typeface="Calibri Light" panose="020F0302020204030204" pitchFamily="34" charset="0"/>
            </a:endParaRPr>
          </a:p>
        </p:txBody>
      </p:sp>
      <p:pic>
        <p:nvPicPr>
          <p:cNvPr id="128" name="Picture 3" descr="C:\Users\jefcohn\AppData\Local\Temp\wz6b54\Icons Color Library\Icon_People_group_LBlue.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75984" y="3184788"/>
            <a:ext cx="393896" cy="365760"/>
          </a:xfrm>
          <a:prstGeom prst="rect">
            <a:avLst/>
          </a:prstGeom>
          <a:noFill/>
          <a:extLst>
            <a:ext uri="{909E8E84-426E-40DD-AFC4-6F175D3DCCD1}">
              <a14:hiddenFill xmlns:a14="http://schemas.microsoft.com/office/drawing/2010/main">
                <a:solidFill>
                  <a:srgbClr val="FFFFFF"/>
                </a:solidFill>
              </a14:hiddenFill>
            </a:ext>
          </a:extLst>
        </p:spPr>
      </p:pic>
      <p:sp>
        <p:nvSpPr>
          <p:cNvPr id="129" name="Oval 86"/>
          <p:cNvSpPr>
            <a:spLocks noChangeArrowheads="1"/>
          </p:cNvSpPr>
          <p:nvPr/>
        </p:nvSpPr>
        <p:spPr bwMode="auto">
          <a:xfrm>
            <a:off x="5400132" y="3161817"/>
            <a:ext cx="365760" cy="365760"/>
          </a:xfrm>
          <a:prstGeom prst="star5">
            <a:avLst/>
          </a:prstGeom>
          <a:solidFill>
            <a:schemeClr val="tx1"/>
          </a:solidFill>
          <a:ln w="12700" algn="ctr">
            <a:solidFill>
              <a:srgbClr val="FFFFFF"/>
            </a:solidFill>
            <a:round/>
            <a:headEnd/>
            <a:tailEnd/>
          </a:ln>
        </p:spPr>
        <p:txBody>
          <a:bodyPr lIns="36000" tIns="36000" rIns="36000" bIns="36000" anchor="ctr"/>
          <a:lstStyle/>
          <a:p>
            <a:pPr defTabSz="943295" fontAlgn="auto">
              <a:spcBef>
                <a:spcPts val="0"/>
              </a:spcBef>
              <a:spcAft>
                <a:spcPts val="0"/>
              </a:spcAft>
              <a:buClr>
                <a:srgbClr val="FFFFFF"/>
              </a:buClr>
              <a:buSzPct val="100000"/>
              <a:buFontTx/>
              <a:buChar char=" "/>
            </a:pPr>
            <a:endParaRPr lang="en-GB" altLang="ja-JP" sz="1100" kern="0" dirty="0">
              <a:latin typeface="Calibri Light" panose="020F0302020204030204" pitchFamily="34" charset="0"/>
              <a:ea typeface="MS PGothic" pitchFamily="34" charset="-128"/>
              <a:sym typeface="Wingdings" pitchFamily="2" charset="2"/>
            </a:endParaRPr>
          </a:p>
        </p:txBody>
      </p:sp>
      <p:sp>
        <p:nvSpPr>
          <p:cNvPr id="130" name="TextBox 129"/>
          <p:cNvSpPr txBox="1"/>
          <p:nvPr/>
        </p:nvSpPr>
        <p:spPr>
          <a:xfrm>
            <a:off x="2302729" y="4217529"/>
            <a:ext cx="1523118" cy="959634"/>
          </a:xfrm>
          <a:prstGeom prst="rect">
            <a:avLst/>
          </a:prstGeom>
          <a:noFill/>
        </p:spPr>
        <p:txBody>
          <a:bodyPr wrap="square" rtlCol="0">
            <a:spAutoFit/>
          </a:bodyPr>
          <a:lstStyle/>
          <a:p>
            <a:pPr marL="0" lvl="1">
              <a:buClr>
                <a:srgbClr val="000000"/>
              </a:buClr>
              <a:defRPr/>
            </a:pPr>
            <a:r>
              <a:rPr lang="en-US" sz="1100" b="0" kern="0" dirty="0">
                <a:solidFill>
                  <a:schemeClr val="bg1">
                    <a:lumMod val="50000"/>
                  </a:schemeClr>
                </a:solidFill>
                <a:latin typeface="Calibri Light" panose="020F0302020204030204" pitchFamily="34" charset="0"/>
                <a:cs typeface="Arial" charset="0"/>
              </a:rPr>
              <a:t>Provide as much information  as possible when completing the report - refer to the questions on the SF86 </a:t>
            </a:r>
          </a:p>
        </p:txBody>
      </p:sp>
      <p:sp>
        <p:nvSpPr>
          <p:cNvPr id="131" name="TextBox 130"/>
          <p:cNvSpPr txBox="1"/>
          <p:nvPr/>
        </p:nvSpPr>
        <p:spPr>
          <a:xfrm>
            <a:off x="606772" y="4567563"/>
            <a:ext cx="1795840" cy="43088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1" i="1" u="none" strike="noStrike" kern="0" cap="none" spc="0" normalizeH="0" baseline="0" noProof="0" dirty="0">
                <a:ln>
                  <a:noFill/>
                </a:ln>
                <a:solidFill>
                  <a:srgbClr val="000000"/>
                </a:solidFill>
                <a:effectLst/>
                <a:uLnTx/>
                <a:uFillTx/>
                <a:latin typeface="Calibri Light" panose="020F0302020204030204" pitchFamily="34" charset="0"/>
              </a:rPr>
              <a:t>When to Report? </a:t>
            </a:r>
            <a:r>
              <a:rPr kumimoji="0" lang="en-US" sz="1100" b="1" i="1" u="none" strike="noStrike" kern="0" cap="none" spc="0" normalizeH="0" baseline="0" noProof="0" dirty="0">
                <a:ln>
                  <a:noFill/>
                </a:ln>
                <a:solidFill>
                  <a:srgbClr val="C00000"/>
                </a:solidFill>
                <a:effectLst/>
                <a:uLnTx/>
                <a:uFillTx/>
                <a:latin typeface="Calibri Light" panose="020F0302020204030204" pitchFamily="34" charset="0"/>
              </a:rPr>
              <a:t>Immediately!</a:t>
            </a:r>
          </a:p>
        </p:txBody>
      </p:sp>
      <p:cxnSp>
        <p:nvCxnSpPr>
          <p:cNvPr id="132" name="Straight Connector 131"/>
          <p:cNvCxnSpPr/>
          <p:nvPr/>
        </p:nvCxnSpPr>
        <p:spPr bwMode="auto">
          <a:xfrm flipH="1">
            <a:off x="423271" y="5769882"/>
            <a:ext cx="3755324" cy="0"/>
          </a:xfrm>
          <a:prstGeom prst="line">
            <a:avLst/>
          </a:prstGeom>
          <a:solidFill>
            <a:srgbClr val="92D400"/>
          </a:solidFill>
          <a:ln w="12700" cap="flat" cmpd="sng" algn="ctr">
            <a:solidFill>
              <a:srgbClr val="002776"/>
            </a:solidFill>
            <a:prstDash val="solid"/>
            <a:round/>
            <a:headEnd type="none" w="med" len="med"/>
            <a:tailEnd type="none" w="med" len="med"/>
          </a:ln>
          <a:effectLst/>
        </p:spPr>
      </p:cxnSp>
      <p:sp>
        <p:nvSpPr>
          <p:cNvPr id="133" name="TextBox 132"/>
          <p:cNvSpPr txBox="1"/>
          <p:nvPr/>
        </p:nvSpPr>
        <p:spPr>
          <a:xfrm>
            <a:off x="784439" y="5423456"/>
            <a:ext cx="3635161" cy="271741"/>
          </a:xfrm>
          <a:prstGeom prst="rect">
            <a:avLst/>
          </a:prstGeom>
        </p:spPr>
        <p:txBody>
          <a:bodyPr wrap="square" rtlCol="0">
            <a:spAutoFit/>
          </a:bodyPr>
          <a:lstStyle/>
          <a:p>
            <a:pPr marL="1588">
              <a:lnSpc>
                <a:spcPct val="106000"/>
              </a:lnSpc>
              <a:spcBef>
                <a:spcPct val="80000"/>
              </a:spcBef>
              <a:buClr>
                <a:srgbClr val="000000"/>
              </a:buClr>
            </a:pPr>
            <a:r>
              <a:rPr lang="en-US" sz="1100" i="1" dirty="0">
                <a:solidFill>
                  <a:srgbClr val="00A1DE"/>
                </a:solidFill>
                <a:latin typeface="Calibri Light" panose="020F0302020204030204" pitchFamily="34" charset="0"/>
                <a:cs typeface="Arial" charset="0"/>
              </a:rPr>
              <a:t>Complete “Detailed” Adverse Information Report</a:t>
            </a:r>
          </a:p>
        </p:txBody>
      </p:sp>
      <p:pic>
        <p:nvPicPr>
          <p:cNvPr id="134" name="Picture 10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45250" y="5359466"/>
            <a:ext cx="354986"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5" name="Oval 86"/>
          <p:cNvSpPr>
            <a:spLocks noChangeArrowheads="1"/>
          </p:cNvSpPr>
          <p:nvPr/>
        </p:nvSpPr>
        <p:spPr bwMode="auto">
          <a:xfrm>
            <a:off x="657769" y="4898662"/>
            <a:ext cx="365760" cy="365760"/>
          </a:xfrm>
          <a:prstGeom prst="star5">
            <a:avLst/>
          </a:prstGeom>
          <a:solidFill>
            <a:schemeClr val="tx2"/>
          </a:solidFill>
          <a:ln w="12700" algn="ctr">
            <a:solidFill>
              <a:srgbClr val="FFFFFF"/>
            </a:solidFill>
            <a:round/>
            <a:headEnd/>
            <a:tailEnd/>
          </a:ln>
        </p:spPr>
        <p:txBody>
          <a:bodyPr lIns="36000" tIns="36000" rIns="36000" bIns="36000" anchor="ctr"/>
          <a:lstStyle/>
          <a:p>
            <a:pPr defTabSz="943295" fontAlgn="auto">
              <a:spcBef>
                <a:spcPts val="0"/>
              </a:spcBef>
              <a:spcAft>
                <a:spcPts val="0"/>
              </a:spcAft>
              <a:buClr>
                <a:srgbClr val="FFFFFF"/>
              </a:buClr>
              <a:buSzPct val="100000"/>
              <a:buFontTx/>
              <a:buChar char=" "/>
            </a:pPr>
            <a:endParaRPr lang="en-GB" altLang="ja-JP" sz="1100" kern="0" dirty="0">
              <a:latin typeface="Calibri Light" panose="020F0302020204030204" pitchFamily="34" charset="0"/>
              <a:ea typeface="MS PGothic" pitchFamily="34" charset="-128"/>
              <a:sym typeface="Wingdings" pitchFamily="2" charset="2"/>
            </a:endParaRPr>
          </a:p>
        </p:txBody>
      </p:sp>
      <p:graphicFrame>
        <p:nvGraphicFramePr>
          <p:cNvPr id="136" name="Table 135"/>
          <p:cNvGraphicFramePr>
            <a:graphicFrameLocks noGrp="1"/>
          </p:cNvGraphicFramePr>
          <p:nvPr>
            <p:extLst>
              <p:ext uri="{D42A27DB-BD31-4B8C-83A1-F6EECF244321}">
                <p14:modId xmlns:p14="http://schemas.microsoft.com/office/powerpoint/2010/main" val="3812566488"/>
              </p:ext>
            </p:extLst>
          </p:nvPr>
        </p:nvGraphicFramePr>
        <p:xfrm>
          <a:off x="432353" y="5833455"/>
          <a:ext cx="4854472" cy="377952"/>
        </p:xfrm>
        <a:graphic>
          <a:graphicData uri="http://schemas.openxmlformats.org/drawingml/2006/table">
            <a:tbl>
              <a:tblPr firstRow="1" bandRow="1">
                <a:tableStyleId>{5C22544A-7EE6-4342-B048-85BDC9FD1C3A}</a:tableStyleId>
              </a:tblPr>
              <a:tblGrid>
                <a:gridCol w="1800484">
                  <a:extLst>
                    <a:ext uri="{9D8B030D-6E8A-4147-A177-3AD203B41FA5}">
                      <a16:colId xmlns="" xmlns:a16="http://schemas.microsoft.com/office/drawing/2014/main" val="20000"/>
                    </a:ext>
                  </a:extLst>
                </a:gridCol>
                <a:gridCol w="3053988">
                  <a:extLst>
                    <a:ext uri="{9D8B030D-6E8A-4147-A177-3AD203B41FA5}">
                      <a16:colId xmlns="" xmlns:a16="http://schemas.microsoft.com/office/drawing/2014/main" val="20001"/>
                    </a:ext>
                  </a:extLst>
                </a:gridCol>
              </a:tblGrid>
              <a:tr h="120462">
                <a:tc>
                  <a:txBody>
                    <a:bodyPr/>
                    <a:lstStyle/>
                    <a:p>
                      <a:pPr marL="171450" marR="0" lvl="2"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000" b="1" kern="0" dirty="0">
                          <a:solidFill>
                            <a:schemeClr val="tx1"/>
                          </a:solidFill>
                          <a:latin typeface="Arial" pitchFamily="34" charset="0"/>
                          <a:ea typeface="+mn-ea"/>
                          <a:cs typeface="Arial" charset="0"/>
                        </a:rPr>
                        <a:t>Who </a:t>
                      </a:r>
                      <a:r>
                        <a:rPr lang="en-US" sz="1000" b="0" kern="0" dirty="0">
                          <a:solidFill>
                            <a:schemeClr val="tx1"/>
                          </a:solidFill>
                          <a:latin typeface="Arial" pitchFamily="34" charset="0"/>
                          <a:ea typeface="+mn-ea"/>
                          <a:cs typeface="Arial" charset="0"/>
                        </a:rPr>
                        <a:t>was involved?</a:t>
                      </a:r>
                    </a:p>
                  </a:txBody>
                  <a:tcPr marL="0" marR="0" marT="18288" marB="18288">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171450" marR="0" lvl="2"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000" b="1" kern="0" dirty="0">
                          <a:solidFill>
                            <a:schemeClr val="tx1"/>
                          </a:solidFill>
                          <a:latin typeface="Arial" pitchFamily="34" charset="0"/>
                          <a:ea typeface="+mn-ea"/>
                          <a:cs typeface="Arial" charset="0"/>
                        </a:rPr>
                        <a:t>When </a:t>
                      </a:r>
                      <a:r>
                        <a:rPr lang="en-US" sz="1000" b="0" kern="0" dirty="0">
                          <a:solidFill>
                            <a:schemeClr val="tx1"/>
                          </a:solidFill>
                          <a:latin typeface="Arial" pitchFamily="34" charset="0"/>
                          <a:ea typeface="+mn-ea"/>
                          <a:cs typeface="Arial" charset="0"/>
                        </a:rPr>
                        <a:t>did the incident happen?</a:t>
                      </a:r>
                    </a:p>
                  </a:txBody>
                  <a:tcPr marL="0" marR="0" marT="18288" marB="18288">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0">
                <a:tc>
                  <a:txBody>
                    <a:bodyPr/>
                    <a:lstStyle/>
                    <a:p>
                      <a:pPr marL="171450" marR="0" lvl="2"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000" b="1" kern="0" dirty="0">
                          <a:solidFill>
                            <a:schemeClr val="tx1"/>
                          </a:solidFill>
                          <a:latin typeface="Arial" pitchFamily="34" charset="0"/>
                          <a:ea typeface="+mn-ea"/>
                          <a:cs typeface="Arial" charset="0"/>
                        </a:rPr>
                        <a:t>What </a:t>
                      </a:r>
                      <a:r>
                        <a:rPr lang="en-US" sz="1000" b="0" kern="0" dirty="0">
                          <a:solidFill>
                            <a:schemeClr val="tx1"/>
                          </a:solidFill>
                          <a:latin typeface="Arial" pitchFamily="34" charset="0"/>
                          <a:ea typeface="+mn-ea"/>
                          <a:cs typeface="Arial" charset="0"/>
                        </a:rPr>
                        <a:t>was the incident?</a:t>
                      </a:r>
                    </a:p>
                  </a:txBody>
                  <a:tcPr marL="0" marR="0" marT="18288" marB="18288">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171450" marR="0" lvl="2"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000" b="1" kern="0" dirty="0">
                          <a:solidFill>
                            <a:schemeClr val="tx1"/>
                          </a:solidFill>
                          <a:latin typeface="Arial" pitchFamily="34" charset="0"/>
                          <a:ea typeface="+mn-ea"/>
                          <a:cs typeface="Arial" charset="0"/>
                        </a:rPr>
                        <a:t>Where</a:t>
                      </a:r>
                      <a:r>
                        <a:rPr lang="en-US" sz="1000" b="0" kern="0" dirty="0">
                          <a:solidFill>
                            <a:schemeClr val="tx1"/>
                          </a:solidFill>
                          <a:latin typeface="Arial" pitchFamily="34" charset="0"/>
                          <a:ea typeface="+mn-ea"/>
                          <a:cs typeface="Arial" charset="0"/>
                        </a:rPr>
                        <a:t> did the incident occur?</a:t>
                      </a:r>
                    </a:p>
                  </a:txBody>
                  <a:tcPr marL="0" marR="0" marT="18288" marB="18288">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bl>
          </a:graphicData>
        </a:graphic>
      </p:graphicFrame>
      <p:sp>
        <p:nvSpPr>
          <p:cNvPr id="137" name="Oval 86"/>
          <p:cNvSpPr>
            <a:spLocks noChangeArrowheads="1"/>
          </p:cNvSpPr>
          <p:nvPr/>
        </p:nvSpPr>
        <p:spPr bwMode="auto">
          <a:xfrm>
            <a:off x="2913183" y="5105630"/>
            <a:ext cx="274320" cy="274320"/>
          </a:xfrm>
          <a:prstGeom prst="ellipse">
            <a:avLst/>
          </a:prstGeom>
          <a:solidFill>
            <a:schemeClr val="bg1">
              <a:lumMod val="75000"/>
            </a:schemeClr>
          </a:solidFill>
          <a:ln w="12700" algn="ctr">
            <a:solidFill>
              <a:srgbClr val="FFFFFF"/>
            </a:solidFill>
            <a:round/>
            <a:headEnd/>
            <a:tailEnd/>
          </a:ln>
        </p:spPr>
        <p:txBody>
          <a:bodyPr lIns="36000" tIns="36000" rIns="36000" bIns="36000" anchor="ctr"/>
          <a:lstStyle/>
          <a:p>
            <a:pPr defTabSz="943295">
              <a:buClr>
                <a:srgbClr val="FFFFFF"/>
              </a:buClr>
              <a:buSzPct val="100000"/>
              <a:buFontTx/>
              <a:buChar char=" "/>
            </a:pPr>
            <a:endParaRPr lang="en-GB" altLang="ja-JP" sz="1100" kern="0" dirty="0">
              <a:solidFill>
                <a:srgbClr val="FFFFFF"/>
              </a:solidFill>
              <a:latin typeface="Calibri Light" panose="020F0302020204030204" pitchFamily="34" charset="0"/>
              <a:ea typeface="MS PGothic" pitchFamily="34" charset="-128"/>
              <a:sym typeface="Wingdings" pitchFamily="2" charset="2"/>
            </a:endParaRPr>
          </a:p>
        </p:txBody>
      </p:sp>
      <p:cxnSp>
        <p:nvCxnSpPr>
          <p:cNvPr id="138" name="Straight Connector 137"/>
          <p:cNvCxnSpPr/>
          <p:nvPr/>
        </p:nvCxnSpPr>
        <p:spPr bwMode="auto">
          <a:xfrm flipH="1">
            <a:off x="5744626" y="3935606"/>
            <a:ext cx="2644462" cy="0"/>
          </a:xfrm>
          <a:prstGeom prst="line">
            <a:avLst/>
          </a:prstGeom>
          <a:solidFill>
            <a:srgbClr val="92D400"/>
          </a:solidFill>
          <a:ln w="12700" cap="flat" cmpd="sng" algn="ctr">
            <a:solidFill>
              <a:srgbClr val="002776"/>
            </a:solidFill>
            <a:prstDash val="solid"/>
            <a:round/>
            <a:headEnd type="none" w="med" len="med"/>
            <a:tailEnd type="none" w="med" len="med"/>
          </a:ln>
          <a:effectLst/>
        </p:spPr>
      </p:cxnSp>
      <p:sp>
        <p:nvSpPr>
          <p:cNvPr id="139" name="Rectangle 138"/>
          <p:cNvSpPr/>
          <p:nvPr/>
        </p:nvSpPr>
        <p:spPr>
          <a:xfrm>
            <a:off x="5684284" y="3956871"/>
            <a:ext cx="3286539" cy="769441"/>
          </a:xfrm>
          <a:prstGeom prst="rect">
            <a:avLst/>
          </a:prstGeom>
        </p:spPr>
        <p:txBody>
          <a:bodyPr wrap="square">
            <a:spAutoFit/>
          </a:bodyPr>
          <a:lstStyle/>
          <a:p>
            <a:pPr marL="112713" lvl="1" indent="-112713" algn="l">
              <a:buClr>
                <a:srgbClr val="000000"/>
              </a:buClr>
              <a:buFont typeface="Wingdings" panose="05000000000000000000" pitchFamily="2" charset="2"/>
              <a:buChar char="§"/>
              <a:defRPr/>
            </a:pPr>
            <a:r>
              <a:rPr lang="en-US" sz="1100" b="0" kern="0" dirty="0">
                <a:latin typeface="Calibri Light" panose="020F0302020204030204" pitchFamily="34" charset="0"/>
                <a:cs typeface="Arial" charset="0"/>
              </a:rPr>
              <a:t>Alternative Methods:</a:t>
            </a:r>
          </a:p>
          <a:p>
            <a:pPr marL="395288" lvl="2" indent="-217488">
              <a:buFont typeface="Symbol" panose="05050102010706020507" pitchFamily="18" charset="2"/>
              <a:buChar char="-"/>
            </a:pPr>
            <a:r>
              <a:rPr lang="en-US" sz="1100" b="0" kern="0" dirty="0">
                <a:latin typeface="Calibri Light" panose="020F0302020204030204" pitchFamily="34" charset="0"/>
                <a:cs typeface="Arial" charset="0"/>
              </a:rPr>
              <a:t>Fax: </a:t>
            </a:r>
            <a:r>
              <a:rPr lang="en-US" sz="1100" kern="0" dirty="0">
                <a:latin typeface="Calibri Light" panose="020F0302020204030204" pitchFamily="34" charset="0"/>
                <a:cs typeface="Arial" charset="0"/>
              </a:rPr>
              <a:t>(571) 305-6011 </a:t>
            </a:r>
            <a:r>
              <a:rPr lang="en-US" sz="1100" kern="0" dirty="0" smtClean="0">
                <a:latin typeface="Calibri Light" panose="020F0302020204030204" pitchFamily="34" charset="0"/>
                <a:cs typeface="Arial" charset="0"/>
              </a:rPr>
              <a:t>or </a:t>
            </a:r>
            <a:r>
              <a:rPr lang="fr-FR" sz="1100" noProof="1">
                <a:hlinkClick r:id="rId7"/>
              </a:rPr>
              <a:t>PSMO-I.fax@dss.mil</a:t>
            </a:r>
            <a:endParaRPr lang="fr-FR" sz="1100" noProof="1"/>
          </a:p>
          <a:p>
            <a:pPr marL="395288" lvl="2" indent="-217488" algn="l" fontAlgn="auto">
              <a:spcBef>
                <a:spcPts val="0"/>
              </a:spcBef>
              <a:spcAft>
                <a:spcPts val="0"/>
              </a:spcAft>
              <a:buFont typeface="Symbol" panose="05050102010706020507" pitchFamily="18" charset="2"/>
              <a:buChar char="-"/>
            </a:pPr>
            <a:r>
              <a:rPr lang="en-US" sz="1100" b="0" kern="0" dirty="0" smtClean="0">
                <a:latin typeface="Calibri Light" panose="020F0302020204030204" pitchFamily="34" charset="0"/>
                <a:cs typeface="Arial" charset="0"/>
              </a:rPr>
              <a:t>DoD </a:t>
            </a:r>
            <a:r>
              <a:rPr lang="en-US" sz="1100" b="0" kern="0" dirty="0">
                <a:latin typeface="Calibri Light" panose="020F0302020204030204" pitchFamily="34" charset="0"/>
                <a:cs typeface="Arial" charset="0"/>
              </a:rPr>
              <a:t>Hotline (1.800.424.9098 or </a:t>
            </a:r>
            <a:r>
              <a:rPr lang="en-US" sz="1100" b="0" kern="0" dirty="0">
                <a:latin typeface="Calibri Light" panose="020F0302020204030204" pitchFamily="34" charset="0"/>
                <a:cs typeface="Arial" charset="0"/>
                <a:hlinkClick r:id="rId8"/>
              </a:rPr>
              <a:t>hotline@dodig.mil</a:t>
            </a:r>
            <a:r>
              <a:rPr lang="en-US" sz="1100" b="0" dirty="0">
                <a:latin typeface="Calibri Light" panose="020F0302020204030204" pitchFamily="34" charset="0"/>
              </a:rPr>
              <a:t>) </a:t>
            </a:r>
          </a:p>
        </p:txBody>
      </p:sp>
      <p:sp>
        <p:nvSpPr>
          <p:cNvPr id="140" name="TextBox 139"/>
          <p:cNvSpPr txBox="1"/>
          <p:nvPr/>
        </p:nvSpPr>
        <p:spPr>
          <a:xfrm>
            <a:off x="6172200" y="3462025"/>
            <a:ext cx="1901929" cy="451149"/>
          </a:xfrm>
          <a:prstGeom prst="rect">
            <a:avLst/>
          </a:prstGeom>
        </p:spPr>
        <p:txBody>
          <a:bodyPr wrap="square" rtlCol="0">
            <a:spAutoFit/>
          </a:bodyPr>
          <a:lstStyle/>
          <a:p>
            <a:pPr marL="1588" fontAlgn="base">
              <a:lnSpc>
                <a:spcPct val="106000"/>
              </a:lnSpc>
              <a:spcBef>
                <a:spcPct val="80000"/>
              </a:spcBef>
              <a:spcAft>
                <a:spcPct val="0"/>
              </a:spcAft>
              <a:buClr>
                <a:srgbClr val="000000"/>
              </a:buClr>
            </a:pPr>
            <a:r>
              <a:rPr lang="en-US" sz="1100" i="1" dirty="0">
                <a:solidFill>
                  <a:srgbClr val="00A1DE"/>
                </a:solidFill>
                <a:latin typeface="Calibri Light" panose="020F0302020204030204" pitchFamily="34" charset="0"/>
                <a:cs typeface="Arial" charset="0"/>
              </a:rPr>
              <a:t>System of Record –    JPAS (Recommended)</a:t>
            </a:r>
            <a:endParaRPr lang="en-US" sz="1100" b="1" i="1" dirty="0">
              <a:solidFill>
                <a:srgbClr val="00A1DE"/>
              </a:solidFill>
              <a:latin typeface="Calibri Light" panose="020F0302020204030204" pitchFamily="34" charset="0"/>
              <a:cs typeface="Arial" charset="0"/>
            </a:endParaRPr>
          </a:p>
        </p:txBody>
      </p:sp>
      <p:pic>
        <p:nvPicPr>
          <p:cNvPr id="141" name="Picture 16"/>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885637" y="3525178"/>
            <a:ext cx="354986"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42" name="Straight Connector 141"/>
          <p:cNvCxnSpPr/>
          <p:nvPr/>
        </p:nvCxnSpPr>
        <p:spPr bwMode="auto">
          <a:xfrm flipH="1" flipV="1">
            <a:off x="6001867" y="1955678"/>
            <a:ext cx="3017520" cy="5016"/>
          </a:xfrm>
          <a:prstGeom prst="line">
            <a:avLst/>
          </a:prstGeom>
          <a:solidFill>
            <a:srgbClr val="92D400"/>
          </a:solidFill>
          <a:ln w="12700" cap="flat" cmpd="sng" algn="ctr">
            <a:solidFill>
              <a:srgbClr val="002776"/>
            </a:solidFill>
            <a:prstDash val="solid"/>
            <a:round/>
            <a:headEnd type="none" w="med" len="med"/>
            <a:tailEnd type="none" w="med" len="med"/>
          </a:ln>
          <a:effectLst/>
        </p:spPr>
      </p:cxnSp>
      <p:sp>
        <p:nvSpPr>
          <p:cNvPr id="143" name="Rectangle 142"/>
          <p:cNvSpPr/>
          <p:nvPr/>
        </p:nvSpPr>
        <p:spPr>
          <a:xfrm>
            <a:off x="5903728" y="1981960"/>
            <a:ext cx="3320733" cy="1138773"/>
          </a:xfrm>
          <a:prstGeom prst="rect">
            <a:avLst/>
          </a:prstGeom>
        </p:spPr>
        <p:txBody>
          <a:bodyPr wrap="square">
            <a:spAutoFit/>
          </a:bodyPr>
          <a:lstStyle/>
          <a:p>
            <a:pPr marL="112713" lvl="1" indent="-112713" algn="l">
              <a:buClr>
                <a:srgbClr val="000000"/>
              </a:buClr>
              <a:buFont typeface="Wingdings" panose="05000000000000000000" pitchFamily="2" charset="2"/>
              <a:buChar char="§"/>
              <a:defRPr/>
            </a:pPr>
            <a:r>
              <a:rPr lang="en-US" sz="1100" b="0" kern="0" dirty="0">
                <a:latin typeface="Calibri Light" panose="020F0302020204030204" pitchFamily="34" charset="0"/>
                <a:cs typeface="Arial" charset="0"/>
              </a:rPr>
              <a:t>Protect our national security</a:t>
            </a:r>
          </a:p>
          <a:p>
            <a:pPr marL="112713" lvl="1" indent="-112713" algn="l">
              <a:buClr>
                <a:srgbClr val="000000"/>
              </a:buClr>
              <a:buFont typeface="Wingdings" panose="05000000000000000000" pitchFamily="2" charset="2"/>
              <a:buChar char="§"/>
              <a:defRPr/>
            </a:pPr>
            <a:r>
              <a:rPr lang="en-US" sz="1100" b="0" kern="0" dirty="0">
                <a:latin typeface="Calibri Light" panose="020F0302020204030204" pitchFamily="34" charset="0"/>
                <a:cs typeface="Arial" charset="0"/>
              </a:rPr>
              <a:t>Protect our warfighters</a:t>
            </a:r>
          </a:p>
          <a:p>
            <a:pPr marL="112713" lvl="1" indent="-112713" algn="l">
              <a:buClr>
                <a:srgbClr val="000000"/>
              </a:buClr>
              <a:buFont typeface="Wingdings" panose="05000000000000000000" pitchFamily="2" charset="2"/>
              <a:buChar char="§"/>
              <a:defRPr/>
            </a:pPr>
            <a:r>
              <a:rPr lang="en-US" sz="1100" b="0" kern="0" dirty="0">
                <a:latin typeface="Calibri Light" panose="020F0302020204030204" pitchFamily="34" charset="0"/>
                <a:cs typeface="Arial" charset="0"/>
              </a:rPr>
              <a:t>Protect our nation’s economic stability</a:t>
            </a:r>
          </a:p>
          <a:p>
            <a:pPr marL="112713" lvl="1" indent="-112713" algn="l">
              <a:buClr>
                <a:srgbClr val="000000"/>
              </a:buClr>
              <a:buFont typeface="Wingdings" panose="05000000000000000000" pitchFamily="2" charset="2"/>
              <a:buChar char="§"/>
              <a:defRPr/>
            </a:pPr>
            <a:r>
              <a:rPr lang="en-US" sz="1100" b="0" kern="0" dirty="0">
                <a:latin typeface="Calibri Light" panose="020F0302020204030204" pitchFamily="34" charset="0"/>
                <a:cs typeface="Arial" charset="0"/>
              </a:rPr>
              <a:t>Protect industries competitive advantage in the marketplace</a:t>
            </a:r>
          </a:p>
          <a:p>
            <a:pPr marL="112713" lvl="1" indent="-112713" algn="l">
              <a:buClr>
                <a:srgbClr val="000000"/>
              </a:buClr>
              <a:buFont typeface="Wingdings" panose="05000000000000000000" pitchFamily="2" charset="2"/>
              <a:buChar char="§"/>
              <a:defRPr/>
            </a:pPr>
            <a:r>
              <a:rPr lang="en-US" sz="1100" b="0" kern="0" dirty="0">
                <a:latin typeface="Calibri Light" panose="020F0302020204030204" pitchFamily="34" charset="0"/>
                <a:cs typeface="Arial" charset="0"/>
              </a:rPr>
              <a:t>Establish confidence in the cleared population</a:t>
            </a:r>
          </a:p>
        </p:txBody>
      </p:sp>
      <p:sp>
        <p:nvSpPr>
          <p:cNvPr id="144" name="TextBox 143"/>
          <p:cNvSpPr txBox="1"/>
          <p:nvPr/>
        </p:nvSpPr>
        <p:spPr>
          <a:xfrm>
            <a:off x="6858000" y="1524449"/>
            <a:ext cx="1665698" cy="451149"/>
          </a:xfrm>
          <a:prstGeom prst="rect">
            <a:avLst/>
          </a:prstGeom>
        </p:spPr>
        <p:txBody>
          <a:bodyPr wrap="square" rtlCol="0">
            <a:spAutoFit/>
          </a:bodyPr>
          <a:lstStyle/>
          <a:p>
            <a:pPr marL="1588" fontAlgn="base">
              <a:lnSpc>
                <a:spcPct val="106000"/>
              </a:lnSpc>
              <a:spcBef>
                <a:spcPct val="80000"/>
              </a:spcBef>
              <a:spcAft>
                <a:spcPct val="0"/>
              </a:spcAft>
              <a:buClr>
                <a:srgbClr val="000000"/>
              </a:buClr>
            </a:pPr>
            <a:r>
              <a:rPr lang="en-US" sz="1100" i="1" dirty="0">
                <a:solidFill>
                  <a:srgbClr val="00A1DE"/>
                </a:solidFill>
                <a:latin typeface="Calibri Light" panose="020F0302020204030204" pitchFamily="34" charset="0"/>
                <a:cs typeface="Arial" charset="0"/>
              </a:rPr>
              <a:t>Critical to Our National Security</a:t>
            </a:r>
            <a:endParaRPr lang="en-US" sz="1100" b="1" i="1" dirty="0">
              <a:solidFill>
                <a:srgbClr val="00A1DE"/>
              </a:solidFill>
              <a:latin typeface="Calibri Light" panose="020F0302020204030204" pitchFamily="34" charset="0"/>
              <a:cs typeface="Arial" charset="0"/>
            </a:endParaRPr>
          </a:p>
        </p:txBody>
      </p:sp>
      <p:sp>
        <p:nvSpPr>
          <p:cNvPr id="145" name="Rectangle 144"/>
          <p:cNvSpPr/>
          <p:nvPr/>
        </p:nvSpPr>
        <p:spPr>
          <a:xfrm rot="10800000" flipV="1">
            <a:off x="3475627" y="750121"/>
            <a:ext cx="1248773" cy="769441"/>
          </a:xfrm>
          <a:prstGeom prst="rect">
            <a:avLst/>
          </a:prstGeom>
        </p:spPr>
        <p:txBody>
          <a:bodyPr wrap="square">
            <a:spAutoFit/>
          </a:bodyPr>
          <a:lstStyle/>
          <a:p>
            <a:r>
              <a:rPr lang="en-US" sz="1100" b="0" kern="0" dirty="0">
                <a:solidFill>
                  <a:schemeClr val="bg1">
                    <a:lumMod val="50000"/>
                  </a:schemeClr>
                </a:solidFill>
                <a:latin typeface="Calibri Light" panose="020F0302020204030204" pitchFamily="34" charset="0"/>
                <a:cs typeface="Arial" charset="0"/>
              </a:rPr>
              <a:t>Early intervention is  the key to quick mitigation and resolution</a:t>
            </a:r>
          </a:p>
        </p:txBody>
      </p:sp>
      <p:sp>
        <p:nvSpPr>
          <p:cNvPr id="146" name="Oval 86"/>
          <p:cNvSpPr>
            <a:spLocks noChangeArrowheads="1"/>
          </p:cNvSpPr>
          <p:nvPr/>
        </p:nvSpPr>
        <p:spPr bwMode="auto">
          <a:xfrm>
            <a:off x="3276168" y="1319290"/>
            <a:ext cx="274320" cy="274320"/>
          </a:xfrm>
          <a:prstGeom prst="ellipse">
            <a:avLst/>
          </a:prstGeom>
          <a:solidFill>
            <a:schemeClr val="bg1">
              <a:lumMod val="75000"/>
            </a:schemeClr>
          </a:solidFill>
          <a:ln w="12700" algn="ctr">
            <a:solidFill>
              <a:srgbClr val="FFFFFF"/>
            </a:solidFill>
            <a:round/>
            <a:headEnd/>
            <a:tailEnd/>
          </a:ln>
        </p:spPr>
        <p:txBody>
          <a:bodyPr lIns="36000" tIns="36000" rIns="36000" bIns="36000" anchor="ctr"/>
          <a:lstStyle/>
          <a:p>
            <a:pPr defTabSz="943295">
              <a:buClr>
                <a:srgbClr val="FFFFFF"/>
              </a:buClr>
              <a:buSzPct val="100000"/>
              <a:buFontTx/>
              <a:buChar char=" "/>
            </a:pPr>
            <a:endParaRPr lang="en-GB" altLang="ja-JP" sz="1100" kern="0" dirty="0">
              <a:solidFill>
                <a:srgbClr val="FFFFFF"/>
              </a:solidFill>
              <a:latin typeface="Calibri Light" panose="020F0302020204030204" pitchFamily="34" charset="0"/>
              <a:ea typeface="MS PGothic" pitchFamily="34" charset="-128"/>
              <a:sym typeface="Wingdings" pitchFamily="2" charset="2"/>
            </a:endParaRPr>
          </a:p>
        </p:txBody>
      </p:sp>
      <p:sp>
        <p:nvSpPr>
          <p:cNvPr id="147" name="Rectangle 146"/>
          <p:cNvSpPr/>
          <p:nvPr/>
        </p:nvSpPr>
        <p:spPr>
          <a:xfrm rot="10800000" flipV="1">
            <a:off x="4386980" y="3608078"/>
            <a:ext cx="1051356" cy="1446550"/>
          </a:xfrm>
          <a:prstGeom prst="rect">
            <a:avLst/>
          </a:prstGeom>
        </p:spPr>
        <p:txBody>
          <a:bodyPr wrap="square">
            <a:spAutoFit/>
          </a:bodyPr>
          <a:lstStyle/>
          <a:p>
            <a:r>
              <a:rPr lang="en-US" sz="1100" b="0" kern="0" dirty="0">
                <a:solidFill>
                  <a:schemeClr val="bg1">
                    <a:lumMod val="50000"/>
                  </a:schemeClr>
                </a:solidFill>
                <a:latin typeface="Calibri Light" panose="020F0302020204030204" pitchFamily="34" charset="0"/>
                <a:cs typeface="Arial" charset="0"/>
              </a:rPr>
              <a:t>Conduct sufficient fact-finding to ensure reports are not made based solely upon rumor or innuendo</a:t>
            </a:r>
          </a:p>
        </p:txBody>
      </p:sp>
      <p:sp>
        <p:nvSpPr>
          <p:cNvPr id="148" name="Oval 86"/>
          <p:cNvSpPr>
            <a:spLocks noChangeArrowheads="1"/>
          </p:cNvSpPr>
          <p:nvPr/>
        </p:nvSpPr>
        <p:spPr bwMode="auto">
          <a:xfrm>
            <a:off x="4559776" y="5012158"/>
            <a:ext cx="274320" cy="274320"/>
          </a:xfrm>
          <a:prstGeom prst="ellipse">
            <a:avLst/>
          </a:prstGeom>
          <a:solidFill>
            <a:schemeClr val="bg1">
              <a:lumMod val="75000"/>
            </a:schemeClr>
          </a:solidFill>
          <a:ln w="12700" algn="ctr">
            <a:solidFill>
              <a:srgbClr val="FFFFFF"/>
            </a:solidFill>
            <a:round/>
            <a:headEnd/>
            <a:tailEnd/>
          </a:ln>
        </p:spPr>
        <p:txBody>
          <a:bodyPr lIns="36000" tIns="36000" rIns="36000" bIns="36000" anchor="ctr"/>
          <a:lstStyle/>
          <a:p>
            <a:pPr defTabSz="943295">
              <a:buClr>
                <a:srgbClr val="FFFFFF"/>
              </a:buClr>
              <a:buSzPct val="100000"/>
              <a:buFontTx/>
              <a:buChar char=" "/>
            </a:pPr>
            <a:endParaRPr lang="en-GB" altLang="ja-JP" sz="1100" kern="0" dirty="0">
              <a:solidFill>
                <a:srgbClr val="FFFFFF"/>
              </a:solidFill>
              <a:latin typeface="Calibri Light" panose="020F0302020204030204" pitchFamily="34" charset="0"/>
              <a:ea typeface="MS PGothic" pitchFamily="34" charset="-128"/>
              <a:sym typeface="Wingdings" pitchFamily="2" charset="2"/>
            </a:endParaRPr>
          </a:p>
        </p:txBody>
      </p:sp>
      <p:sp>
        <p:nvSpPr>
          <p:cNvPr id="149" name="Oval 86"/>
          <p:cNvSpPr>
            <a:spLocks noChangeArrowheads="1"/>
          </p:cNvSpPr>
          <p:nvPr/>
        </p:nvSpPr>
        <p:spPr bwMode="auto">
          <a:xfrm>
            <a:off x="5898569" y="1579806"/>
            <a:ext cx="274320" cy="274320"/>
          </a:xfrm>
          <a:prstGeom prst="ellipse">
            <a:avLst/>
          </a:prstGeom>
          <a:solidFill>
            <a:schemeClr val="bg1">
              <a:lumMod val="75000"/>
            </a:schemeClr>
          </a:solidFill>
          <a:ln w="12700" algn="ctr">
            <a:solidFill>
              <a:srgbClr val="FFFFFF"/>
            </a:solidFill>
            <a:round/>
            <a:headEnd/>
            <a:tailEnd/>
          </a:ln>
        </p:spPr>
        <p:txBody>
          <a:bodyPr lIns="36000" tIns="36000" rIns="36000" bIns="36000" anchor="ctr"/>
          <a:lstStyle/>
          <a:p>
            <a:pPr defTabSz="943295">
              <a:buClr>
                <a:srgbClr val="FFFFFF"/>
              </a:buClr>
              <a:buSzPct val="100000"/>
              <a:buFontTx/>
              <a:buChar char=" "/>
            </a:pPr>
            <a:endParaRPr lang="en-GB" altLang="ja-JP" sz="1100" kern="0" dirty="0">
              <a:solidFill>
                <a:srgbClr val="FFFFFF"/>
              </a:solidFill>
              <a:latin typeface="Calibri Light" panose="020F0302020204030204" pitchFamily="34" charset="0"/>
              <a:ea typeface="MS PGothic" pitchFamily="34" charset="-128"/>
              <a:sym typeface="Wingdings" pitchFamily="2" charset="2"/>
            </a:endParaRPr>
          </a:p>
        </p:txBody>
      </p:sp>
      <p:sp>
        <p:nvSpPr>
          <p:cNvPr id="150" name="Rectangle 149"/>
          <p:cNvSpPr/>
          <p:nvPr/>
        </p:nvSpPr>
        <p:spPr>
          <a:xfrm rot="10413376" flipV="1">
            <a:off x="5154152" y="715529"/>
            <a:ext cx="1940591" cy="938719"/>
          </a:xfrm>
          <a:prstGeom prst="rect">
            <a:avLst/>
          </a:prstGeom>
        </p:spPr>
        <p:txBody>
          <a:bodyPr wrap="square">
            <a:spAutoFit/>
          </a:bodyPr>
          <a:lstStyle/>
          <a:p>
            <a:r>
              <a:rPr lang="en-US" sz="1100" b="0" kern="0" dirty="0">
                <a:solidFill>
                  <a:schemeClr val="bg1">
                    <a:lumMod val="50000"/>
                  </a:schemeClr>
                </a:solidFill>
                <a:latin typeface="Calibri Light" panose="020F0302020204030204" pitchFamily="34" charset="0"/>
                <a:cs typeface="Arial" charset="0"/>
              </a:rPr>
              <a:t>Failure to report adverse information may result in an acute or critical vulnerability if discovered during an assessment. </a:t>
            </a:r>
          </a:p>
        </p:txBody>
      </p:sp>
      <p:pic>
        <p:nvPicPr>
          <p:cNvPr id="151" name="Picture 2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536671" y="1546372"/>
            <a:ext cx="354986"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2" name="TextBox 151"/>
          <p:cNvSpPr txBox="1"/>
          <p:nvPr/>
        </p:nvSpPr>
        <p:spPr>
          <a:xfrm>
            <a:off x="524303" y="166431"/>
            <a:ext cx="8467787" cy="409571"/>
          </a:xfrm>
          <a:prstGeom prst="rect">
            <a:avLst/>
          </a:prstGeom>
          <a:solidFill>
            <a:schemeClr val="tx2">
              <a:lumMod val="50000"/>
            </a:schemeClr>
          </a:solidFill>
        </p:spPr>
        <p:txBody>
          <a:bodyPr wrap="square" lIns="131290" tIns="65645" rIns="131290" bIns="65645" rtlCol="0" anchor="ctr">
            <a:spAutoFit/>
          </a:bodyPr>
          <a:lstStyle/>
          <a:p>
            <a:pPr algn="ctr"/>
            <a:r>
              <a:rPr lang="en-US" b="1" dirty="0">
                <a:solidFill>
                  <a:schemeClr val="bg1"/>
                </a:solidFill>
                <a:latin typeface="Calibri Light" panose="020F0302020204030204" pitchFamily="34" charset="0"/>
              </a:rPr>
              <a:t>Adverse Information – Critical to our National Security</a:t>
            </a:r>
          </a:p>
        </p:txBody>
      </p:sp>
      <p:pic>
        <p:nvPicPr>
          <p:cNvPr id="153" name="Picture 152" descr="DSS_seal_color"/>
          <p:cNvPicPr/>
          <p:nvPr/>
        </p:nvPicPr>
        <p:blipFill>
          <a:blip r:embed="rId11" cstate="print"/>
          <a:srcRect/>
          <a:stretch>
            <a:fillRect/>
          </a:stretch>
        </p:blipFill>
        <p:spPr bwMode="auto">
          <a:xfrm>
            <a:off x="133252" y="67056"/>
            <a:ext cx="618330" cy="609220"/>
          </a:xfrm>
          <a:prstGeom prst="ellipse">
            <a:avLst/>
          </a:prstGeom>
          <a:noFill/>
          <a:ln>
            <a:noFill/>
          </a:ln>
        </p:spPr>
      </p:pic>
      <p:sp>
        <p:nvSpPr>
          <p:cNvPr id="154" name="Rectangle 153"/>
          <p:cNvSpPr/>
          <p:nvPr/>
        </p:nvSpPr>
        <p:spPr>
          <a:xfrm>
            <a:off x="5169890" y="5232259"/>
            <a:ext cx="3973590" cy="1631216"/>
          </a:xfrm>
          <a:prstGeom prst="rect">
            <a:avLst/>
          </a:prstGeom>
          <a:solidFill>
            <a:schemeClr val="bg1">
              <a:lumMod val="95000"/>
            </a:schemeClr>
          </a:solidFill>
          <a:ln>
            <a:solidFill>
              <a:schemeClr val="bg1">
                <a:lumMod val="50000"/>
              </a:schemeClr>
            </a:solidFill>
            <a:prstDash val="sysDot"/>
          </a:ln>
        </p:spPr>
        <p:txBody>
          <a:bodyPr wrap="square">
            <a:spAutoFit/>
          </a:bodyPr>
          <a:lstStyle/>
          <a:p>
            <a:pPr marL="287338" indent="-117475" algn="l">
              <a:spcBef>
                <a:spcPts val="2400"/>
              </a:spcBef>
              <a:buFont typeface="Wingdings" pitchFamily="2" charset="2"/>
              <a:buChar char="ü"/>
            </a:pPr>
            <a:r>
              <a:rPr lang="en-US" sz="1000" dirty="0">
                <a:latin typeface="Calibri Light" panose="020F0302020204030204" pitchFamily="34" charset="0"/>
                <a:cs typeface="Calibri" pitchFamily="34" charset="0"/>
              </a:rPr>
              <a:t>DSS Website:  </a:t>
            </a:r>
            <a:r>
              <a:rPr lang="en-US" sz="1000" b="0" u="sng" dirty="0" smtClean="0">
                <a:latin typeface="Calibri Light" panose="020F0302020204030204" pitchFamily="34" charset="0"/>
                <a:hlinkClick r:id="rId12"/>
              </a:rPr>
              <a:t>http</a:t>
            </a:r>
            <a:r>
              <a:rPr lang="en-US" sz="1000" b="0" u="sng" dirty="0">
                <a:latin typeface="Calibri Light" panose="020F0302020204030204" pitchFamily="34" charset="0"/>
                <a:hlinkClick r:id="rId12"/>
              </a:rPr>
              <a:t>://www.dss.mil/psmo-i/indus_psmo-i_maintain.html#Incident</a:t>
            </a:r>
            <a:endParaRPr lang="en-US" sz="1000" b="0" u="sng" dirty="0">
              <a:latin typeface="Calibri Light" panose="020F0302020204030204" pitchFamily="34" charset="0"/>
            </a:endParaRPr>
          </a:p>
          <a:p>
            <a:pPr marL="287338" indent="-117475" algn="l">
              <a:spcBef>
                <a:spcPts val="600"/>
              </a:spcBef>
              <a:buFont typeface="Wingdings" pitchFamily="2" charset="2"/>
              <a:buChar char="ü"/>
            </a:pPr>
            <a:r>
              <a:rPr lang="en-US" sz="1000" dirty="0">
                <a:latin typeface="Calibri Light" panose="020F0302020204030204" pitchFamily="34" charset="0"/>
                <a:cs typeface="Calibri" pitchFamily="34" charset="0"/>
              </a:rPr>
              <a:t>Regulations</a:t>
            </a:r>
            <a:r>
              <a:rPr lang="en-US" sz="1000" b="0" dirty="0">
                <a:latin typeface="Calibri Light" panose="020F0302020204030204" pitchFamily="34" charset="0"/>
                <a:cs typeface="Calibri" pitchFamily="34" charset="0"/>
              </a:rPr>
              <a:t> </a:t>
            </a:r>
            <a:r>
              <a:rPr lang="en-US" sz="1000" dirty="0">
                <a:latin typeface="Calibri Light" panose="020F0302020204030204" pitchFamily="34" charset="0"/>
                <a:cs typeface="Calibri" pitchFamily="34" charset="0"/>
              </a:rPr>
              <a:t>(NISPOM 1-302, ISL 2011-04, and ISL 2006-02): </a:t>
            </a:r>
            <a:r>
              <a:rPr lang="en-US" sz="1000" b="0" dirty="0">
                <a:latin typeface="Calibri Light" panose="020F0302020204030204" pitchFamily="34" charset="0"/>
                <a:cs typeface="Calibri" pitchFamily="34" charset="0"/>
                <a:hlinkClick r:id="rId13"/>
              </a:rPr>
              <a:t>http://www.dss.mil/isp/fac_clear/download_nispom.html</a:t>
            </a:r>
            <a:r>
              <a:rPr lang="en-US" sz="1000" b="0" dirty="0">
                <a:latin typeface="Calibri Light" panose="020F0302020204030204" pitchFamily="34" charset="0"/>
                <a:cs typeface="Calibri" pitchFamily="34" charset="0"/>
              </a:rPr>
              <a:t> </a:t>
            </a:r>
          </a:p>
          <a:p>
            <a:pPr marL="287338" indent="-117475" algn="l">
              <a:spcBef>
                <a:spcPts val="600"/>
              </a:spcBef>
              <a:buFont typeface="Wingdings" pitchFamily="2" charset="2"/>
              <a:buChar char="ü"/>
            </a:pPr>
            <a:r>
              <a:rPr lang="en-US" sz="1000" dirty="0">
                <a:latin typeface="Calibri Light" panose="020F0302020204030204" pitchFamily="34" charset="0"/>
                <a:cs typeface="Calibri" pitchFamily="34" charset="0"/>
              </a:rPr>
              <a:t>FSO Toolkit</a:t>
            </a:r>
            <a:r>
              <a:rPr lang="en-US" sz="1000" b="0" dirty="0">
                <a:latin typeface="Calibri Light" panose="020F0302020204030204" pitchFamily="34" charset="0"/>
                <a:cs typeface="Calibri" pitchFamily="34" charset="0"/>
              </a:rPr>
              <a:t>: </a:t>
            </a:r>
            <a:r>
              <a:rPr lang="en-US" sz="1000" b="0" dirty="0">
                <a:latin typeface="Calibri Light" panose="020F0302020204030204" pitchFamily="34" charset="0"/>
                <a:hlinkClick r:id="rId14"/>
              </a:rPr>
              <a:t>http://www.cdse.edu/toolkits/fsos/new-fso.html</a:t>
            </a:r>
            <a:r>
              <a:rPr lang="en-US" sz="1000" b="0" dirty="0">
                <a:latin typeface="Calibri Light" panose="020F0302020204030204" pitchFamily="34" charset="0"/>
              </a:rPr>
              <a:t> </a:t>
            </a:r>
          </a:p>
          <a:p>
            <a:pPr marL="287338" indent="-117475" algn="l">
              <a:spcBef>
                <a:spcPts val="600"/>
              </a:spcBef>
              <a:buFont typeface="Wingdings" pitchFamily="2" charset="2"/>
              <a:buChar char="ü"/>
            </a:pPr>
            <a:r>
              <a:rPr lang="en-US" sz="1000" dirty="0">
                <a:latin typeface="Calibri Light" panose="020F0302020204030204" pitchFamily="34" charset="0"/>
                <a:cs typeface="Calibri" pitchFamily="34" charset="0"/>
              </a:rPr>
              <a:t>Webinars (e.g. Adverse Information, Cyber, SCR</a:t>
            </a:r>
            <a:r>
              <a:rPr lang="en-US" sz="1000" b="0" dirty="0">
                <a:latin typeface="Calibri Light" panose="020F0302020204030204" pitchFamily="34" charset="0"/>
                <a:cs typeface="Calibri" pitchFamily="34" charset="0"/>
              </a:rPr>
              <a:t>): </a:t>
            </a:r>
            <a:r>
              <a:rPr lang="en-US" sz="1000" b="0" dirty="0">
                <a:latin typeface="Calibri Light" panose="020F0302020204030204" pitchFamily="34" charset="0"/>
                <a:cs typeface="Calibri" pitchFamily="34" charset="0"/>
                <a:hlinkClick r:id="rId15"/>
              </a:rPr>
              <a:t>http://www.cdse.edu/catalog/webinars/index.html</a:t>
            </a:r>
            <a:r>
              <a:rPr lang="en-US" sz="1000" b="0" dirty="0">
                <a:latin typeface="Calibri Light" panose="020F0302020204030204" pitchFamily="34" charset="0"/>
                <a:cs typeface="Calibri" pitchFamily="34" charset="0"/>
              </a:rPr>
              <a:t> </a:t>
            </a:r>
            <a:r>
              <a:rPr lang="en-US" sz="1000" dirty="0">
                <a:latin typeface="Calibri Light" panose="020F0302020204030204" pitchFamily="34" charset="0"/>
                <a:cs typeface="Calibri" pitchFamily="34" charset="0"/>
              </a:rPr>
              <a:t> </a:t>
            </a:r>
            <a:endParaRPr lang="en-US" sz="1000" b="0" dirty="0">
              <a:latin typeface="Calibri Light" panose="020F0302020204030204" pitchFamily="34" charset="0"/>
              <a:cs typeface="Calibri" pitchFamily="34" charset="0"/>
            </a:endParaRPr>
          </a:p>
          <a:p>
            <a:pPr marL="287338" indent="-117475" algn="l">
              <a:spcBef>
                <a:spcPts val="600"/>
              </a:spcBef>
              <a:buFont typeface="Wingdings" pitchFamily="2" charset="2"/>
              <a:buChar char="ü"/>
            </a:pPr>
            <a:r>
              <a:rPr lang="en-US" sz="1000" dirty="0">
                <a:latin typeface="Calibri Light" panose="020F0302020204030204" pitchFamily="34" charset="0"/>
                <a:cs typeface="Calibri" pitchFamily="34" charset="0"/>
              </a:rPr>
              <a:t>SF-86</a:t>
            </a:r>
            <a:r>
              <a:rPr lang="en-US" sz="1000" b="0" dirty="0">
                <a:latin typeface="Calibri Light" panose="020F0302020204030204" pitchFamily="34" charset="0"/>
                <a:cs typeface="Calibri" pitchFamily="34" charset="0"/>
              </a:rPr>
              <a:t>: </a:t>
            </a:r>
            <a:r>
              <a:rPr lang="en-US" sz="1000" b="0" dirty="0">
                <a:solidFill>
                  <a:schemeClr val="tx2"/>
                </a:solidFill>
                <a:latin typeface="Calibri Light" panose="020F0302020204030204" pitchFamily="34" charset="0"/>
                <a:cs typeface="Calibri" pitchFamily="34" charset="0"/>
                <a:hlinkClick r:id="rId16"/>
              </a:rPr>
              <a:t>https://www.opm.gov/forms/pdf_fill/sf86.pdf</a:t>
            </a:r>
            <a:r>
              <a:rPr lang="en-US" sz="1000" b="0" dirty="0">
                <a:solidFill>
                  <a:schemeClr val="tx2"/>
                </a:solidFill>
                <a:latin typeface="Calibri Light" panose="020F0302020204030204" pitchFamily="34" charset="0"/>
                <a:cs typeface="Calibri" pitchFamily="34" charset="0"/>
              </a:rPr>
              <a:t> </a:t>
            </a:r>
          </a:p>
        </p:txBody>
      </p:sp>
      <p:grpSp>
        <p:nvGrpSpPr>
          <p:cNvPr id="155" name="Group 154"/>
          <p:cNvGrpSpPr/>
          <p:nvPr/>
        </p:nvGrpSpPr>
        <p:grpSpPr>
          <a:xfrm>
            <a:off x="5169889" y="5257800"/>
            <a:ext cx="276038" cy="1592528"/>
            <a:chOff x="8732195" y="5429721"/>
            <a:chExt cx="276038" cy="1592528"/>
          </a:xfrm>
        </p:grpSpPr>
        <p:sp>
          <p:nvSpPr>
            <p:cNvPr id="156" name="TextBox 155"/>
            <p:cNvSpPr txBox="1"/>
            <p:nvPr/>
          </p:nvSpPr>
          <p:spPr>
            <a:xfrm>
              <a:off x="8732195" y="5429721"/>
              <a:ext cx="261610" cy="261610"/>
            </a:xfrm>
            <a:prstGeom prst="rect">
              <a:avLst/>
            </a:prstGeom>
            <a:noFill/>
          </p:spPr>
          <p:txBody>
            <a:bodyPr wrap="none" rtlCol="0">
              <a:spAutoFit/>
            </a:bodyPr>
            <a:lstStyle/>
            <a:p>
              <a:pPr>
                <a:spcBef>
                  <a:spcPts val="600"/>
                </a:spcBef>
              </a:pPr>
              <a:r>
                <a:rPr lang="en-US" sz="1100" i="1" dirty="0">
                  <a:latin typeface="Calibri Light" panose="020F0302020204030204" pitchFamily="34" charset="0"/>
                </a:rPr>
                <a:t>R</a:t>
              </a:r>
            </a:p>
          </p:txBody>
        </p:sp>
        <p:sp>
          <p:nvSpPr>
            <p:cNvPr id="157" name="TextBox 156"/>
            <p:cNvSpPr txBox="1"/>
            <p:nvPr/>
          </p:nvSpPr>
          <p:spPr>
            <a:xfrm>
              <a:off x="8732195" y="5577601"/>
              <a:ext cx="253596" cy="261610"/>
            </a:xfrm>
            <a:prstGeom prst="rect">
              <a:avLst/>
            </a:prstGeom>
            <a:noFill/>
          </p:spPr>
          <p:txBody>
            <a:bodyPr wrap="none" rtlCol="0">
              <a:spAutoFit/>
            </a:bodyPr>
            <a:lstStyle/>
            <a:p>
              <a:pPr>
                <a:spcBef>
                  <a:spcPts val="600"/>
                </a:spcBef>
              </a:pPr>
              <a:r>
                <a:rPr lang="en-US" sz="1100" i="1" dirty="0">
                  <a:latin typeface="Calibri Light" panose="020F0302020204030204" pitchFamily="34" charset="0"/>
                </a:rPr>
                <a:t>E</a:t>
              </a:r>
            </a:p>
          </p:txBody>
        </p:sp>
        <p:sp>
          <p:nvSpPr>
            <p:cNvPr id="158" name="TextBox 157"/>
            <p:cNvSpPr txBox="1"/>
            <p:nvPr/>
          </p:nvSpPr>
          <p:spPr>
            <a:xfrm>
              <a:off x="8732195" y="5725481"/>
              <a:ext cx="248786" cy="261610"/>
            </a:xfrm>
            <a:prstGeom prst="rect">
              <a:avLst/>
            </a:prstGeom>
            <a:noFill/>
          </p:spPr>
          <p:txBody>
            <a:bodyPr wrap="none" rtlCol="0">
              <a:spAutoFit/>
            </a:bodyPr>
            <a:lstStyle/>
            <a:p>
              <a:pPr>
                <a:spcBef>
                  <a:spcPts val="600"/>
                </a:spcBef>
              </a:pPr>
              <a:r>
                <a:rPr lang="en-US" sz="1100" i="1" dirty="0">
                  <a:latin typeface="Calibri Light" panose="020F0302020204030204" pitchFamily="34" charset="0"/>
                </a:rPr>
                <a:t>F</a:t>
              </a:r>
            </a:p>
          </p:txBody>
        </p:sp>
        <p:sp>
          <p:nvSpPr>
            <p:cNvPr id="159" name="TextBox 158"/>
            <p:cNvSpPr txBox="1"/>
            <p:nvPr/>
          </p:nvSpPr>
          <p:spPr>
            <a:xfrm>
              <a:off x="8732195" y="5873361"/>
              <a:ext cx="253596" cy="261610"/>
            </a:xfrm>
            <a:prstGeom prst="rect">
              <a:avLst/>
            </a:prstGeom>
            <a:noFill/>
          </p:spPr>
          <p:txBody>
            <a:bodyPr wrap="none" rtlCol="0">
              <a:spAutoFit/>
            </a:bodyPr>
            <a:lstStyle/>
            <a:p>
              <a:pPr>
                <a:spcBef>
                  <a:spcPts val="600"/>
                </a:spcBef>
              </a:pPr>
              <a:r>
                <a:rPr lang="en-US" sz="1100" i="1" dirty="0">
                  <a:latin typeface="Calibri Light" panose="020F0302020204030204" pitchFamily="34" charset="0"/>
                </a:rPr>
                <a:t>E</a:t>
              </a:r>
            </a:p>
          </p:txBody>
        </p:sp>
        <p:sp>
          <p:nvSpPr>
            <p:cNvPr id="160" name="TextBox 159"/>
            <p:cNvSpPr txBox="1"/>
            <p:nvPr/>
          </p:nvSpPr>
          <p:spPr>
            <a:xfrm>
              <a:off x="8732195" y="6021241"/>
              <a:ext cx="261610" cy="261610"/>
            </a:xfrm>
            <a:prstGeom prst="rect">
              <a:avLst/>
            </a:prstGeom>
            <a:noFill/>
          </p:spPr>
          <p:txBody>
            <a:bodyPr wrap="none" rtlCol="0">
              <a:spAutoFit/>
            </a:bodyPr>
            <a:lstStyle/>
            <a:p>
              <a:pPr>
                <a:spcBef>
                  <a:spcPts val="600"/>
                </a:spcBef>
              </a:pPr>
              <a:r>
                <a:rPr lang="en-US" sz="1100" i="1" dirty="0">
                  <a:latin typeface="Calibri Light" panose="020F0302020204030204" pitchFamily="34" charset="0"/>
                </a:rPr>
                <a:t>R</a:t>
              </a:r>
            </a:p>
          </p:txBody>
        </p:sp>
        <p:sp>
          <p:nvSpPr>
            <p:cNvPr id="161" name="TextBox 160"/>
            <p:cNvSpPr txBox="1"/>
            <p:nvPr/>
          </p:nvSpPr>
          <p:spPr>
            <a:xfrm>
              <a:off x="8732195" y="6169121"/>
              <a:ext cx="253596" cy="261610"/>
            </a:xfrm>
            <a:prstGeom prst="rect">
              <a:avLst/>
            </a:prstGeom>
            <a:noFill/>
          </p:spPr>
          <p:txBody>
            <a:bodyPr wrap="none" rtlCol="0">
              <a:spAutoFit/>
            </a:bodyPr>
            <a:lstStyle/>
            <a:p>
              <a:pPr>
                <a:spcBef>
                  <a:spcPts val="600"/>
                </a:spcBef>
              </a:pPr>
              <a:r>
                <a:rPr lang="en-US" sz="1100" i="1" dirty="0">
                  <a:latin typeface="Calibri Light" panose="020F0302020204030204" pitchFamily="34" charset="0"/>
                </a:rPr>
                <a:t>E</a:t>
              </a:r>
            </a:p>
          </p:txBody>
        </p:sp>
        <p:sp>
          <p:nvSpPr>
            <p:cNvPr id="162" name="TextBox 161"/>
            <p:cNvSpPr txBox="1"/>
            <p:nvPr/>
          </p:nvSpPr>
          <p:spPr>
            <a:xfrm>
              <a:off x="8732195" y="6317001"/>
              <a:ext cx="276038" cy="261610"/>
            </a:xfrm>
            <a:prstGeom prst="rect">
              <a:avLst/>
            </a:prstGeom>
            <a:noFill/>
          </p:spPr>
          <p:txBody>
            <a:bodyPr wrap="none" rtlCol="0">
              <a:spAutoFit/>
            </a:bodyPr>
            <a:lstStyle/>
            <a:p>
              <a:pPr>
                <a:spcBef>
                  <a:spcPts val="600"/>
                </a:spcBef>
              </a:pPr>
              <a:r>
                <a:rPr lang="en-US" sz="1100" i="1" dirty="0">
                  <a:latin typeface="Calibri Light" panose="020F0302020204030204" pitchFamily="34" charset="0"/>
                </a:rPr>
                <a:t>N</a:t>
              </a:r>
            </a:p>
          </p:txBody>
        </p:sp>
        <p:sp>
          <p:nvSpPr>
            <p:cNvPr id="163" name="TextBox 162"/>
            <p:cNvSpPr txBox="1"/>
            <p:nvPr/>
          </p:nvSpPr>
          <p:spPr>
            <a:xfrm>
              <a:off x="8732195" y="6464881"/>
              <a:ext cx="258404" cy="261610"/>
            </a:xfrm>
            <a:prstGeom prst="rect">
              <a:avLst/>
            </a:prstGeom>
            <a:noFill/>
          </p:spPr>
          <p:txBody>
            <a:bodyPr wrap="none" rtlCol="0">
              <a:spAutoFit/>
            </a:bodyPr>
            <a:lstStyle/>
            <a:p>
              <a:pPr>
                <a:spcBef>
                  <a:spcPts val="600"/>
                </a:spcBef>
              </a:pPr>
              <a:r>
                <a:rPr lang="en-US" sz="1100" i="1" dirty="0">
                  <a:latin typeface="Calibri Light" panose="020F0302020204030204" pitchFamily="34" charset="0"/>
                </a:rPr>
                <a:t>C</a:t>
              </a:r>
            </a:p>
          </p:txBody>
        </p:sp>
        <p:sp>
          <p:nvSpPr>
            <p:cNvPr id="164" name="TextBox 163"/>
            <p:cNvSpPr txBox="1"/>
            <p:nvPr/>
          </p:nvSpPr>
          <p:spPr>
            <a:xfrm>
              <a:off x="8732195" y="6612761"/>
              <a:ext cx="253596" cy="261610"/>
            </a:xfrm>
            <a:prstGeom prst="rect">
              <a:avLst/>
            </a:prstGeom>
            <a:noFill/>
          </p:spPr>
          <p:txBody>
            <a:bodyPr wrap="none" rtlCol="0">
              <a:spAutoFit/>
            </a:bodyPr>
            <a:lstStyle/>
            <a:p>
              <a:pPr>
                <a:spcBef>
                  <a:spcPts val="600"/>
                </a:spcBef>
              </a:pPr>
              <a:r>
                <a:rPr lang="en-US" sz="1100" i="1" dirty="0">
                  <a:latin typeface="Calibri Light" panose="020F0302020204030204" pitchFamily="34" charset="0"/>
                </a:rPr>
                <a:t>E</a:t>
              </a:r>
            </a:p>
          </p:txBody>
        </p:sp>
        <p:sp>
          <p:nvSpPr>
            <p:cNvPr id="165" name="TextBox 164"/>
            <p:cNvSpPr txBox="1"/>
            <p:nvPr/>
          </p:nvSpPr>
          <p:spPr>
            <a:xfrm>
              <a:off x="8732195" y="6760639"/>
              <a:ext cx="248786" cy="261610"/>
            </a:xfrm>
            <a:prstGeom prst="rect">
              <a:avLst/>
            </a:prstGeom>
            <a:noFill/>
          </p:spPr>
          <p:txBody>
            <a:bodyPr wrap="none" rtlCol="0">
              <a:spAutoFit/>
            </a:bodyPr>
            <a:lstStyle/>
            <a:p>
              <a:pPr>
                <a:spcBef>
                  <a:spcPts val="600"/>
                </a:spcBef>
              </a:pPr>
              <a:r>
                <a:rPr lang="en-US" sz="1100" i="1" dirty="0">
                  <a:latin typeface="Calibri Light" panose="020F0302020204030204" pitchFamily="34" charset="0"/>
                </a:rPr>
                <a:t>S</a:t>
              </a:r>
            </a:p>
          </p:txBody>
        </p:sp>
      </p:grpSp>
      <p:sp>
        <p:nvSpPr>
          <p:cNvPr id="166" name="Rectangle 165"/>
          <p:cNvSpPr/>
          <p:nvPr/>
        </p:nvSpPr>
        <p:spPr>
          <a:xfrm rot="10800000" flipV="1">
            <a:off x="3795377" y="2196463"/>
            <a:ext cx="1761608" cy="1107996"/>
          </a:xfrm>
          <a:prstGeom prst="rect">
            <a:avLst/>
          </a:prstGeom>
        </p:spPr>
        <p:txBody>
          <a:bodyPr wrap="square">
            <a:spAutoFit/>
          </a:bodyPr>
          <a:lstStyle/>
          <a:p>
            <a:r>
              <a:rPr lang="en-US" sz="1100" kern="0" dirty="0">
                <a:solidFill>
                  <a:schemeClr val="bg1">
                    <a:lumMod val="50000"/>
                  </a:schemeClr>
                </a:solidFill>
                <a:latin typeface="Calibri Light" panose="020F0302020204030204" pitchFamily="34" charset="0"/>
                <a:cs typeface="Arial" charset="0"/>
              </a:rPr>
              <a:t>Remember:</a:t>
            </a:r>
            <a:r>
              <a:rPr lang="en-US" sz="1100" b="0" kern="0" dirty="0">
                <a:solidFill>
                  <a:schemeClr val="bg1">
                    <a:lumMod val="50000"/>
                  </a:schemeClr>
                </a:solidFill>
                <a:latin typeface="Calibri Light" panose="020F0302020204030204" pitchFamily="34" charset="0"/>
                <a:cs typeface="Arial" charset="0"/>
              </a:rPr>
              <a:t> Failure to report adverse information could impact multiple locations since cleared employees frequently move between contractors</a:t>
            </a:r>
          </a:p>
        </p:txBody>
      </p:sp>
      <p:sp>
        <p:nvSpPr>
          <p:cNvPr id="167" name="Oval 86"/>
          <p:cNvSpPr>
            <a:spLocks noChangeArrowheads="1"/>
          </p:cNvSpPr>
          <p:nvPr/>
        </p:nvSpPr>
        <p:spPr bwMode="auto">
          <a:xfrm>
            <a:off x="5424727" y="2354874"/>
            <a:ext cx="274320" cy="274320"/>
          </a:xfrm>
          <a:prstGeom prst="ellipse">
            <a:avLst/>
          </a:prstGeom>
          <a:solidFill>
            <a:schemeClr val="bg1">
              <a:lumMod val="75000"/>
            </a:schemeClr>
          </a:solidFill>
          <a:ln w="12700" algn="ctr">
            <a:solidFill>
              <a:srgbClr val="FFFFFF"/>
            </a:solidFill>
            <a:round/>
            <a:headEnd/>
            <a:tailEnd/>
          </a:ln>
        </p:spPr>
        <p:txBody>
          <a:bodyPr lIns="36000" tIns="36000" rIns="36000" bIns="36000" anchor="ctr"/>
          <a:lstStyle/>
          <a:p>
            <a:pPr defTabSz="943295">
              <a:buClr>
                <a:srgbClr val="FFFFFF"/>
              </a:buClr>
              <a:buSzPct val="100000"/>
              <a:buFontTx/>
              <a:buChar char=" "/>
            </a:pPr>
            <a:endParaRPr lang="en-GB" altLang="ja-JP" sz="1100" kern="0" dirty="0">
              <a:solidFill>
                <a:srgbClr val="FFFFFF"/>
              </a:solidFill>
              <a:latin typeface="Calibri Light" panose="020F0302020204030204" pitchFamily="34" charset="0"/>
              <a:ea typeface="MS PGothic" pitchFamily="34" charset="-128"/>
              <a:sym typeface="Wingdings" pitchFamily="2" charset="2"/>
            </a:endParaRPr>
          </a:p>
        </p:txBody>
      </p:sp>
      <p:sp>
        <p:nvSpPr>
          <p:cNvPr id="168" name="Oval 86"/>
          <p:cNvSpPr>
            <a:spLocks noChangeArrowheads="1"/>
          </p:cNvSpPr>
          <p:nvPr/>
        </p:nvSpPr>
        <p:spPr bwMode="auto">
          <a:xfrm>
            <a:off x="388215" y="1016112"/>
            <a:ext cx="365760" cy="365760"/>
          </a:xfrm>
          <a:prstGeom prst="star5">
            <a:avLst/>
          </a:prstGeom>
          <a:solidFill>
            <a:schemeClr val="tx1"/>
          </a:solidFill>
          <a:ln w="6350" algn="ctr">
            <a:noFill/>
            <a:round/>
            <a:headEnd type="none" w="sm" len="sm"/>
            <a:tailEnd type="none" w="med" len="lg"/>
          </a:ln>
        </p:spPr>
        <p:txBody>
          <a:bodyPr lIns="0" tIns="0" rIns="0" bIns="0" anchor="ctr" anchorCtr="1"/>
          <a:lstStyle/>
          <a:p>
            <a:pPr marL="12700" indent="-12700" algn="ctr" eaLnBrk="0" fontAlgn="base" hangingPunct="0">
              <a:lnSpc>
                <a:spcPct val="110000"/>
              </a:lnSpc>
              <a:spcBef>
                <a:spcPct val="0"/>
              </a:spcBef>
              <a:spcAft>
                <a:spcPct val="0"/>
              </a:spcAft>
              <a:defRPr/>
            </a:pPr>
            <a:endParaRPr lang="en-GB" altLang="ja-JP" sz="1100" b="1" kern="0" dirty="0">
              <a:solidFill>
                <a:srgbClr val="000000"/>
              </a:solidFill>
              <a:latin typeface="Calibri Light" panose="020F0302020204030204" pitchFamily="34" charset="0"/>
              <a:ea typeface="MS PGothic" pitchFamily="34" charset="-128"/>
              <a:sym typeface="Wingdings" pitchFamily="2" charset="2"/>
            </a:endParaRPr>
          </a:p>
        </p:txBody>
      </p:sp>
    </p:spTree>
    <p:custDataLst>
      <p:tags r:id="rId1"/>
    </p:custDataLst>
    <p:extLst>
      <p:ext uri="{BB962C8B-B14F-4D97-AF65-F5344CB8AC3E}">
        <p14:creationId xmlns:p14="http://schemas.microsoft.com/office/powerpoint/2010/main" val="38999178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rot="3320844" flipV="1">
            <a:off x="5422480" y="3902958"/>
            <a:ext cx="1758508" cy="1214250"/>
          </a:xfrm>
          <a:prstGeom prst="rect">
            <a:avLst/>
          </a:prstGeom>
          <a:solidFill>
            <a:srgbClr val="7030A0"/>
          </a:solidFill>
          <a:ln>
            <a:noFill/>
          </a:ln>
          <a:scene3d>
            <a:camera prst="orthographicFront">
              <a:rot lat="0" lon="12000000" rev="2154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18032905">
            <a:off x="4050314" y="3016635"/>
            <a:ext cx="1940128" cy="1665878"/>
          </a:xfrm>
          <a:prstGeom prst="rect">
            <a:avLst/>
          </a:prstGeom>
          <a:solidFill>
            <a:srgbClr val="7030A0"/>
          </a:solidFill>
          <a:ln>
            <a:noFill/>
          </a:ln>
          <a:scene3d>
            <a:camera prst="orthographicFront">
              <a:rot lat="0" lon="12000000" rev="2154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rot="19330367">
            <a:off x="3554956" y="2884058"/>
            <a:ext cx="1642424" cy="2002296"/>
          </a:xfrm>
          <a:prstGeom prst="rect">
            <a:avLst/>
          </a:prstGeom>
          <a:solidFill>
            <a:srgbClr val="0C3A31"/>
          </a:solidFill>
          <a:ln>
            <a:noFill/>
          </a:ln>
          <a:scene3d>
            <a:camera prst="orthographicFront">
              <a:rot lat="0" lon="0" rev="6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rot="18279156">
            <a:off x="2026622" y="3854782"/>
            <a:ext cx="1758508" cy="1214250"/>
          </a:xfrm>
          <a:prstGeom prst="rect">
            <a:avLst/>
          </a:prstGeom>
          <a:solidFill>
            <a:srgbClr val="0C3A31"/>
          </a:solidFill>
          <a:ln>
            <a:noFill/>
          </a:ln>
          <a:scene3d>
            <a:camera prst="orthographicFront">
              <a:rot lat="0" lon="0" rev="6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a:t>Three Types of RRU Requests</a:t>
            </a:r>
          </a:p>
        </p:txBody>
      </p:sp>
      <p:sp>
        <p:nvSpPr>
          <p:cNvPr id="6" name="Slide Number Placeholder 5"/>
          <p:cNvSpPr>
            <a:spLocks noGrp="1"/>
          </p:cNvSpPr>
          <p:nvPr>
            <p:ph type="sldNum" sz="quarter" idx="12"/>
          </p:nvPr>
        </p:nvSpPr>
        <p:spPr/>
        <p:txBody>
          <a:bodyPr vert="horz" lIns="91440" tIns="45720" rIns="91440" bIns="45720" rtlCol="0" anchor="ctr"/>
          <a:lstStyle/>
          <a:p>
            <a:fld id="{A958CD69-26FF-411E-8798-217A84E786E5}" type="slidenum">
              <a:rPr lang="en-US">
                <a:solidFill>
                  <a:schemeClr val="tx1">
                    <a:tint val="75000"/>
                  </a:schemeClr>
                </a:solidFill>
              </a:rPr>
              <a:pPr/>
              <a:t>12</a:t>
            </a:fld>
            <a:endParaRPr lang="en-US" dirty="0">
              <a:solidFill>
                <a:schemeClr val="tx1">
                  <a:tint val="75000"/>
                </a:schemeClr>
              </a:solidFill>
            </a:endParaRPr>
          </a:p>
        </p:txBody>
      </p:sp>
      <p:sp>
        <p:nvSpPr>
          <p:cNvPr id="7" name="Rectangle 6"/>
          <p:cNvSpPr/>
          <p:nvPr/>
        </p:nvSpPr>
        <p:spPr>
          <a:xfrm>
            <a:off x="2286000" y="3441584"/>
            <a:ext cx="4572000" cy="646331"/>
          </a:xfrm>
          <a:prstGeom prst="rect">
            <a:avLst/>
          </a:prstGeom>
        </p:spPr>
        <p:txBody>
          <a:bodyPr>
            <a:spAutoFit/>
          </a:bodyPr>
          <a:lstStyle/>
          <a:p>
            <a:pPr lvl="1"/>
            <a:endParaRPr lang="en-US" dirty="0"/>
          </a:p>
          <a:p>
            <a:pPr lvl="1"/>
            <a:endParaRPr lang="en-US" dirty="0"/>
          </a:p>
        </p:txBody>
      </p:sp>
      <p:sp>
        <p:nvSpPr>
          <p:cNvPr id="8" name="Freeform 7"/>
          <p:cNvSpPr/>
          <p:nvPr/>
        </p:nvSpPr>
        <p:spPr>
          <a:xfrm>
            <a:off x="4558555" y="2621280"/>
            <a:ext cx="3816095" cy="1254042"/>
          </a:xfrm>
          <a:custGeom>
            <a:avLst/>
            <a:gdLst>
              <a:gd name="connsiteX0" fmla="*/ 0 w 4162425"/>
              <a:gd name="connsiteY0" fmla="*/ 1504950 h 1504950"/>
              <a:gd name="connsiteX1" fmla="*/ 4162425 w 4162425"/>
              <a:gd name="connsiteY1" fmla="*/ 0 h 1504950"/>
              <a:gd name="connsiteX2" fmla="*/ 2343150 w 4162425"/>
              <a:gd name="connsiteY2" fmla="*/ 1504950 h 1504950"/>
              <a:gd name="connsiteX3" fmla="*/ 0 w 4162425"/>
              <a:gd name="connsiteY3" fmla="*/ 1504950 h 1504950"/>
              <a:gd name="connsiteX0" fmla="*/ 0 w 4162425"/>
              <a:gd name="connsiteY0" fmla="*/ 1504950 h 1517391"/>
              <a:gd name="connsiteX1" fmla="*/ 4162425 w 4162425"/>
              <a:gd name="connsiteY1" fmla="*/ 0 h 1517391"/>
              <a:gd name="connsiteX2" fmla="*/ 2293387 w 4162425"/>
              <a:gd name="connsiteY2" fmla="*/ 1517391 h 1517391"/>
              <a:gd name="connsiteX3" fmla="*/ 0 w 4162425"/>
              <a:gd name="connsiteY3" fmla="*/ 1504950 h 1517391"/>
              <a:gd name="connsiteX0" fmla="*/ 0 w 4181086"/>
              <a:gd name="connsiteY0" fmla="*/ 1473848 h 1517391"/>
              <a:gd name="connsiteX1" fmla="*/ 4181086 w 4181086"/>
              <a:gd name="connsiteY1" fmla="*/ 0 h 1517391"/>
              <a:gd name="connsiteX2" fmla="*/ 2312048 w 4181086"/>
              <a:gd name="connsiteY2" fmla="*/ 1517391 h 1517391"/>
              <a:gd name="connsiteX3" fmla="*/ 0 w 4181086"/>
              <a:gd name="connsiteY3" fmla="*/ 1473848 h 1517391"/>
            </a:gdLst>
            <a:ahLst/>
            <a:cxnLst>
              <a:cxn ang="0">
                <a:pos x="connsiteX0" y="connsiteY0"/>
              </a:cxn>
              <a:cxn ang="0">
                <a:pos x="connsiteX1" y="connsiteY1"/>
              </a:cxn>
              <a:cxn ang="0">
                <a:pos x="connsiteX2" y="connsiteY2"/>
              </a:cxn>
              <a:cxn ang="0">
                <a:pos x="connsiteX3" y="connsiteY3"/>
              </a:cxn>
            </a:cxnLst>
            <a:rect l="l" t="t" r="r" b="b"/>
            <a:pathLst>
              <a:path w="4181086" h="1517391">
                <a:moveTo>
                  <a:pt x="0" y="1473848"/>
                </a:moveTo>
                <a:lnTo>
                  <a:pt x="4181086" y="0"/>
                </a:lnTo>
                <a:lnTo>
                  <a:pt x="2312048" y="1517391"/>
                </a:lnTo>
                <a:lnTo>
                  <a:pt x="0" y="1473848"/>
                </a:lnTo>
                <a:close/>
              </a:path>
            </a:pathLst>
          </a:custGeom>
          <a:gradFill flip="none" rotWithShape="1">
            <a:gsLst>
              <a:gs pos="0">
                <a:srgbClr val="9B59B6">
                  <a:shade val="30000"/>
                  <a:satMod val="115000"/>
                </a:srgbClr>
              </a:gs>
              <a:gs pos="50000">
                <a:srgbClr val="9B59B6">
                  <a:shade val="67500"/>
                  <a:satMod val="115000"/>
                </a:srgbClr>
              </a:gs>
              <a:gs pos="100000">
                <a:srgbClr val="9B59B6">
                  <a:shade val="100000"/>
                  <a:satMod val="115000"/>
                </a:srgbClr>
              </a:gs>
            </a:gsLst>
            <a:lin ang="16200000" scaled="1"/>
            <a:tileRect/>
          </a:gradFill>
          <a:ln>
            <a:noFill/>
          </a:ln>
          <a:scene3d>
            <a:camera prst="orthographicFront">
              <a:rot lat="0" lon="12000000" rev="2154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flipH="1">
            <a:off x="3407293" y="2602795"/>
            <a:ext cx="1378277" cy="1313885"/>
          </a:xfrm>
          <a:custGeom>
            <a:avLst/>
            <a:gdLst>
              <a:gd name="connsiteX0" fmla="*/ 76200 w 2447925"/>
              <a:gd name="connsiteY0" fmla="*/ 1476375 h 1485900"/>
              <a:gd name="connsiteX1" fmla="*/ 2447925 w 2447925"/>
              <a:gd name="connsiteY1" fmla="*/ 1485900 h 1485900"/>
              <a:gd name="connsiteX2" fmla="*/ 676275 w 2447925"/>
              <a:gd name="connsiteY2" fmla="*/ 0 h 1485900"/>
              <a:gd name="connsiteX3" fmla="*/ 0 w 2447925"/>
              <a:gd name="connsiteY3" fmla="*/ 0 h 1485900"/>
              <a:gd name="connsiteX4" fmla="*/ 76200 w 2447925"/>
              <a:gd name="connsiteY4" fmla="*/ 1476375 h 1485900"/>
              <a:gd name="connsiteX0" fmla="*/ 76200 w 2441704"/>
              <a:gd name="connsiteY0" fmla="*/ 1476375 h 1476375"/>
              <a:gd name="connsiteX1" fmla="*/ 2441704 w 2441704"/>
              <a:gd name="connsiteY1" fmla="*/ 1429917 h 1476375"/>
              <a:gd name="connsiteX2" fmla="*/ 676275 w 2441704"/>
              <a:gd name="connsiteY2" fmla="*/ 0 h 1476375"/>
              <a:gd name="connsiteX3" fmla="*/ 0 w 2441704"/>
              <a:gd name="connsiteY3" fmla="*/ 0 h 1476375"/>
              <a:gd name="connsiteX4" fmla="*/ 76200 w 2441704"/>
              <a:gd name="connsiteY4" fmla="*/ 1476375 h 1476375"/>
              <a:gd name="connsiteX0" fmla="*/ 88641 w 2441704"/>
              <a:gd name="connsiteY0" fmla="*/ 1426612 h 1429917"/>
              <a:gd name="connsiteX1" fmla="*/ 2441704 w 2441704"/>
              <a:gd name="connsiteY1" fmla="*/ 1429917 h 1429917"/>
              <a:gd name="connsiteX2" fmla="*/ 676275 w 2441704"/>
              <a:gd name="connsiteY2" fmla="*/ 0 h 1429917"/>
              <a:gd name="connsiteX3" fmla="*/ 0 w 2441704"/>
              <a:gd name="connsiteY3" fmla="*/ 0 h 1429917"/>
              <a:gd name="connsiteX4" fmla="*/ 88641 w 2441704"/>
              <a:gd name="connsiteY4" fmla="*/ 1426612 h 1429917"/>
              <a:gd name="connsiteX0" fmla="*/ 88641 w 2441704"/>
              <a:gd name="connsiteY0" fmla="*/ 1445274 h 1445274"/>
              <a:gd name="connsiteX1" fmla="*/ 2441704 w 2441704"/>
              <a:gd name="connsiteY1" fmla="*/ 1429917 h 1445274"/>
              <a:gd name="connsiteX2" fmla="*/ 676275 w 2441704"/>
              <a:gd name="connsiteY2" fmla="*/ 0 h 1445274"/>
              <a:gd name="connsiteX3" fmla="*/ 0 w 2441704"/>
              <a:gd name="connsiteY3" fmla="*/ 0 h 1445274"/>
              <a:gd name="connsiteX4" fmla="*/ 88641 w 2441704"/>
              <a:gd name="connsiteY4" fmla="*/ 1445274 h 14452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1704" h="1445274">
                <a:moveTo>
                  <a:pt x="88641" y="1445274"/>
                </a:moveTo>
                <a:lnTo>
                  <a:pt x="2441704" y="1429917"/>
                </a:lnTo>
                <a:lnTo>
                  <a:pt x="676275" y="0"/>
                </a:lnTo>
                <a:lnTo>
                  <a:pt x="0" y="0"/>
                </a:lnTo>
                <a:lnTo>
                  <a:pt x="88641" y="1445274"/>
                </a:lnTo>
                <a:close/>
              </a:path>
            </a:pathLst>
          </a:custGeom>
          <a:gradFill flip="none" rotWithShape="1">
            <a:gsLst>
              <a:gs pos="83000">
                <a:srgbClr val="002532"/>
              </a:gs>
              <a:gs pos="100000">
                <a:srgbClr val="001C26"/>
              </a:gs>
            </a:gsLst>
            <a:lin ang="5400000" scaled="1"/>
            <a:tileRect/>
          </a:gradFill>
          <a:ln>
            <a:noFill/>
          </a:ln>
          <a:scene3d>
            <a:camera prst="orthographicFront">
              <a:rot lat="108000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000215" y="2627224"/>
            <a:ext cx="3455443" cy="1254042"/>
          </a:xfrm>
          <a:custGeom>
            <a:avLst/>
            <a:gdLst>
              <a:gd name="connsiteX0" fmla="*/ 0 w 4162425"/>
              <a:gd name="connsiteY0" fmla="*/ 1504950 h 1504950"/>
              <a:gd name="connsiteX1" fmla="*/ 4162425 w 4162425"/>
              <a:gd name="connsiteY1" fmla="*/ 0 h 1504950"/>
              <a:gd name="connsiteX2" fmla="*/ 2343150 w 4162425"/>
              <a:gd name="connsiteY2" fmla="*/ 1504950 h 1504950"/>
              <a:gd name="connsiteX3" fmla="*/ 0 w 4162425"/>
              <a:gd name="connsiteY3" fmla="*/ 1504950 h 1504950"/>
              <a:gd name="connsiteX0" fmla="*/ 0 w 4162425"/>
              <a:gd name="connsiteY0" fmla="*/ 1504950 h 1517391"/>
              <a:gd name="connsiteX1" fmla="*/ 4162425 w 4162425"/>
              <a:gd name="connsiteY1" fmla="*/ 0 h 1517391"/>
              <a:gd name="connsiteX2" fmla="*/ 2293387 w 4162425"/>
              <a:gd name="connsiteY2" fmla="*/ 1517391 h 1517391"/>
              <a:gd name="connsiteX3" fmla="*/ 0 w 4162425"/>
              <a:gd name="connsiteY3" fmla="*/ 1504950 h 1517391"/>
              <a:gd name="connsiteX0" fmla="*/ 0 w 4181086"/>
              <a:gd name="connsiteY0" fmla="*/ 1473848 h 1517391"/>
              <a:gd name="connsiteX1" fmla="*/ 4181086 w 4181086"/>
              <a:gd name="connsiteY1" fmla="*/ 0 h 1517391"/>
              <a:gd name="connsiteX2" fmla="*/ 2312048 w 4181086"/>
              <a:gd name="connsiteY2" fmla="*/ 1517391 h 1517391"/>
              <a:gd name="connsiteX3" fmla="*/ 0 w 4181086"/>
              <a:gd name="connsiteY3" fmla="*/ 1473848 h 1517391"/>
            </a:gdLst>
            <a:ahLst/>
            <a:cxnLst>
              <a:cxn ang="0">
                <a:pos x="connsiteX0" y="connsiteY0"/>
              </a:cxn>
              <a:cxn ang="0">
                <a:pos x="connsiteX1" y="connsiteY1"/>
              </a:cxn>
              <a:cxn ang="0">
                <a:pos x="connsiteX2" y="connsiteY2"/>
              </a:cxn>
              <a:cxn ang="0">
                <a:pos x="connsiteX3" y="connsiteY3"/>
              </a:cxn>
            </a:cxnLst>
            <a:rect l="l" t="t" r="r" b="b"/>
            <a:pathLst>
              <a:path w="4181086" h="1517391">
                <a:moveTo>
                  <a:pt x="0" y="1473848"/>
                </a:moveTo>
                <a:lnTo>
                  <a:pt x="4181086" y="0"/>
                </a:lnTo>
                <a:lnTo>
                  <a:pt x="2312048" y="1517391"/>
                </a:lnTo>
                <a:lnTo>
                  <a:pt x="0" y="1473848"/>
                </a:lnTo>
                <a:close/>
              </a:path>
            </a:pathLst>
          </a:custGeom>
          <a:gradFill flip="none" rotWithShape="1">
            <a:gsLst>
              <a:gs pos="0">
                <a:srgbClr val="1B8772">
                  <a:shade val="30000"/>
                  <a:satMod val="115000"/>
                </a:srgbClr>
              </a:gs>
              <a:gs pos="50000">
                <a:srgbClr val="1B8772">
                  <a:shade val="67500"/>
                  <a:satMod val="115000"/>
                </a:srgbClr>
              </a:gs>
              <a:gs pos="100000">
                <a:srgbClr val="1B8772">
                  <a:shade val="100000"/>
                  <a:satMod val="115000"/>
                </a:srgbClr>
              </a:gs>
            </a:gsLst>
            <a:lin ang="16200000" scaled="1"/>
            <a:tileRect/>
          </a:gradFill>
          <a:ln w="19050">
            <a:noFill/>
          </a:ln>
          <a:effectLst>
            <a:outerShdw blurRad="25400" dist="38100" dir="2400000" algn="ctr" rotWithShape="0">
              <a:srgbClr val="000000">
                <a:alpha val="10000"/>
              </a:srgbClr>
            </a:outerShdw>
          </a:effectLst>
          <a:scene3d>
            <a:camera prst="orthographicFront">
              <a:rot lat="0" lon="600000" rev="54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263634" y="3873646"/>
            <a:ext cx="1973580" cy="1665878"/>
          </a:xfrm>
          <a:prstGeom prst="rect">
            <a:avLst/>
          </a:prstGeom>
          <a:solidFill>
            <a:srgbClr val="9B59B6"/>
          </a:solidFill>
          <a:ln w="19050">
            <a:noFill/>
          </a:ln>
          <a:effectLst>
            <a:outerShdw blurRad="25400" dist="38100" dir="2400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041400" y="3873500"/>
            <a:ext cx="1883664" cy="1665878"/>
          </a:xfrm>
          <a:prstGeom prst="rect">
            <a:avLst/>
          </a:prstGeom>
          <a:solidFill>
            <a:srgbClr val="1B8772"/>
          </a:solidFill>
          <a:ln w="19050">
            <a:noFill/>
          </a:ln>
          <a:effectLst>
            <a:outerShdw blurRad="25400" dist="38100" dir="2400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custDataLst>
              <p:tags r:id="rId1"/>
            </p:custDataLst>
          </p:nvPr>
        </p:nvSpPr>
        <p:spPr>
          <a:xfrm>
            <a:off x="6254518" y="4388823"/>
            <a:ext cx="1973914" cy="707886"/>
          </a:xfrm>
          <a:prstGeom prst="rect">
            <a:avLst/>
          </a:prstGeom>
        </p:spPr>
        <p:txBody>
          <a:bodyPr wrap="square" anchor="ctr">
            <a:spAutoFit/>
          </a:bodyPr>
          <a:lstStyle/>
          <a:p>
            <a:pPr algn="ctr"/>
            <a:r>
              <a:rPr lang="en-US" sz="2000" b="1" dirty="0" smtClean="0">
                <a:solidFill>
                  <a:schemeClr val="bg1"/>
                </a:solidFill>
                <a:latin typeface="Calibri Light" pitchFamily="34" charset="0"/>
              </a:rPr>
              <a:t>Incorrect eligibility line</a:t>
            </a:r>
            <a:endParaRPr lang="en-US" sz="2000" b="1" dirty="0">
              <a:solidFill>
                <a:schemeClr val="bg1"/>
              </a:solidFill>
              <a:latin typeface="Calibri Light" pitchFamily="34" charset="0"/>
            </a:endParaRPr>
          </a:p>
        </p:txBody>
      </p:sp>
      <p:sp>
        <p:nvSpPr>
          <p:cNvPr id="14" name="Rectangle 13"/>
          <p:cNvSpPr/>
          <p:nvPr>
            <p:custDataLst>
              <p:tags r:id="rId2"/>
            </p:custDataLst>
          </p:nvPr>
        </p:nvSpPr>
        <p:spPr>
          <a:xfrm>
            <a:off x="1066445" y="4327267"/>
            <a:ext cx="1794467" cy="830997"/>
          </a:xfrm>
          <a:prstGeom prst="rect">
            <a:avLst/>
          </a:prstGeom>
        </p:spPr>
        <p:txBody>
          <a:bodyPr wrap="square" anchor="ctr">
            <a:spAutoFit/>
          </a:bodyPr>
          <a:lstStyle/>
          <a:p>
            <a:pPr algn="ctr"/>
            <a:r>
              <a:rPr lang="en-US" sz="2400" b="1" dirty="0" smtClean="0">
                <a:solidFill>
                  <a:schemeClr val="bg1"/>
                </a:solidFill>
                <a:latin typeface="Calibri Light" pitchFamily="34" charset="0"/>
              </a:rPr>
              <a:t>Reciprocity Requests</a:t>
            </a:r>
            <a:endParaRPr lang="en-US" sz="2400" b="1" dirty="0">
              <a:solidFill>
                <a:schemeClr val="bg1"/>
              </a:solidFill>
              <a:latin typeface="Calibri Light" pitchFamily="34" charset="0"/>
            </a:endParaRPr>
          </a:p>
        </p:txBody>
      </p:sp>
      <p:sp>
        <p:nvSpPr>
          <p:cNvPr id="15" name="Freeform 14"/>
          <p:cNvSpPr/>
          <p:nvPr/>
        </p:nvSpPr>
        <p:spPr>
          <a:xfrm>
            <a:off x="4369388" y="2605970"/>
            <a:ext cx="1378277" cy="1313885"/>
          </a:xfrm>
          <a:custGeom>
            <a:avLst/>
            <a:gdLst>
              <a:gd name="connsiteX0" fmla="*/ 76200 w 2447925"/>
              <a:gd name="connsiteY0" fmla="*/ 1476375 h 1485900"/>
              <a:gd name="connsiteX1" fmla="*/ 2447925 w 2447925"/>
              <a:gd name="connsiteY1" fmla="*/ 1485900 h 1485900"/>
              <a:gd name="connsiteX2" fmla="*/ 676275 w 2447925"/>
              <a:gd name="connsiteY2" fmla="*/ 0 h 1485900"/>
              <a:gd name="connsiteX3" fmla="*/ 0 w 2447925"/>
              <a:gd name="connsiteY3" fmla="*/ 0 h 1485900"/>
              <a:gd name="connsiteX4" fmla="*/ 76200 w 2447925"/>
              <a:gd name="connsiteY4" fmla="*/ 1476375 h 1485900"/>
              <a:gd name="connsiteX0" fmla="*/ 76200 w 2441704"/>
              <a:gd name="connsiteY0" fmla="*/ 1476375 h 1476375"/>
              <a:gd name="connsiteX1" fmla="*/ 2441704 w 2441704"/>
              <a:gd name="connsiteY1" fmla="*/ 1429917 h 1476375"/>
              <a:gd name="connsiteX2" fmla="*/ 676275 w 2441704"/>
              <a:gd name="connsiteY2" fmla="*/ 0 h 1476375"/>
              <a:gd name="connsiteX3" fmla="*/ 0 w 2441704"/>
              <a:gd name="connsiteY3" fmla="*/ 0 h 1476375"/>
              <a:gd name="connsiteX4" fmla="*/ 76200 w 2441704"/>
              <a:gd name="connsiteY4" fmla="*/ 1476375 h 1476375"/>
              <a:gd name="connsiteX0" fmla="*/ 88641 w 2441704"/>
              <a:gd name="connsiteY0" fmla="*/ 1426612 h 1429917"/>
              <a:gd name="connsiteX1" fmla="*/ 2441704 w 2441704"/>
              <a:gd name="connsiteY1" fmla="*/ 1429917 h 1429917"/>
              <a:gd name="connsiteX2" fmla="*/ 676275 w 2441704"/>
              <a:gd name="connsiteY2" fmla="*/ 0 h 1429917"/>
              <a:gd name="connsiteX3" fmla="*/ 0 w 2441704"/>
              <a:gd name="connsiteY3" fmla="*/ 0 h 1429917"/>
              <a:gd name="connsiteX4" fmla="*/ 88641 w 2441704"/>
              <a:gd name="connsiteY4" fmla="*/ 1426612 h 1429917"/>
              <a:gd name="connsiteX0" fmla="*/ 88641 w 2441704"/>
              <a:gd name="connsiteY0" fmla="*/ 1445274 h 1445274"/>
              <a:gd name="connsiteX1" fmla="*/ 2441704 w 2441704"/>
              <a:gd name="connsiteY1" fmla="*/ 1429917 h 1445274"/>
              <a:gd name="connsiteX2" fmla="*/ 676275 w 2441704"/>
              <a:gd name="connsiteY2" fmla="*/ 0 h 1445274"/>
              <a:gd name="connsiteX3" fmla="*/ 0 w 2441704"/>
              <a:gd name="connsiteY3" fmla="*/ 0 h 1445274"/>
              <a:gd name="connsiteX4" fmla="*/ 88641 w 2441704"/>
              <a:gd name="connsiteY4" fmla="*/ 1445274 h 14452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1704" h="1445274">
                <a:moveTo>
                  <a:pt x="88641" y="1445274"/>
                </a:moveTo>
                <a:lnTo>
                  <a:pt x="2441704" y="1429917"/>
                </a:lnTo>
                <a:lnTo>
                  <a:pt x="676275" y="0"/>
                </a:lnTo>
                <a:lnTo>
                  <a:pt x="0" y="0"/>
                </a:lnTo>
                <a:lnTo>
                  <a:pt x="88641" y="1445274"/>
                </a:lnTo>
                <a:close/>
              </a:path>
            </a:pathLst>
          </a:custGeom>
          <a:gradFill flip="none" rotWithShape="1">
            <a:gsLst>
              <a:gs pos="83000">
                <a:srgbClr val="002532"/>
              </a:gs>
              <a:gs pos="100000">
                <a:srgbClr val="001C26"/>
              </a:gs>
            </a:gsLst>
            <a:lin ang="5400000" scaled="1"/>
            <a:tileRect/>
          </a:gradFill>
          <a:ln>
            <a:noFill/>
          </a:ln>
          <a:scene3d>
            <a:camera prst="orthographicFront">
              <a:rot lat="108000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3315355" y="1670637"/>
            <a:ext cx="2743200" cy="1015414"/>
          </a:xfrm>
          <a:prstGeom prst="roundRect">
            <a:avLst>
              <a:gd name="adj" fmla="val 50000"/>
            </a:avLst>
          </a:prstGeom>
          <a:solidFill>
            <a:schemeClr val="tx2">
              <a:lumMod val="50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7" name="TextBox 16"/>
          <p:cNvSpPr txBox="1"/>
          <p:nvPr/>
        </p:nvSpPr>
        <p:spPr>
          <a:xfrm>
            <a:off x="4457807" y="1578183"/>
            <a:ext cx="1354606" cy="1200329"/>
          </a:xfrm>
          <a:prstGeom prst="rect">
            <a:avLst/>
          </a:prstGeom>
          <a:noFill/>
        </p:spPr>
        <p:txBody>
          <a:bodyPr wrap="square" rtlCol="0" anchor="ctr">
            <a:spAutoFit/>
          </a:bodyPr>
          <a:lstStyle/>
          <a:p>
            <a:pPr algn="ctr"/>
            <a:r>
              <a:rPr lang="en-US" sz="2400" b="1" dirty="0">
                <a:solidFill>
                  <a:schemeClr val="bg1"/>
                </a:solidFill>
                <a:latin typeface="Calibri Light" panose="020F0302020204030204" pitchFamily="34" charset="0"/>
              </a:rPr>
              <a:t>RRU Requests</a:t>
            </a:r>
          </a:p>
        </p:txBody>
      </p:sp>
      <p:sp>
        <p:nvSpPr>
          <p:cNvPr id="18" name="Rectangle 17"/>
          <p:cNvSpPr/>
          <p:nvPr/>
        </p:nvSpPr>
        <p:spPr>
          <a:xfrm>
            <a:off x="3407293" y="3870633"/>
            <a:ext cx="2341486" cy="1665878"/>
          </a:xfrm>
          <a:prstGeom prst="rect">
            <a:avLst/>
          </a:prstGeom>
          <a:solidFill>
            <a:srgbClr val="0181BB"/>
          </a:solidFill>
          <a:ln w="19050">
            <a:noFill/>
          </a:ln>
          <a:effectLst>
            <a:outerShdw blurRad="25400" dist="38100" dir="2400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custDataLst>
              <p:tags r:id="rId3"/>
            </p:custDataLst>
          </p:nvPr>
        </p:nvSpPr>
        <p:spPr>
          <a:xfrm>
            <a:off x="3380478" y="4388822"/>
            <a:ext cx="2363315" cy="707886"/>
          </a:xfrm>
          <a:prstGeom prst="rect">
            <a:avLst/>
          </a:prstGeom>
        </p:spPr>
        <p:txBody>
          <a:bodyPr wrap="square" anchor="ctr">
            <a:spAutoFit/>
          </a:bodyPr>
          <a:lstStyle/>
          <a:p>
            <a:pPr algn="ctr"/>
            <a:r>
              <a:rPr lang="en-US" sz="2000" b="1" dirty="0" smtClean="0">
                <a:solidFill>
                  <a:schemeClr val="bg1"/>
                </a:solidFill>
                <a:latin typeface="Calibri Light" pitchFamily="34" charset="0"/>
              </a:rPr>
              <a:t>Official Government Requests</a:t>
            </a:r>
            <a:endParaRPr lang="en-US" sz="2000" b="1" dirty="0">
              <a:solidFill>
                <a:schemeClr val="bg1"/>
              </a:solidFill>
              <a:latin typeface="Calibri Light" pitchFamily="34" charset="0"/>
            </a:endParaRPr>
          </a:p>
        </p:txBody>
      </p:sp>
      <p:grpSp>
        <p:nvGrpSpPr>
          <p:cNvPr id="20" name="Group 19"/>
          <p:cNvGrpSpPr/>
          <p:nvPr/>
        </p:nvGrpSpPr>
        <p:grpSpPr>
          <a:xfrm>
            <a:off x="3699817" y="1965993"/>
            <a:ext cx="735312" cy="424707"/>
            <a:chOff x="4751388" y="3157538"/>
            <a:chExt cx="552450" cy="319088"/>
          </a:xfrm>
          <a:solidFill>
            <a:schemeClr val="bg1"/>
          </a:solidFill>
        </p:grpSpPr>
        <p:sp>
          <p:nvSpPr>
            <p:cNvPr id="21" name="Freeform 114"/>
            <p:cNvSpPr>
              <a:spLocks noEditPoints="1"/>
            </p:cNvSpPr>
            <p:nvPr/>
          </p:nvSpPr>
          <p:spPr bwMode="auto">
            <a:xfrm>
              <a:off x="4751388" y="3157538"/>
              <a:ext cx="384175" cy="319088"/>
            </a:xfrm>
            <a:custGeom>
              <a:avLst/>
              <a:gdLst>
                <a:gd name="T0" fmla="*/ 398 w 969"/>
                <a:gd name="T1" fmla="*/ 58 h 804"/>
                <a:gd name="T2" fmla="*/ 298 w 969"/>
                <a:gd name="T3" fmla="*/ 78 h 804"/>
                <a:gd name="T4" fmla="*/ 211 w 969"/>
                <a:gd name="T5" fmla="*/ 112 h 804"/>
                <a:gd name="T6" fmla="*/ 139 w 969"/>
                <a:gd name="T7" fmla="*/ 157 h 804"/>
                <a:gd name="T8" fmla="*/ 88 w 969"/>
                <a:gd name="T9" fmla="*/ 212 h 804"/>
                <a:gd name="T10" fmla="*/ 59 w 969"/>
                <a:gd name="T11" fmla="*/ 272 h 804"/>
                <a:gd name="T12" fmla="*/ 55 w 969"/>
                <a:gd name="T13" fmla="*/ 332 h 804"/>
                <a:gd name="T14" fmla="*/ 83 w 969"/>
                <a:gd name="T15" fmla="*/ 405 h 804"/>
                <a:gd name="T16" fmla="*/ 164 w 969"/>
                <a:gd name="T17" fmla="*/ 484 h 804"/>
                <a:gd name="T18" fmla="*/ 287 w 969"/>
                <a:gd name="T19" fmla="*/ 541 h 804"/>
                <a:gd name="T20" fmla="*/ 334 w 969"/>
                <a:gd name="T21" fmla="*/ 564 h 804"/>
                <a:gd name="T22" fmla="*/ 329 w 969"/>
                <a:gd name="T23" fmla="*/ 603 h 804"/>
                <a:gd name="T24" fmla="*/ 274 w 969"/>
                <a:gd name="T25" fmla="*/ 701 h 804"/>
                <a:gd name="T26" fmla="*/ 342 w 969"/>
                <a:gd name="T27" fmla="*/ 713 h 804"/>
                <a:gd name="T28" fmla="*/ 443 w 969"/>
                <a:gd name="T29" fmla="*/ 668 h 804"/>
                <a:gd name="T30" fmla="*/ 528 w 969"/>
                <a:gd name="T31" fmla="*/ 596 h 804"/>
                <a:gd name="T32" fmla="*/ 561 w 969"/>
                <a:gd name="T33" fmla="*/ 566 h 804"/>
                <a:gd name="T34" fmla="*/ 732 w 969"/>
                <a:gd name="T35" fmla="*/ 522 h 804"/>
                <a:gd name="T36" fmla="*/ 814 w 969"/>
                <a:gd name="T37" fmla="*/ 478 h 804"/>
                <a:gd name="T38" fmla="*/ 866 w 969"/>
                <a:gd name="T39" fmla="*/ 432 h 804"/>
                <a:gd name="T40" fmla="*/ 900 w 969"/>
                <a:gd name="T41" fmla="*/ 380 h 804"/>
                <a:gd name="T42" fmla="*/ 915 w 969"/>
                <a:gd name="T43" fmla="*/ 324 h 804"/>
                <a:gd name="T44" fmla="*/ 907 w 969"/>
                <a:gd name="T45" fmla="*/ 260 h 804"/>
                <a:gd name="T46" fmla="*/ 873 w 969"/>
                <a:gd name="T47" fmla="*/ 201 h 804"/>
                <a:gd name="T48" fmla="*/ 817 w 969"/>
                <a:gd name="T49" fmla="*/ 148 h 804"/>
                <a:gd name="T50" fmla="*/ 742 w 969"/>
                <a:gd name="T51" fmla="*/ 105 h 804"/>
                <a:gd name="T52" fmla="*/ 653 w 969"/>
                <a:gd name="T53" fmla="*/ 74 h 804"/>
                <a:gd name="T54" fmla="*/ 551 w 969"/>
                <a:gd name="T55" fmla="*/ 56 h 804"/>
                <a:gd name="T56" fmla="*/ 113 w 969"/>
                <a:gd name="T57" fmla="*/ 804 h 804"/>
                <a:gd name="T58" fmla="*/ 94 w 969"/>
                <a:gd name="T59" fmla="*/ 789 h 804"/>
                <a:gd name="T60" fmla="*/ 94 w 969"/>
                <a:gd name="T61" fmla="*/ 766 h 804"/>
                <a:gd name="T62" fmla="*/ 113 w 969"/>
                <a:gd name="T63" fmla="*/ 751 h 804"/>
                <a:gd name="T64" fmla="*/ 181 w 969"/>
                <a:gd name="T65" fmla="*/ 720 h 804"/>
                <a:gd name="T66" fmla="*/ 232 w 969"/>
                <a:gd name="T67" fmla="*/ 666 h 804"/>
                <a:gd name="T68" fmla="*/ 243 w 969"/>
                <a:gd name="T69" fmla="*/ 583 h 804"/>
                <a:gd name="T70" fmla="*/ 113 w 969"/>
                <a:gd name="T71" fmla="*/ 515 h 804"/>
                <a:gd name="T72" fmla="*/ 30 w 969"/>
                <a:gd name="T73" fmla="*/ 421 h 804"/>
                <a:gd name="T74" fmla="*/ 5 w 969"/>
                <a:gd name="T75" fmla="*/ 358 h 804"/>
                <a:gd name="T76" fmla="*/ 1 w 969"/>
                <a:gd name="T77" fmla="*/ 296 h 804"/>
                <a:gd name="T78" fmla="*/ 23 w 969"/>
                <a:gd name="T79" fmla="*/ 220 h 804"/>
                <a:gd name="T80" fmla="*/ 71 w 969"/>
                <a:gd name="T81" fmla="*/ 150 h 804"/>
                <a:gd name="T82" fmla="*/ 143 w 969"/>
                <a:gd name="T83" fmla="*/ 92 h 804"/>
                <a:gd name="T84" fmla="*/ 233 w 969"/>
                <a:gd name="T85" fmla="*/ 45 h 804"/>
                <a:gd name="T86" fmla="*/ 341 w 969"/>
                <a:gd name="T87" fmla="*/ 13 h 804"/>
                <a:gd name="T88" fmla="*/ 460 w 969"/>
                <a:gd name="T89" fmla="*/ 0 h 804"/>
                <a:gd name="T90" fmla="*/ 582 w 969"/>
                <a:gd name="T91" fmla="*/ 6 h 804"/>
                <a:gd name="T92" fmla="*/ 694 w 969"/>
                <a:gd name="T93" fmla="*/ 30 h 804"/>
                <a:gd name="T94" fmla="*/ 793 w 969"/>
                <a:gd name="T95" fmla="*/ 72 h 804"/>
                <a:gd name="T96" fmla="*/ 873 w 969"/>
                <a:gd name="T97" fmla="*/ 126 h 804"/>
                <a:gd name="T98" fmla="*/ 931 w 969"/>
                <a:gd name="T99" fmla="*/ 191 h 804"/>
                <a:gd name="T100" fmla="*/ 963 w 969"/>
                <a:gd name="T101" fmla="*/ 265 h 804"/>
                <a:gd name="T102" fmla="*/ 968 w 969"/>
                <a:gd name="T103" fmla="*/ 340 h 804"/>
                <a:gd name="T104" fmla="*/ 946 w 969"/>
                <a:gd name="T105" fmla="*/ 407 h 804"/>
                <a:gd name="T106" fmla="*/ 906 w 969"/>
                <a:gd name="T107" fmla="*/ 467 h 804"/>
                <a:gd name="T108" fmla="*/ 845 w 969"/>
                <a:gd name="T109" fmla="*/ 521 h 804"/>
                <a:gd name="T110" fmla="*/ 769 w 969"/>
                <a:gd name="T111" fmla="*/ 565 h 804"/>
                <a:gd name="T112" fmla="*/ 680 w 969"/>
                <a:gd name="T113" fmla="*/ 599 h 804"/>
                <a:gd name="T114" fmla="*/ 579 w 969"/>
                <a:gd name="T115" fmla="*/ 619 h 804"/>
                <a:gd name="T116" fmla="*/ 505 w 969"/>
                <a:gd name="T117" fmla="*/ 692 h 804"/>
                <a:gd name="T118" fmla="*/ 415 w 969"/>
                <a:gd name="T119" fmla="*/ 743 h 804"/>
                <a:gd name="T120" fmla="*/ 268 w 969"/>
                <a:gd name="T121" fmla="*/ 788 h 804"/>
                <a:gd name="T122" fmla="*/ 118 w 969"/>
                <a:gd name="T123" fmla="*/ 80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69" h="804">
                  <a:moveTo>
                    <a:pt x="484" y="54"/>
                  </a:moveTo>
                  <a:lnTo>
                    <a:pt x="463" y="54"/>
                  </a:lnTo>
                  <a:lnTo>
                    <a:pt x="441" y="55"/>
                  </a:lnTo>
                  <a:lnTo>
                    <a:pt x="419" y="56"/>
                  </a:lnTo>
                  <a:lnTo>
                    <a:pt x="398" y="58"/>
                  </a:lnTo>
                  <a:lnTo>
                    <a:pt x="377" y="62"/>
                  </a:lnTo>
                  <a:lnTo>
                    <a:pt x="357" y="65"/>
                  </a:lnTo>
                  <a:lnTo>
                    <a:pt x="337" y="69"/>
                  </a:lnTo>
                  <a:lnTo>
                    <a:pt x="317" y="74"/>
                  </a:lnTo>
                  <a:lnTo>
                    <a:pt x="298" y="78"/>
                  </a:lnTo>
                  <a:lnTo>
                    <a:pt x="279" y="85"/>
                  </a:lnTo>
                  <a:lnTo>
                    <a:pt x="261" y="91"/>
                  </a:lnTo>
                  <a:lnTo>
                    <a:pt x="245" y="97"/>
                  </a:lnTo>
                  <a:lnTo>
                    <a:pt x="227" y="105"/>
                  </a:lnTo>
                  <a:lnTo>
                    <a:pt x="211" y="112"/>
                  </a:lnTo>
                  <a:lnTo>
                    <a:pt x="195" y="121"/>
                  </a:lnTo>
                  <a:lnTo>
                    <a:pt x="181" y="129"/>
                  </a:lnTo>
                  <a:lnTo>
                    <a:pt x="166" y="138"/>
                  </a:lnTo>
                  <a:lnTo>
                    <a:pt x="153" y="148"/>
                  </a:lnTo>
                  <a:lnTo>
                    <a:pt x="139" y="157"/>
                  </a:lnTo>
                  <a:lnTo>
                    <a:pt x="128" y="168"/>
                  </a:lnTo>
                  <a:lnTo>
                    <a:pt x="117" y="178"/>
                  </a:lnTo>
                  <a:lnTo>
                    <a:pt x="106" y="189"/>
                  </a:lnTo>
                  <a:lnTo>
                    <a:pt x="97" y="201"/>
                  </a:lnTo>
                  <a:lnTo>
                    <a:pt x="88" y="212"/>
                  </a:lnTo>
                  <a:lnTo>
                    <a:pt x="80" y="223"/>
                  </a:lnTo>
                  <a:lnTo>
                    <a:pt x="73" y="235"/>
                  </a:lnTo>
                  <a:lnTo>
                    <a:pt x="67" y="248"/>
                  </a:lnTo>
                  <a:lnTo>
                    <a:pt x="63" y="260"/>
                  </a:lnTo>
                  <a:lnTo>
                    <a:pt x="59" y="272"/>
                  </a:lnTo>
                  <a:lnTo>
                    <a:pt x="56" y="286"/>
                  </a:lnTo>
                  <a:lnTo>
                    <a:pt x="54" y="299"/>
                  </a:lnTo>
                  <a:lnTo>
                    <a:pt x="54" y="313"/>
                  </a:lnTo>
                  <a:lnTo>
                    <a:pt x="54" y="322"/>
                  </a:lnTo>
                  <a:lnTo>
                    <a:pt x="55" y="332"/>
                  </a:lnTo>
                  <a:lnTo>
                    <a:pt x="56" y="341"/>
                  </a:lnTo>
                  <a:lnTo>
                    <a:pt x="59" y="351"/>
                  </a:lnTo>
                  <a:lnTo>
                    <a:pt x="64" y="369"/>
                  </a:lnTo>
                  <a:lnTo>
                    <a:pt x="73" y="387"/>
                  </a:lnTo>
                  <a:lnTo>
                    <a:pt x="83" y="405"/>
                  </a:lnTo>
                  <a:lnTo>
                    <a:pt x="96" y="423"/>
                  </a:lnTo>
                  <a:lnTo>
                    <a:pt x="109" y="438"/>
                  </a:lnTo>
                  <a:lnTo>
                    <a:pt x="126" y="455"/>
                  </a:lnTo>
                  <a:lnTo>
                    <a:pt x="144" y="470"/>
                  </a:lnTo>
                  <a:lnTo>
                    <a:pt x="164" y="484"/>
                  </a:lnTo>
                  <a:lnTo>
                    <a:pt x="185" y="498"/>
                  </a:lnTo>
                  <a:lnTo>
                    <a:pt x="209" y="510"/>
                  </a:lnTo>
                  <a:lnTo>
                    <a:pt x="233" y="522"/>
                  </a:lnTo>
                  <a:lnTo>
                    <a:pt x="260" y="532"/>
                  </a:lnTo>
                  <a:lnTo>
                    <a:pt x="287" y="541"/>
                  </a:lnTo>
                  <a:lnTo>
                    <a:pt x="317" y="550"/>
                  </a:lnTo>
                  <a:lnTo>
                    <a:pt x="322" y="553"/>
                  </a:lnTo>
                  <a:lnTo>
                    <a:pt x="328" y="555"/>
                  </a:lnTo>
                  <a:lnTo>
                    <a:pt x="331" y="559"/>
                  </a:lnTo>
                  <a:lnTo>
                    <a:pt x="334" y="564"/>
                  </a:lnTo>
                  <a:lnTo>
                    <a:pt x="337" y="569"/>
                  </a:lnTo>
                  <a:lnTo>
                    <a:pt x="338" y="575"/>
                  </a:lnTo>
                  <a:lnTo>
                    <a:pt x="337" y="581"/>
                  </a:lnTo>
                  <a:lnTo>
                    <a:pt x="335" y="586"/>
                  </a:lnTo>
                  <a:lnTo>
                    <a:pt x="329" y="603"/>
                  </a:lnTo>
                  <a:lnTo>
                    <a:pt x="321" y="621"/>
                  </a:lnTo>
                  <a:lnTo>
                    <a:pt x="311" y="640"/>
                  </a:lnTo>
                  <a:lnTo>
                    <a:pt x="300" y="660"/>
                  </a:lnTo>
                  <a:lnTo>
                    <a:pt x="287" y="680"/>
                  </a:lnTo>
                  <a:lnTo>
                    <a:pt x="274" y="701"/>
                  </a:lnTo>
                  <a:lnTo>
                    <a:pt x="258" y="720"/>
                  </a:lnTo>
                  <a:lnTo>
                    <a:pt x="241" y="738"/>
                  </a:lnTo>
                  <a:lnTo>
                    <a:pt x="280" y="730"/>
                  </a:lnTo>
                  <a:lnTo>
                    <a:pt x="321" y="720"/>
                  </a:lnTo>
                  <a:lnTo>
                    <a:pt x="342" y="713"/>
                  </a:lnTo>
                  <a:lnTo>
                    <a:pt x="362" y="706"/>
                  </a:lnTo>
                  <a:lnTo>
                    <a:pt x="384" y="698"/>
                  </a:lnTo>
                  <a:lnTo>
                    <a:pt x="404" y="689"/>
                  </a:lnTo>
                  <a:lnTo>
                    <a:pt x="424" y="679"/>
                  </a:lnTo>
                  <a:lnTo>
                    <a:pt x="443" y="668"/>
                  </a:lnTo>
                  <a:lnTo>
                    <a:pt x="462" y="656"/>
                  </a:lnTo>
                  <a:lnTo>
                    <a:pt x="480" y="643"/>
                  </a:lnTo>
                  <a:lnTo>
                    <a:pt x="497" y="629"/>
                  </a:lnTo>
                  <a:lnTo>
                    <a:pt x="514" y="613"/>
                  </a:lnTo>
                  <a:lnTo>
                    <a:pt x="528" y="596"/>
                  </a:lnTo>
                  <a:lnTo>
                    <a:pt x="541" y="578"/>
                  </a:lnTo>
                  <a:lnTo>
                    <a:pt x="545" y="574"/>
                  </a:lnTo>
                  <a:lnTo>
                    <a:pt x="550" y="571"/>
                  </a:lnTo>
                  <a:lnTo>
                    <a:pt x="555" y="568"/>
                  </a:lnTo>
                  <a:lnTo>
                    <a:pt x="561" y="566"/>
                  </a:lnTo>
                  <a:lnTo>
                    <a:pt x="598" y="562"/>
                  </a:lnTo>
                  <a:lnTo>
                    <a:pt x="634" y="555"/>
                  </a:lnTo>
                  <a:lnTo>
                    <a:pt x="668" y="546"/>
                  </a:lnTo>
                  <a:lnTo>
                    <a:pt x="701" y="535"/>
                  </a:lnTo>
                  <a:lnTo>
                    <a:pt x="732" y="522"/>
                  </a:lnTo>
                  <a:lnTo>
                    <a:pt x="761" y="509"/>
                  </a:lnTo>
                  <a:lnTo>
                    <a:pt x="776" y="501"/>
                  </a:lnTo>
                  <a:lnTo>
                    <a:pt x="789" y="494"/>
                  </a:lnTo>
                  <a:lnTo>
                    <a:pt x="802" y="485"/>
                  </a:lnTo>
                  <a:lnTo>
                    <a:pt x="814" y="478"/>
                  </a:lnTo>
                  <a:lnTo>
                    <a:pt x="825" y="469"/>
                  </a:lnTo>
                  <a:lnTo>
                    <a:pt x="836" y="460"/>
                  </a:lnTo>
                  <a:lnTo>
                    <a:pt x="847" y="451"/>
                  </a:lnTo>
                  <a:lnTo>
                    <a:pt x="857" y="441"/>
                  </a:lnTo>
                  <a:lnTo>
                    <a:pt x="866" y="432"/>
                  </a:lnTo>
                  <a:lnTo>
                    <a:pt x="875" y="421"/>
                  </a:lnTo>
                  <a:lnTo>
                    <a:pt x="881" y="411"/>
                  </a:lnTo>
                  <a:lnTo>
                    <a:pt x="889" y="401"/>
                  </a:lnTo>
                  <a:lnTo>
                    <a:pt x="895" y="390"/>
                  </a:lnTo>
                  <a:lnTo>
                    <a:pt x="900" y="380"/>
                  </a:lnTo>
                  <a:lnTo>
                    <a:pt x="905" y="369"/>
                  </a:lnTo>
                  <a:lnTo>
                    <a:pt x="908" y="358"/>
                  </a:lnTo>
                  <a:lnTo>
                    <a:pt x="912" y="346"/>
                  </a:lnTo>
                  <a:lnTo>
                    <a:pt x="914" y="335"/>
                  </a:lnTo>
                  <a:lnTo>
                    <a:pt x="915" y="324"/>
                  </a:lnTo>
                  <a:lnTo>
                    <a:pt x="916" y="313"/>
                  </a:lnTo>
                  <a:lnTo>
                    <a:pt x="915" y="299"/>
                  </a:lnTo>
                  <a:lnTo>
                    <a:pt x="914" y="286"/>
                  </a:lnTo>
                  <a:lnTo>
                    <a:pt x="910" y="272"/>
                  </a:lnTo>
                  <a:lnTo>
                    <a:pt x="907" y="260"/>
                  </a:lnTo>
                  <a:lnTo>
                    <a:pt x="903" y="248"/>
                  </a:lnTo>
                  <a:lnTo>
                    <a:pt x="896" y="235"/>
                  </a:lnTo>
                  <a:lnTo>
                    <a:pt x="889" y="223"/>
                  </a:lnTo>
                  <a:lnTo>
                    <a:pt x="881" y="212"/>
                  </a:lnTo>
                  <a:lnTo>
                    <a:pt x="873" y="201"/>
                  </a:lnTo>
                  <a:lnTo>
                    <a:pt x="863" y="189"/>
                  </a:lnTo>
                  <a:lnTo>
                    <a:pt x="853" y="178"/>
                  </a:lnTo>
                  <a:lnTo>
                    <a:pt x="842" y="168"/>
                  </a:lnTo>
                  <a:lnTo>
                    <a:pt x="830" y="157"/>
                  </a:lnTo>
                  <a:lnTo>
                    <a:pt x="817" y="148"/>
                  </a:lnTo>
                  <a:lnTo>
                    <a:pt x="804" y="138"/>
                  </a:lnTo>
                  <a:lnTo>
                    <a:pt x="789" y="129"/>
                  </a:lnTo>
                  <a:lnTo>
                    <a:pt x="775" y="121"/>
                  </a:lnTo>
                  <a:lnTo>
                    <a:pt x="759" y="112"/>
                  </a:lnTo>
                  <a:lnTo>
                    <a:pt x="742" y="105"/>
                  </a:lnTo>
                  <a:lnTo>
                    <a:pt x="726" y="97"/>
                  </a:lnTo>
                  <a:lnTo>
                    <a:pt x="708" y="91"/>
                  </a:lnTo>
                  <a:lnTo>
                    <a:pt x="690" y="85"/>
                  </a:lnTo>
                  <a:lnTo>
                    <a:pt x="672" y="78"/>
                  </a:lnTo>
                  <a:lnTo>
                    <a:pt x="653" y="74"/>
                  </a:lnTo>
                  <a:lnTo>
                    <a:pt x="632" y="69"/>
                  </a:lnTo>
                  <a:lnTo>
                    <a:pt x="612" y="65"/>
                  </a:lnTo>
                  <a:lnTo>
                    <a:pt x="592" y="62"/>
                  </a:lnTo>
                  <a:lnTo>
                    <a:pt x="572" y="58"/>
                  </a:lnTo>
                  <a:lnTo>
                    <a:pt x="551" y="56"/>
                  </a:lnTo>
                  <a:lnTo>
                    <a:pt x="529" y="55"/>
                  </a:lnTo>
                  <a:lnTo>
                    <a:pt x="507" y="54"/>
                  </a:lnTo>
                  <a:lnTo>
                    <a:pt x="484" y="54"/>
                  </a:lnTo>
                  <a:close/>
                  <a:moveTo>
                    <a:pt x="118" y="804"/>
                  </a:moveTo>
                  <a:lnTo>
                    <a:pt x="113" y="804"/>
                  </a:lnTo>
                  <a:lnTo>
                    <a:pt x="109" y="803"/>
                  </a:lnTo>
                  <a:lnTo>
                    <a:pt x="104" y="800"/>
                  </a:lnTo>
                  <a:lnTo>
                    <a:pt x="100" y="797"/>
                  </a:lnTo>
                  <a:lnTo>
                    <a:pt x="97" y="794"/>
                  </a:lnTo>
                  <a:lnTo>
                    <a:pt x="94" y="789"/>
                  </a:lnTo>
                  <a:lnTo>
                    <a:pt x="92" y="785"/>
                  </a:lnTo>
                  <a:lnTo>
                    <a:pt x="92" y="780"/>
                  </a:lnTo>
                  <a:lnTo>
                    <a:pt x="92" y="775"/>
                  </a:lnTo>
                  <a:lnTo>
                    <a:pt x="92" y="770"/>
                  </a:lnTo>
                  <a:lnTo>
                    <a:pt x="94" y="766"/>
                  </a:lnTo>
                  <a:lnTo>
                    <a:pt x="97" y="761"/>
                  </a:lnTo>
                  <a:lnTo>
                    <a:pt x="100" y="758"/>
                  </a:lnTo>
                  <a:lnTo>
                    <a:pt x="104" y="754"/>
                  </a:lnTo>
                  <a:lnTo>
                    <a:pt x="109" y="752"/>
                  </a:lnTo>
                  <a:lnTo>
                    <a:pt x="113" y="751"/>
                  </a:lnTo>
                  <a:lnTo>
                    <a:pt x="128" y="748"/>
                  </a:lnTo>
                  <a:lnTo>
                    <a:pt x="143" y="742"/>
                  </a:lnTo>
                  <a:lnTo>
                    <a:pt x="156" y="737"/>
                  </a:lnTo>
                  <a:lnTo>
                    <a:pt x="168" y="729"/>
                  </a:lnTo>
                  <a:lnTo>
                    <a:pt x="181" y="720"/>
                  </a:lnTo>
                  <a:lnTo>
                    <a:pt x="193" y="711"/>
                  </a:lnTo>
                  <a:lnTo>
                    <a:pt x="203" y="701"/>
                  </a:lnTo>
                  <a:lnTo>
                    <a:pt x="213" y="689"/>
                  </a:lnTo>
                  <a:lnTo>
                    <a:pt x="223" y="678"/>
                  </a:lnTo>
                  <a:lnTo>
                    <a:pt x="232" y="666"/>
                  </a:lnTo>
                  <a:lnTo>
                    <a:pt x="240" y="655"/>
                  </a:lnTo>
                  <a:lnTo>
                    <a:pt x="248" y="642"/>
                  </a:lnTo>
                  <a:lnTo>
                    <a:pt x="263" y="618"/>
                  </a:lnTo>
                  <a:lnTo>
                    <a:pt x="274" y="594"/>
                  </a:lnTo>
                  <a:lnTo>
                    <a:pt x="243" y="583"/>
                  </a:lnTo>
                  <a:lnTo>
                    <a:pt x="214" y="572"/>
                  </a:lnTo>
                  <a:lnTo>
                    <a:pt x="186" y="559"/>
                  </a:lnTo>
                  <a:lnTo>
                    <a:pt x="161" y="545"/>
                  </a:lnTo>
                  <a:lnTo>
                    <a:pt x="136" y="530"/>
                  </a:lnTo>
                  <a:lnTo>
                    <a:pt x="113" y="515"/>
                  </a:lnTo>
                  <a:lnTo>
                    <a:pt x="93" y="497"/>
                  </a:lnTo>
                  <a:lnTo>
                    <a:pt x="74" y="480"/>
                  </a:lnTo>
                  <a:lnTo>
                    <a:pt x="57" y="461"/>
                  </a:lnTo>
                  <a:lnTo>
                    <a:pt x="43" y="442"/>
                  </a:lnTo>
                  <a:lnTo>
                    <a:pt x="30" y="421"/>
                  </a:lnTo>
                  <a:lnTo>
                    <a:pt x="19" y="400"/>
                  </a:lnTo>
                  <a:lnTo>
                    <a:pt x="15" y="390"/>
                  </a:lnTo>
                  <a:lnTo>
                    <a:pt x="11" y="379"/>
                  </a:lnTo>
                  <a:lnTo>
                    <a:pt x="8" y="368"/>
                  </a:lnTo>
                  <a:lnTo>
                    <a:pt x="5" y="358"/>
                  </a:lnTo>
                  <a:lnTo>
                    <a:pt x="4" y="346"/>
                  </a:lnTo>
                  <a:lnTo>
                    <a:pt x="1" y="335"/>
                  </a:lnTo>
                  <a:lnTo>
                    <a:pt x="0" y="324"/>
                  </a:lnTo>
                  <a:lnTo>
                    <a:pt x="0" y="313"/>
                  </a:lnTo>
                  <a:lnTo>
                    <a:pt x="1" y="296"/>
                  </a:lnTo>
                  <a:lnTo>
                    <a:pt x="2" y="280"/>
                  </a:lnTo>
                  <a:lnTo>
                    <a:pt x="6" y="265"/>
                  </a:lnTo>
                  <a:lnTo>
                    <a:pt x="10" y="249"/>
                  </a:lnTo>
                  <a:lnTo>
                    <a:pt x="16" y="234"/>
                  </a:lnTo>
                  <a:lnTo>
                    <a:pt x="23" y="220"/>
                  </a:lnTo>
                  <a:lnTo>
                    <a:pt x="29" y="205"/>
                  </a:lnTo>
                  <a:lnTo>
                    <a:pt x="38" y="191"/>
                  </a:lnTo>
                  <a:lnTo>
                    <a:pt x="48" y="177"/>
                  </a:lnTo>
                  <a:lnTo>
                    <a:pt x="59" y="164"/>
                  </a:lnTo>
                  <a:lnTo>
                    <a:pt x="71" y="150"/>
                  </a:lnTo>
                  <a:lnTo>
                    <a:pt x="83" y="138"/>
                  </a:lnTo>
                  <a:lnTo>
                    <a:pt x="97" y="126"/>
                  </a:lnTo>
                  <a:lnTo>
                    <a:pt x="111" y="113"/>
                  </a:lnTo>
                  <a:lnTo>
                    <a:pt x="126" y="102"/>
                  </a:lnTo>
                  <a:lnTo>
                    <a:pt x="143" y="92"/>
                  </a:lnTo>
                  <a:lnTo>
                    <a:pt x="159" y="81"/>
                  </a:lnTo>
                  <a:lnTo>
                    <a:pt x="177" y="72"/>
                  </a:lnTo>
                  <a:lnTo>
                    <a:pt x="195" y="62"/>
                  </a:lnTo>
                  <a:lnTo>
                    <a:pt x="214" y="53"/>
                  </a:lnTo>
                  <a:lnTo>
                    <a:pt x="233" y="45"/>
                  </a:lnTo>
                  <a:lnTo>
                    <a:pt x="254" y="38"/>
                  </a:lnTo>
                  <a:lnTo>
                    <a:pt x="275" y="30"/>
                  </a:lnTo>
                  <a:lnTo>
                    <a:pt x="296" y="25"/>
                  </a:lnTo>
                  <a:lnTo>
                    <a:pt x="319" y="19"/>
                  </a:lnTo>
                  <a:lnTo>
                    <a:pt x="341" y="13"/>
                  </a:lnTo>
                  <a:lnTo>
                    <a:pt x="363" y="10"/>
                  </a:lnTo>
                  <a:lnTo>
                    <a:pt x="387" y="6"/>
                  </a:lnTo>
                  <a:lnTo>
                    <a:pt x="412" y="3"/>
                  </a:lnTo>
                  <a:lnTo>
                    <a:pt x="435" y="1"/>
                  </a:lnTo>
                  <a:lnTo>
                    <a:pt x="460" y="0"/>
                  </a:lnTo>
                  <a:lnTo>
                    <a:pt x="484" y="0"/>
                  </a:lnTo>
                  <a:lnTo>
                    <a:pt x="509" y="0"/>
                  </a:lnTo>
                  <a:lnTo>
                    <a:pt x="534" y="1"/>
                  </a:lnTo>
                  <a:lnTo>
                    <a:pt x="558" y="3"/>
                  </a:lnTo>
                  <a:lnTo>
                    <a:pt x="582" y="6"/>
                  </a:lnTo>
                  <a:lnTo>
                    <a:pt x="606" y="10"/>
                  </a:lnTo>
                  <a:lnTo>
                    <a:pt x="629" y="13"/>
                  </a:lnTo>
                  <a:lnTo>
                    <a:pt x="652" y="19"/>
                  </a:lnTo>
                  <a:lnTo>
                    <a:pt x="673" y="25"/>
                  </a:lnTo>
                  <a:lnTo>
                    <a:pt x="694" y="30"/>
                  </a:lnTo>
                  <a:lnTo>
                    <a:pt x="715" y="38"/>
                  </a:lnTo>
                  <a:lnTo>
                    <a:pt x="736" y="45"/>
                  </a:lnTo>
                  <a:lnTo>
                    <a:pt x="756" y="53"/>
                  </a:lnTo>
                  <a:lnTo>
                    <a:pt x="775" y="62"/>
                  </a:lnTo>
                  <a:lnTo>
                    <a:pt x="793" y="72"/>
                  </a:lnTo>
                  <a:lnTo>
                    <a:pt x="811" y="81"/>
                  </a:lnTo>
                  <a:lnTo>
                    <a:pt x="828" y="92"/>
                  </a:lnTo>
                  <a:lnTo>
                    <a:pt x="843" y="102"/>
                  </a:lnTo>
                  <a:lnTo>
                    <a:pt x="859" y="113"/>
                  </a:lnTo>
                  <a:lnTo>
                    <a:pt x="873" y="126"/>
                  </a:lnTo>
                  <a:lnTo>
                    <a:pt x="887" y="138"/>
                  </a:lnTo>
                  <a:lnTo>
                    <a:pt x="899" y="150"/>
                  </a:lnTo>
                  <a:lnTo>
                    <a:pt x="910" y="164"/>
                  </a:lnTo>
                  <a:lnTo>
                    <a:pt x="922" y="177"/>
                  </a:lnTo>
                  <a:lnTo>
                    <a:pt x="931" y="191"/>
                  </a:lnTo>
                  <a:lnTo>
                    <a:pt x="940" y="205"/>
                  </a:lnTo>
                  <a:lnTo>
                    <a:pt x="947" y="220"/>
                  </a:lnTo>
                  <a:lnTo>
                    <a:pt x="954" y="234"/>
                  </a:lnTo>
                  <a:lnTo>
                    <a:pt x="960" y="249"/>
                  </a:lnTo>
                  <a:lnTo>
                    <a:pt x="963" y="265"/>
                  </a:lnTo>
                  <a:lnTo>
                    <a:pt x="967" y="280"/>
                  </a:lnTo>
                  <a:lnTo>
                    <a:pt x="969" y="296"/>
                  </a:lnTo>
                  <a:lnTo>
                    <a:pt x="969" y="313"/>
                  </a:lnTo>
                  <a:lnTo>
                    <a:pt x="969" y="326"/>
                  </a:lnTo>
                  <a:lnTo>
                    <a:pt x="968" y="340"/>
                  </a:lnTo>
                  <a:lnTo>
                    <a:pt x="965" y="354"/>
                  </a:lnTo>
                  <a:lnTo>
                    <a:pt x="962" y="368"/>
                  </a:lnTo>
                  <a:lnTo>
                    <a:pt x="958" y="381"/>
                  </a:lnTo>
                  <a:lnTo>
                    <a:pt x="953" y="393"/>
                  </a:lnTo>
                  <a:lnTo>
                    <a:pt x="946" y="407"/>
                  </a:lnTo>
                  <a:lnTo>
                    <a:pt x="941" y="419"/>
                  </a:lnTo>
                  <a:lnTo>
                    <a:pt x="933" y="432"/>
                  </a:lnTo>
                  <a:lnTo>
                    <a:pt x="924" y="444"/>
                  </a:lnTo>
                  <a:lnTo>
                    <a:pt x="915" y="456"/>
                  </a:lnTo>
                  <a:lnTo>
                    <a:pt x="906" y="467"/>
                  </a:lnTo>
                  <a:lnTo>
                    <a:pt x="895" y="479"/>
                  </a:lnTo>
                  <a:lnTo>
                    <a:pt x="884" y="490"/>
                  </a:lnTo>
                  <a:lnTo>
                    <a:pt x="871" y="501"/>
                  </a:lnTo>
                  <a:lnTo>
                    <a:pt x="859" y="511"/>
                  </a:lnTo>
                  <a:lnTo>
                    <a:pt x="845" y="521"/>
                  </a:lnTo>
                  <a:lnTo>
                    <a:pt x="832" y="530"/>
                  </a:lnTo>
                  <a:lnTo>
                    <a:pt x="817" y="540"/>
                  </a:lnTo>
                  <a:lnTo>
                    <a:pt x="802" y="549"/>
                  </a:lnTo>
                  <a:lnTo>
                    <a:pt x="786" y="557"/>
                  </a:lnTo>
                  <a:lnTo>
                    <a:pt x="769" y="565"/>
                  </a:lnTo>
                  <a:lnTo>
                    <a:pt x="752" y="573"/>
                  </a:lnTo>
                  <a:lnTo>
                    <a:pt x="736" y="580"/>
                  </a:lnTo>
                  <a:lnTo>
                    <a:pt x="718" y="586"/>
                  </a:lnTo>
                  <a:lnTo>
                    <a:pt x="699" y="593"/>
                  </a:lnTo>
                  <a:lnTo>
                    <a:pt x="680" y="599"/>
                  </a:lnTo>
                  <a:lnTo>
                    <a:pt x="660" y="603"/>
                  </a:lnTo>
                  <a:lnTo>
                    <a:pt x="640" y="608"/>
                  </a:lnTo>
                  <a:lnTo>
                    <a:pt x="620" y="612"/>
                  </a:lnTo>
                  <a:lnTo>
                    <a:pt x="600" y="615"/>
                  </a:lnTo>
                  <a:lnTo>
                    <a:pt x="579" y="619"/>
                  </a:lnTo>
                  <a:lnTo>
                    <a:pt x="565" y="636"/>
                  </a:lnTo>
                  <a:lnTo>
                    <a:pt x="552" y="651"/>
                  </a:lnTo>
                  <a:lnTo>
                    <a:pt x="537" y="666"/>
                  </a:lnTo>
                  <a:lnTo>
                    <a:pt x="521" y="679"/>
                  </a:lnTo>
                  <a:lnTo>
                    <a:pt x="505" y="692"/>
                  </a:lnTo>
                  <a:lnTo>
                    <a:pt x="488" y="704"/>
                  </a:lnTo>
                  <a:lnTo>
                    <a:pt x="470" y="715"/>
                  </a:lnTo>
                  <a:lnTo>
                    <a:pt x="452" y="725"/>
                  </a:lnTo>
                  <a:lnTo>
                    <a:pt x="434" y="734"/>
                  </a:lnTo>
                  <a:lnTo>
                    <a:pt x="415" y="743"/>
                  </a:lnTo>
                  <a:lnTo>
                    <a:pt x="397" y="751"/>
                  </a:lnTo>
                  <a:lnTo>
                    <a:pt x="378" y="758"/>
                  </a:lnTo>
                  <a:lnTo>
                    <a:pt x="341" y="770"/>
                  </a:lnTo>
                  <a:lnTo>
                    <a:pt x="304" y="780"/>
                  </a:lnTo>
                  <a:lnTo>
                    <a:pt x="268" y="788"/>
                  </a:lnTo>
                  <a:lnTo>
                    <a:pt x="235" y="794"/>
                  </a:lnTo>
                  <a:lnTo>
                    <a:pt x="204" y="798"/>
                  </a:lnTo>
                  <a:lnTo>
                    <a:pt x="177" y="802"/>
                  </a:lnTo>
                  <a:lnTo>
                    <a:pt x="137" y="804"/>
                  </a:lnTo>
                  <a:lnTo>
                    <a:pt x="118" y="804"/>
                  </a:lnTo>
                  <a:lnTo>
                    <a:pt x="118" y="8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115"/>
            <p:cNvSpPr>
              <a:spLocks/>
            </p:cNvSpPr>
            <p:nvPr/>
          </p:nvSpPr>
          <p:spPr bwMode="auto">
            <a:xfrm>
              <a:off x="5027613" y="3217863"/>
              <a:ext cx="276225" cy="258763"/>
            </a:xfrm>
            <a:custGeom>
              <a:avLst/>
              <a:gdLst>
                <a:gd name="T0" fmla="*/ 528 w 696"/>
                <a:gd name="T1" fmla="*/ 648 h 653"/>
                <a:gd name="T2" fmla="*/ 418 w 696"/>
                <a:gd name="T3" fmla="*/ 626 h 653"/>
                <a:gd name="T4" fmla="*/ 343 w 696"/>
                <a:gd name="T5" fmla="*/ 597 h 653"/>
                <a:gd name="T6" fmla="*/ 285 w 696"/>
                <a:gd name="T7" fmla="*/ 563 h 653"/>
                <a:gd name="T8" fmla="*/ 237 w 696"/>
                <a:gd name="T9" fmla="*/ 518 h 653"/>
                <a:gd name="T10" fmla="*/ 136 w 696"/>
                <a:gd name="T11" fmla="*/ 486 h 653"/>
                <a:gd name="T12" fmla="*/ 33 w 696"/>
                <a:gd name="T13" fmla="*/ 440 h 653"/>
                <a:gd name="T14" fmla="*/ 2 w 696"/>
                <a:gd name="T15" fmla="*/ 413 h 653"/>
                <a:gd name="T16" fmla="*/ 3 w 696"/>
                <a:gd name="T17" fmla="*/ 393 h 653"/>
                <a:gd name="T18" fmla="*/ 18 w 696"/>
                <a:gd name="T19" fmla="*/ 378 h 653"/>
                <a:gd name="T20" fmla="*/ 38 w 696"/>
                <a:gd name="T21" fmla="*/ 379 h 653"/>
                <a:gd name="T22" fmla="*/ 108 w 696"/>
                <a:gd name="T23" fmla="*/ 418 h 653"/>
                <a:gd name="T24" fmla="*/ 215 w 696"/>
                <a:gd name="T25" fmla="*/ 449 h 653"/>
                <a:gd name="T26" fmla="*/ 260 w 696"/>
                <a:gd name="T27" fmla="*/ 460 h 653"/>
                <a:gd name="T28" fmla="*/ 296 w 696"/>
                <a:gd name="T29" fmla="*/ 501 h 653"/>
                <a:gd name="T30" fmla="*/ 348 w 696"/>
                <a:gd name="T31" fmla="*/ 540 h 653"/>
                <a:gd name="T32" fmla="*/ 408 w 696"/>
                <a:gd name="T33" fmla="*/ 566 h 653"/>
                <a:gd name="T34" fmla="*/ 472 w 696"/>
                <a:gd name="T35" fmla="*/ 573 h 653"/>
                <a:gd name="T36" fmla="*/ 429 w 696"/>
                <a:gd name="T37" fmla="*/ 501 h 653"/>
                <a:gd name="T38" fmla="*/ 418 w 696"/>
                <a:gd name="T39" fmla="*/ 459 h 653"/>
                <a:gd name="T40" fmla="*/ 431 w 696"/>
                <a:gd name="T41" fmla="*/ 442 h 653"/>
                <a:gd name="T42" fmla="*/ 501 w 696"/>
                <a:gd name="T43" fmla="*/ 417 h 653"/>
                <a:gd name="T44" fmla="*/ 571 w 696"/>
                <a:gd name="T45" fmla="*/ 377 h 653"/>
                <a:gd name="T46" fmla="*/ 620 w 696"/>
                <a:gd name="T47" fmla="*/ 327 h 653"/>
                <a:gd name="T48" fmla="*/ 642 w 696"/>
                <a:gd name="T49" fmla="*/ 269 h 653"/>
                <a:gd name="T50" fmla="*/ 639 w 696"/>
                <a:gd name="T51" fmla="*/ 225 h 653"/>
                <a:gd name="T52" fmla="*/ 622 w 696"/>
                <a:gd name="T53" fmla="*/ 186 h 653"/>
                <a:gd name="T54" fmla="*/ 593 w 696"/>
                <a:gd name="T55" fmla="*/ 152 h 653"/>
                <a:gd name="T56" fmla="*/ 553 w 696"/>
                <a:gd name="T57" fmla="*/ 120 h 653"/>
                <a:gd name="T58" fmla="*/ 464 w 696"/>
                <a:gd name="T59" fmla="*/ 79 h 653"/>
                <a:gd name="T60" fmla="*/ 338 w 696"/>
                <a:gd name="T61" fmla="*/ 55 h 653"/>
                <a:gd name="T62" fmla="*/ 227 w 696"/>
                <a:gd name="T63" fmla="*/ 59 h 653"/>
                <a:gd name="T64" fmla="*/ 187 w 696"/>
                <a:gd name="T65" fmla="*/ 61 h 653"/>
                <a:gd name="T66" fmla="*/ 173 w 696"/>
                <a:gd name="T67" fmla="*/ 46 h 653"/>
                <a:gd name="T68" fmla="*/ 173 w 696"/>
                <a:gd name="T69" fmla="*/ 26 h 653"/>
                <a:gd name="T70" fmla="*/ 188 w 696"/>
                <a:gd name="T71" fmla="*/ 11 h 653"/>
                <a:gd name="T72" fmla="*/ 275 w 696"/>
                <a:gd name="T73" fmla="*/ 0 h 653"/>
                <a:gd name="T74" fmla="*/ 364 w 696"/>
                <a:gd name="T75" fmla="*/ 3 h 653"/>
                <a:gd name="T76" fmla="*/ 440 w 696"/>
                <a:gd name="T77" fmla="*/ 15 h 653"/>
                <a:gd name="T78" fmla="*/ 509 w 696"/>
                <a:gd name="T79" fmla="*/ 36 h 653"/>
                <a:gd name="T80" fmla="*/ 569 w 696"/>
                <a:gd name="T81" fmla="*/ 65 h 653"/>
                <a:gd name="T82" fmla="*/ 620 w 696"/>
                <a:gd name="T83" fmla="*/ 101 h 653"/>
                <a:gd name="T84" fmla="*/ 658 w 696"/>
                <a:gd name="T85" fmla="*/ 144 h 653"/>
                <a:gd name="T86" fmla="*/ 683 w 696"/>
                <a:gd name="T87" fmla="*/ 191 h 653"/>
                <a:gd name="T88" fmla="*/ 696 w 696"/>
                <a:gd name="T89" fmla="*/ 241 h 653"/>
                <a:gd name="T90" fmla="*/ 688 w 696"/>
                <a:gd name="T91" fmla="*/ 309 h 653"/>
                <a:gd name="T92" fmla="*/ 651 w 696"/>
                <a:gd name="T93" fmla="*/ 375 h 653"/>
                <a:gd name="T94" fmla="*/ 588 w 696"/>
                <a:gd name="T95" fmla="*/ 431 h 653"/>
                <a:gd name="T96" fmla="*/ 504 w 696"/>
                <a:gd name="T97" fmla="*/ 475 h 653"/>
                <a:gd name="T98" fmla="*/ 512 w 696"/>
                <a:gd name="T99" fmla="*/ 537 h 653"/>
                <a:gd name="T100" fmla="*/ 551 w 696"/>
                <a:gd name="T101" fmla="*/ 578 h 653"/>
                <a:gd name="T102" fmla="*/ 590 w 696"/>
                <a:gd name="T103" fmla="*/ 598 h 653"/>
                <a:gd name="T104" fmla="*/ 615 w 696"/>
                <a:gd name="T105" fmla="*/ 607 h 653"/>
                <a:gd name="T106" fmla="*/ 623 w 696"/>
                <a:gd name="T107" fmla="*/ 624 h 653"/>
                <a:gd name="T108" fmla="*/ 617 w 696"/>
                <a:gd name="T109" fmla="*/ 643 h 653"/>
                <a:gd name="T110" fmla="*/ 602 w 696"/>
                <a:gd name="T111" fmla="*/ 653 h 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96" h="653">
                  <a:moveTo>
                    <a:pt x="596" y="653"/>
                  </a:moveTo>
                  <a:lnTo>
                    <a:pt x="581" y="653"/>
                  </a:lnTo>
                  <a:lnTo>
                    <a:pt x="549" y="651"/>
                  </a:lnTo>
                  <a:lnTo>
                    <a:pt x="528" y="648"/>
                  </a:lnTo>
                  <a:lnTo>
                    <a:pt x="503" y="645"/>
                  </a:lnTo>
                  <a:lnTo>
                    <a:pt x="476" y="640"/>
                  </a:lnTo>
                  <a:lnTo>
                    <a:pt x="448" y="634"/>
                  </a:lnTo>
                  <a:lnTo>
                    <a:pt x="418" y="626"/>
                  </a:lnTo>
                  <a:lnTo>
                    <a:pt x="389" y="616"/>
                  </a:lnTo>
                  <a:lnTo>
                    <a:pt x="373" y="610"/>
                  </a:lnTo>
                  <a:lnTo>
                    <a:pt x="358" y="605"/>
                  </a:lnTo>
                  <a:lnTo>
                    <a:pt x="343" y="597"/>
                  </a:lnTo>
                  <a:lnTo>
                    <a:pt x="328" y="590"/>
                  </a:lnTo>
                  <a:lnTo>
                    <a:pt x="313" y="582"/>
                  </a:lnTo>
                  <a:lnTo>
                    <a:pt x="300" y="573"/>
                  </a:lnTo>
                  <a:lnTo>
                    <a:pt x="285" y="563"/>
                  </a:lnTo>
                  <a:lnTo>
                    <a:pt x="273" y="553"/>
                  </a:lnTo>
                  <a:lnTo>
                    <a:pt x="260" y="542"/>
                  </a:lnTo>
                  <a:lnTo>
                    <a:pt x="248" y="531"/>
                  </a:lnTo>
                  <a:lnTo>
                    <a:pt x="237" y="518"/>
                  </a:lnTo>
                  <a:lnTo>
                    <a:pt x="226" y="505"/>
                  </a:lnTo>
                  <a:lnTo>
                    <a:pt x="196" y="500"/>
                  </a:lnTo>
                  <a:lnTo>
                    <a:pt x="166" y="494"/>
                  </a:lnTo>
                  <a:lnTo>
                    <a:pt x="136" y="486"/>
                  </a:lnTo>
                  <a:lnTo>
                    <a:pt x="108" y="477"/>
                  </a:lnTo>
                  <a:lnTo>
                    <a:pt x="83" y="466"/>
                  </a:lnTo>
                  <a:lnTo>
                    <a:pt x="57" y="453"/>
                  </a:lnTo>
                  <a:lnTo>
                    <a:pt x="33" y="440"/>
                  </a:lnTo>
                  <a:lnTo>
                    <a:pt x="11" y="425"/>
                  </a:lnTo>
                  <a:lnTo>
                    <a:pt x="7" y="422"/>
                  </a:lnTo>
                  <a:lnTo>
                    <a:pt x="4" y="417"/>
                  </a:lnTo>
                  <a:lnTo>
                    <a:pt x="2" y="413"/>
                  </a:lnTo>
                  <a:lnTo>
                    <a:pt x="1" y="408"/>
                  </a:lnTo>
                  <a:lnTo>
                    <a:pt x="0" y="403"/>
                  </a:lnTo>
                  <a:lnTo>
                    <a:pt x="1" y="397"/>
                  </a:lnTo>
                  <a:lnTo>
                    <a:pt x="3" y="393"/>
                  </a:lnTo>
                  <a:lnTo>
                    <a:pt x="5" y="388"/>
                  </a:lnTo>
                  <a:lnTo>
                    <a:pt x="9" y="384"/>
                  </a:lnTo>
                  <a:lnTo>
                    <a:pt x="13" y="380"/>
                  </a:lnTo>
                  <a:lnTo>
                    <a:pt x="18" y="378"/>
                  </a:lnTo>
                  <a:lnTo>
                    <a:pt x="23" y="377"/>
                  </a:lnTo>
                  <a:lnTo>
                    <a:pt x="28" y="377"/>
                  </a:lnTo>
                  <a:lnTo>
                    <a:pt x="33" y="377"/>
                  </a:lnTo>
                  <a:lnTo>
                    <a:pt x="38" y="379"/>
                  </a:lnTo>
                  <a:lnTo>
                    <a:pt x="42" y="381"/>
                  </a:lnTo>
                  <a:lnTo>
                    <a:pt x="62" y="395"/>
                  </a:lnTo>
                  <a:lnTo>
                    <a:pt x="85" y="407"/>
                  </a:lnTo>
                  <a:lnTo>
                    <a:pt x="108" y="418"/>
                  </a:lnTo>
                  <a:lnTo>
                    <a:pt x="133" y="429"/>
                  </a:lnTo>
                  <a:lnTo>
                    <a:pt x="160" y="436"/>
                  </a:lnTo>
                  <a:lnTo>
                    <a:pt x="187" y="443"/>
                  </a:lnTo>
                  <a:lnTo>
                    <a:pt x="215" y="449"/>
                  </a:lnTo>
                  <a:lnTo>
                    <a:pt x="244" y="453"/>
                  </a:lnTo>
                  <a:lnTo>
                    <a:pt x="250" y="454"/>
                  </a:lnTo>
                  <a:lnTo>
                    <a:pt x="255" y="457"/>
                  </a:lnTo>
                  <a:lnTo>
                    <a:pt x="260" y="460"/>
                  </a:lnTo>
                  <a:lnTo>
                    <a:pt x="263" y="464"/>
                  </a:lnTo>
                  <a:lnTo>
                    <a:pt x="273" y="478"/>
                  </a:lnTo>
                  <a:lnTo>
                    <a:pt x="284" y="490"/>
                  </a:lnTo>
                  <a:lnTo>
                    <a:pt x="296" y="501"/>
                  </a:lnTo>
                  <a:lnTo>
                    <a:pt x="308" y="513"/>
                  </a:lnTo>
                  <a:lnTo>
                    <a:pt x="320" y="523"/>
                  </a:lnTo>
                  <a:lnTo>
                    <a:pt x="334" y="532"/>
                  </a:lnTo>
                  <a:lnTo>
                    <a:pt x="348" y="540"/>
                  </a:lnTo>
                  <a:lnTo>
                    <a:pt x="363" y="547"/>
                  </a:lnTo>
                  <a:lnTo>
                    <a:pt x="377" y="554"/>
                  </a:lnTo>
                  <a:lnTo>
                    <a:pt x="393" y="561"/>
                  </a:lnTo>
                  <a:lnTo>
                    <a:pt x="408" y="566"/>
                  </a:lnTo>
                  <a:lnTo>
                    <a:pt x="423" y="571"/>
                  </a:lnTo>
                  <a:lnTo>
                    <a:pt x="454" y="580"/>
                  </a:lnTo>
                  <a:lnTo>
                    <a:pt x="483" y="587"/>
                  </a:lnTo>
                  <a:lnTo>
                    <a:pt x="472" y="573"/>
                  </a:lnTo>
                  <a:lnTo>
                    <a:pt x="461" y="559"/>
                  </a:lnTo>
                  <a:lnTo>
                    <a:pt x="451" y="544"/>
                  </a:lnTo>
                  <a:lnTo>
                    <a:pt x="444" y="529"/>
                  </a:lnTo>
                  <a:lnTo>
                    <a:pt x="429" y="501"/>
                  </a:lnTo>
                  <a:lnTo>
                    <a:pt x="418" y="476"/>
                  </a:lnTo>
                  <a:lnTo>
                    <a:pt x="417" y="470"/>
                  </a:lnTo>
                  <a:lnTo>
                    <a:pt x="417" y="464"/>
                  </a:lnTo>
                  <a:lnTo>
                    <a:pt x="418" y="459"/>
                  </a:lnTo>
                  <a:lnTo>
                    <a:pt x="419" y="453"/>
                  </a:lnTo>
                  <a:lnTo>
                    <a:pt x="422" y="449"/>
                  </a:lnTo>
                  <a:lnTo>
                    <a:pt x="427" y="444"/>
                  </a:lnTo>
                  <a:lnTo>
                    <a:pt x="431" y="442"/>
                  </a:lnTo>
                  <a:lnTo>
                    <a:pt x="437" y="440"/>
                  </a:lnTo>
                  <a:lnTo>
                    <a:pt x="459" y="433"/>
                  </a:lnTo>
                  <a:lnTo>
                    <a:pt x="481" y="426"/>
                  </a:lnTo>
                  <a:lnTo>
                    <a:pt x="501" y="417"/>
                  </a:lnTo>
                  <a:lnTo>
                    <a:pt x="521" y="408"/>
                  </a:lnTo>
                  <a:lnTo>
                    <a:pt x="539" y="398"/>
                  </a:lnTo>
                  <a:lnTo>
                    <a:pt x="556" y="388"/>
                  </a:lnTo>
                  <a:lnTo>
                    <a:pt x="571" y="377"/>
                  </a:lnTo>
                  <a:lnTo>
                    <a:pt x="586" y="365"/>
                  </a:lnTo>
                  <a:lnTo>
                    <a:pt x="598" y="352"/>
                  </a:lnTo>
                  <a:lnTo>
                    <a:pt x="609" y="340"/>
                  </a:lnTo>
                  <a:lnTo>
                    <a:pt x="620" y="327"/>
                  </a:lnTo>
                  <a:lnTo>
                    <a:pt x="627" y="313"/>
                  </a:lnTo>
                  <a:lnTo>
                    <a:pt x="634" y="299"/>
                  </a:lnTo>
                  <a:lnTo>
                    <a:pt x="639" y="284"/>
                  </a:lnTo>
                  <a:lnTo>
                    <a:pt x="642" y="269"/>
                  </a:lnTo>
                  <a:lnTo>
                    <a:pt x="642" y="255"/>
                  </a:lnTo>
                  <a:lnTo>
                    <a:pt x="642" y="245"/>
                  </a:lnTo>
                  <a:lnTo>
                    <a:pt x="641" y="235"/>
                  </a:lnTo>
                  <a:lnTo>
                    <a:pt x="639" y="225"/>
                  </a:lnTo>
                  <a:lnTo>
                    <a:pt x="635" y="214"/>
                  </a:lnTo>
                  <a:lnTo>
                    <a:pt x="632" y="205"/>
                  </a:lnTo>
                  <a:lnTo>
                    <a:pt x="627" y="195"/>
                  </a:lnTo>
                  <a:lnTo>
                    <a:pt x="622" y="186"/>
                  </a:lnTo>
                  <a:lnTo>
                    <a:pt x="615" y="177"/>
                  </a:lnTo>
                  <a:lnTo>
                    <a:pt x="608" y="168"/>
                  </a:lnTo>
                  <a:lnTo>
                    <a:pt x="600" y="159"/>
                  </a:lnTo>
                  <a:lnTo>
                    <a:pt x="593" y="152"/>
                  </a:lnTo>
                  <a:lnTo>
                    <a:pt x="584" y="144"/>
                  </a:lnTo>
                  <a:lnTo>
                    <a:pt x="575" y="136"/>
                  </a:lnTo>
                  <a:lnTo>
                    <a:pt x="563" y="128"/>
                  </a:lnTo>
                  <a:lnTo>
                    <a:pt x="553" y="120"/>
                  </a:lnTo>
                  <a:lnTo>
                    <a:pt x="542" y="114"/>
                  </a:lnTo>
                  <a:lnTo>
                    <a:pt x="518" y="100"/>
                  </a:lnTo>
                  <a:lnTo>
                    <a:pt x="492" y="89"/>
                  </a:lnTo>
                  <a:lnTo>
                    <a:pt x="464" y="79"/>
                  </a:lnTo>
                  <a:lnTo>
                    <a:pt x="435" y="70"/>
                  </a:lnTo>
                  <a:lnTo>
                    <a:pt x="403" y="63"/>
                  </a:lnTo>
                  <a:lnTo>
                    <a:pt x="371" y="57"/>
                  </a:lnTo>
                  <a:lnTo>
                    <a:pt x="338" y="55"/>
                  </a:lnTo>
                  <a:lnTo>
                    <a:pt x="303" y="54"/>
                  </a:lnTo>
                  <a:lnTo>
                    <a:pt x="278" y="54"/>
                  </a:lnTo>
                  <a:lnTo>
                    <a:pt x="253" y="56"/>
                  </a:lnTo>
                  <a:lnTo>
                    <a:pt x="227" y="59"/>
                  </a:lnTo>
                  <a:lnTo>
                    <a:pt x="203" y="63"/>
                  </a:lnTo>
                  <a:lnTo>
                    <a:pt x="197" y="63"/>
                  </a:lnTo>
                  <a:lnTo>
                    <a:pt x="192" y="63"/>
                  </a:lnTo>
                  <a:lnTo>
                    <a:pt x="187" y="61"/>
                  </a:lnTo>
                  <a:lnTo>
                    <a:pt x="182" y="59"/>
                  </a:lnTo>
                  <a:lnTo>
                    <a:pt x="179" y="55"/>
                  </a:lnTo>
                  <a:lnTo>
                    <a:pt x="176" y="52"/>
                  </a:lnTo>
                  <a:lnTo>
                    <a:pt x="173" y="46"/>
                  </a:lnTo>
                  <a:lnTo>
                    <a:pt x="171" y="42"/>
                  </a:lnTo>
                  <a:lnTo>
                    <a:pt x="171" y="36"/>
                  </a:lnTo>
                  <a:lnTo>
                    <a:pt x="171" y="31"/>
                  </a:lnTo>
                  <a:lnTo>
                    <a:pt x="173" y="26"/>
                  </a:lnTo>
                  <a:lnTo>
                    <a:pt x="176" y="22"/>
                  </a:lnTo>
                  <a:lnTo>
                    <a:pt x="179" y="17"/>
                  </a:lnTo>
                  <a:lnTo>
                    <a:pt x="183" y="14"/>
                  </a:lnTo>
                  <a:lnTo>
                    <a:pt x="188" y="11"/>
                  </a:lnTo>
                  <a:lnTo>
                    <a:pt x="192" y="10"/>
                  </a:lnTo>
                  <a:lnTo>
                    <a:pt x="220" y="6"/>
                  </a:lnTo>
                  <a:lnTo>
                    <a:pt x="247" y="3"/>
                  </a:lnTo>
                  <a:lnTo>
                    <a:pt x="275" y="0"/>
                  </a:lnTo>
                  <a:lnTo>
                    <a:pt x="303" y="0"/>
                  </a:lnTo>
                  <a:lnTo>
                    <a:pt x="325" y="0"/>
                  </a:lnTo>
                  <a:lnTo>
                    <a:pt x="345" y="1"/>
                  </a:lnTo>
                  <a:lnTo>
                    <a:pt x="364" y="3"/>
                  </a:lnTo>
                  <a:lnTo>
                    <a:pt x="384" y="5"/>
                  </a:lnTo>
                  <a:lnTo>
                    <a:pt x="403" y="8"/>
                  </a:lnTo>
                  <a:lnTo>
                    <a:pt x="422" y="11"/>
                  </a:lnTo>
                  <a:lnTo>
                    <a:pt x="440" y="15"/>
                  </a:lnTo>
                  <a:lnTo>
                    <a:pt x="458" y="19"/>
                  </a:lnTo>
                  <a:lnTo>
                    <a:pt x="475" y="25"/>
                  </a:lnTo>
                  <a:lnTo>
                    <a:pt x="492" y="31"/>
                  </a:lnTo>
                  <a:lnTo>
                    <a:pt x="509" y="36"/>
                  </a:lnTo>
                  <a:lnTo>
                    <a:pt x="524" y="43"/>
                  </a:lnTo>
                  <a:lnTo>
                    <a:pt x="540" y="50"/>
                  </a:lnTo>
                  <a:lnTo>
                    <a:pt x="554" y="57"/>
                  </a:lnTo>
                  <a:lnTo>
                    <a:pt x="569" y="65"/>
                  </a:lnTo>
                  <a:lnTo>
                    <a:pt x="583" y="74"/>
                  </a:lnTo>
                  <a:lnTo>
                    <a:pt x="595" y="82"/>
                  </a:lnTo>
                  <a:lnTo>
                    <a:pt x="607" y="92"/>
                  </a:lnTo>
                  <a:lnTo>
                    <a:pt x="620" y="101"/>
                  </a:lnTo>
                  <a:lnTo>
                    <a:pt x="630" y="111"/>
                  </a:lnTo>
                  <a:lnTo>
                    <a:pt x="640" y="121"/>
                  </a:lnTo>
                  <a:lnTo>
                    <a:pt x="650" y="133"/>
                  </a:lnTo>
                  <a:lnTo>
                    <a:pt x="658" y="144"/>
                  </a:lnTo>
                  <a:lnTo>
                    <a:pt x="665" y="155"/>
                  </a:lnTo>
                  <a:lnTo>
                    <a:pt x="672" y="166"/>
                  </a:lnTo>
                  <a:lnTo>
                    <a:pt x="679" y="179"/>
                  </a:lnTo>
                  <a:lnTo>
                    <a:pt x="683" y="191"/>
                  </a:lnTo>
                  <a:lnTo>
                    <a:pt x="688" y="203"/>
                  </a:lnTo>
                  <a:lnTo>
                    <a:pt x="691" y="216"/>
                  </a:lnTo>
                  <a:lnTo>
                    <a:pt x="695" y="229"/>
                  </a:lnTo>
                  <a:lnTo>
                    <a:pt x="696" y="241"/>
                  </a:lnTo>
                  <a:lnTo>
                    <a:pt x="696" y="255"/>
                  </a:lnTo>
                  <a:lnTo>
                    <a:pt x="695" y="273"/>
                  </a:lnTo>
                  <a:lnTo>
                    <a:pt x="692" y="291"/>
                  </a:lnTo>
                  <a:lnTo>
                    <a:pt x="688" y="309"/>
                  </a:lnTo>
                  <a:lnTo>
                    <a:pt x="681" y="327"/>
                  </a:lnTo>
                  <a:lnTo>
                    <a:pt x="672" y="342"/>
                  </a:lnTo>
                  <a:lnTo>
                    <a:pt x="662" y="359"/>
                  </a:lnTo>
                  <a:lnTo>
                    <a:pt x="651" y="375"/>
                  </a:lnTo>
                  <a:lnTo>
                    <a:pt x="637" y="389"/>
                  </a:lnTo>
                  <a:lnTo>
                    <a:pt x="623" y="404"/>
                  </a:lnTo>
                  <a:lnTo>
                    <a:pt x="606" y="418"/>
                  </a:lnTo>
                  <a:lnTo>
                    <a:pt x="588" y="431"/>
                  </a:lnTo>
                  <a:lnTo>
                    <a:pt x="569" y="443"/>
                  </a:lnTo>
                  <a:lnTo>
                    <a:pt x="549" y="454"/>
                  </a:lnTo>
                  <a:lnTo>
                    <a:pt x="528" y="466"/>
                  </a:lnTo>
                  <a:lnTo>
                    <a:pt x="504" y="475"/>
                  </a:lnTo>
                  <a:lnTo>
                    <a:pt x="479" y="484"/>
                  </a:lnTo>
                  <a:lnTo>
                    <a:pt x="488" y="501"/>
                  </a:lnTo>
                  <a:lnTo>
                    <a:pt x="500" y="519"/>
                  </a:lnTo>
                  <a:lnTo>
                    <a:pt x="512" y="537"/>
                  </a:lnTo>
                  <a:lnTo>
                    <a:pt x="526" y="555"/>
                  </a:lnTo>
                  <a:lnTo>
                    <a:pt x="534" y="563"/>
                  </a:lnTo>
                  <a:lnTo>
                    <a:pt x="542" y="571"/>
                  </a:lnTo>
                  <a:lnTo>
                    <a:pt x="551" y="578"/>
                  </a:lnTo>
                  <a:lnTo>
                    <a:pt x="560" y="583"/>
                  </a:lnTo>
                  <a:lnTo>
                    <a:pt x="570" y="589"/>
                  </a:lnTo>
                  <a:lnTo>
                    <a:pt x="580" y="593"/>
                  </a:lnTo>
                  <a:lnTo>
                    <a:pt x="590" y="598"/>
                  </a:lnTo>
                  <a:lnTo>
                    <a:pt x="602" y="600"/>
                  </a:lnTo>
                  <a:lnTo>
                    <a:pt x="606" y="601"/>
                  </a:lnTo>
                  <a:lnTo>
                    <a:pt x="611" y="603"/>
                  </a:lnTo>
                  <a:lnTo>
                    <a:pt x="615" y="607"/>
                  </a:lnTo>
                  <a:lnTo>
                    <a:pt x="618" y="610"/>
                  </a:lnTo>
                  <a:lnTo>
                    <a:pt x="621" y="615"/>
                  </a:lnTo>
                  <a:lnTo>
                    <a:pt x="622" y="619"/>
                  </a:lnTo>
                  <a:lnTo>
                    <a:pt x="623" y="624"/>
                  </a:lnTo>
                  <a:lnTo>
                    <a:pt x="623" y="629"/>
                  </a:lnTo>
                  <a:lnTo>
                    <a:pt x="622" y="634"/>
                  </a:lnTo>
                  <a:lnTo>
                    <a:pt x="621" y="638"/>
                  </a:lnTo>
                  <a:lnTo>
                    <a:pt x="617" y="643"/>
                  </a:lnTo>
                  <a:lnTo>
                    <a:pt x="615" y="646"/>
                  </a:lnTo>
                  <a:lnTo>
                    <a:pt x="611" y="649"/>
                  </a:lnTo>
                  <a:lnTo>
                    <a:pt x="606" y="652"/>
                  </a:lnTo>
                  <a:lnTo>
                    <a:pt x="602" y="653"/>
                  </a:lnTo>
                  <a:lnTo>
                    <a:pt x="596" y="65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116"/>
            <p:cNvSpPr>
              <a:spLocks/>
            </p:cNvSpPr>
            <p:nvPr/>
          </p:nvSpPr>
          <p:spPr bwMode="auto">
            <a:xfrm>
              <a:off x="4872038" y="3278188"/>
              <a:ext cx="20638" cy="20638"/>
            </a:xfrm>
            <a:custGeom>
              <a:avLst/>
              <a:gdLst>
                <a:gd name="T0" fmla="*/ 27 w 54"/>
                <a:gd name="T1" fmla="*/ 54 h 54"/>
                <a:gd name="T2" fmla="*/ 21 w 54"/>
                <a:gd name="T3" fmla="*/ 53 h 54"/>
                <a:gd name="T4" fmla="*/ 16 w 54"/>
                <a:gd name="T5" fmla="*/ 52 h 54"/>
                <a:gd name="T6" fmla="*/ 11 w 54"/>
                <a:gd name="T7" fmla="*/ 50 h 54"/>
                <a:gd name="T8" fmla="*/ 8 w 54"/>
                <a:gd name="T9" fmla="*/ 46 h 54"/>
                <a:gd name="T10" fmla="*/ 4 w 54"/>
                <a:gd name="T11" fmla="*/ 42 h 54"/>
                <a:gd name="T12" fmla="*/ 1 w 54"/>
                <a:gd name="T13" fmla="*/ 37 h 54"/>
                <a:gd name="T14" fmla="*/ 0 w 54"/>
                <a:gd name="T15" fmla="*/ 33 h 54"/>
                <a:gd name="T16" fmla="*/ 0 w 54"/>
                <a:gd name="T17" fmla="*/ 27 h 54"/>
                <a:gd name="T18" fmla="*/ 0 w 54"/>
                <a:gd name="T19" fmla="*/ 22 h 54"/>
                <a:gd name="T20" fmla="*/ 1 w 54"/>
                <a:gd name="T21" fmla="*/ 17 h 54"/>
                <a:gd name="T22" fmla="*/ 4 w 54"/>
                <a:gd name="T23" fmla="*/ 13 h 54"/>
                <a:gd name="T24" fmla="*/ 8 w 54"/>
                <a:gd name="T25" fmla="*/ 8 h 54"/>
                <a:gd name="T26" fmla="*/ 11 w 54"/>
                <a:gd name="T27" fmla="*/ 5 h 54"/>
                <a:gd name="T28" fmla="*/ 16 w 54"/>
                <a:gd name="T29" fmla="*/ 3 h 54"/>
                <a:gd name="T30" fmla="*/ 21 w 54"/>
                <a:gd name="T31" fmla="*/ 2 h 54"/>
                <a:gd name="T32" fmla="*/ 26 w 54"/>
                <a:gd name="T33" fmla="*/ 0 h 54"/>
                <a:gd name="T34" fmla="*/ 31 w 54"/>
                <a:gd name="T35" fmla="*/ 2 h 54"/>
                <a:gd name="T36" fmla="*/ 37 w 54"/>
                <a:gd name="T37" fmla="*/ 3 h 54"/>
                <a:gd name="T38" fmla="*/ 41 w 54"/>
                <a:gd name="T39" fmla="*/ 5 h 54"/>
                <a:gd name="T40" fmla="*/ 46 w 54"/>
                <a:gd name="T41" fmla="*/ 8 h 54"/>
                <a:gd name="T42" fmla="*/ 49 w 54"/>
                <a:gd name="T43" fmla="*/ 13 h 54"/>
                <a:gd name="T44" fmla="*/ 52 w 54"/>
                <a:gd name="T45" fmla="*/ 17 h 54"/>
                <a:gd name="T46" fmla="*/ 53 w 54"/>
                <a:gd name="T47" fmla="*/ 22 h 54"/>
                <a:gd name="T48" fmla="*/ 54 w 54"/>
                <a:gd name="T49" fmla="*/ 27 h 54"/>
                <a:gd name="T50" fmla="*/ 53 w 54"/>
                <a:gd name="T51" fmla="*/ 33 h 54"/>
                <a:gd name="T52" fmla="*/ 52 w 54"/>
                <a:gd name="T53" fmla="*/ 37 h 54"/>
                <a:gd name="T54" fmla="*/ 49 w 54"/>
                <a:gd name="T55" fmla="*/ 42 h 54"/>
                <a:gd name="T56" fmla="*/ 46 w 54"/>
                <a:gd name="T57" fmla="*/ 46 h 54"/>
                <a:gd name="T58" fmla="*/ 41 w 54"/>
                <a:gd name="T59" fmla="*/ 50 h 54"/>
                <a:gd name="T60" fmla="*/ 37 w 54"/>
                <a:gd name="T61" fmla="*/ 52 h 54"/>
                <a:gd name="T62" fmla="*/ 31 w 54"/>
                <a:gd name="T63" fmla="*/ 53 h 54"/>
                <a:gd name="T64" fmla="*/ 27 w 54"/>
                <a:gd name="T6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4" h="54">
                  <a:moveTo>
                    <a:pt x="27" y="54"/>
                  </a:moveTo>
                  <a:lnTo>
                    <a:pt x="21" y="53"/>
                  </a:lnTo>
                  <a:lnTo>
                    <a:pt x="16" y="52"/>
                  </a:lnTo>
                  <a:lnTo>
                    <a:pt x="11" y="50"/>
                  </a:lnTo>
                  <a:lnTo>
                    <a:pt x="8" y="46"/>
                  </a:lnTo>
                  <a:lnTo>
                    <a:pt x="4" y="42"/>
                  </a:lnTo>
                  <a:lnTo>
                    <a:pt x="1" y="37"/>
                  </a:lnTo>
                  <a:lnTo>
                    <a:pt x="0" y="33"/>
                  </a:lnTo>
                  <a:lnTo>
                    <a:pt x="0" y="27"/>
                  </a:lnTo>
                  <a:lnTo>
                    <a:pt x="0" y="22"/>
                  </a:lnTo>
                  <a:lnTo>
                    <a:pt x="1" y="17"/>
                  </a:lnTo>
                  <a:lnTo>
                    <a:pt x="4" y="13"/>
                  </a:lnTo>
                  <a:lnTo>
                    <a:pt x="8" y="8"/>
                  </a:lnTo>
                  <a:lnTo>
                    <a:pt x="11" y="5"/>
                  </a:lnTo>
                  <a:lnTo>
                    <a:pt x="16" y="3"/>
                  </a:lnTo>
                  <a:lnTo>
                    <a:pt x="21" y="2"/>
                  </a:lnTo>
                  <a:lnTo>
                    <a:pt x="26" y="0"/>
                  </a:lnTo>
                  <a:lnTo>
                    <a:pt x="31" y="2"/>
                  </a:lnTo>
                  <a:lnTo>
                    <a:pt x="37" y="3"/>
                  </a:lnTo>
                  <a:lnTo>
                    <a:pt x="41" y="5"/>
                  </a:lnTo>
                  <a:lnTo>
                    <a:pt x="46" y="8"/>
                  </a:lnTo>
                  <a:lnTo>
                    <a:pt x="49" y="13"/>
                  </a:lnTo>
                  <a:lnTo>
                    <a:pt x="52" y="17"/>
                  </a:lnTo>
                  <a:lnTo>
                    <a:pt x="53" y="22"/>
                  </a:lnTo>
                  <a:lnTo>
                    <a:pt x="54" y="27"/>
                  </a:lnTo>
                  <a:lnTo>
                    <a:pt x="53" y="33"/>
                  </a:lnTo>
                  <a:lnTo>
                    <a:pt x="52" y="37"/>
                  </a:lnTo>
                  <a:lnTo>
                    <a:pt x="49" y="42"/>
                  </a:lnTo>
                  <a:lnTo>
                    <a:pt x="46" y="46"/>
                  </a:lnTo>
                  <a:lnTo>
                    <a:pt x="41" y="50"/>
                  </a:lnTo>
                  <a:lnTo>
                    <a:pt x="37" y="52"/>
                  </a:lnTo>
                  <a:lnTo>
                    <a:pt x="31" y="53"/>
                  </a:lnTo>
                  <a:lnTo>
                    <a:pt x="27" y="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117"/>
            <p:cNvSpPr>
              <a:spLocks/>
            </p:cNvSpPr>
            <p:nvPr/>
          </p:nvSpPr>
          <p:spPr bwMode="auto">
            <a:xfrm>
              <a:off x="4926013" y="3278188"/>
              <a:ext cx="22225" cy="20638"/>
            </a:xfrm>
            <a:custGeom>
              <a:avLst/>
              <a:gdLst>
                <a:gd name="T0" fmla="*/ 27 w 54"/>
                <a:gd name="T1" fmla="*/ 54 h 54"/>
                <a:gd name="T2" fmla="*/ 21 w 54"/>
                <a:gd name="T3" fmla="*/ 53 h 54"/>
                <a:gd name="T4" fmla="*/ 17 w 54"/>
                <a:gd name="T5" fmla="*/ 52 h 54"/>
                <a:gd name="T6" fmla="*/ 12 w 54"/>
                <a:gd name="T7" fmla="*/ 50 h 54"/>
                <a:gd name="T8" fmla="*/ 8 w 54"/>
                <a:gd name="T9" fmla="*/ 46 h 54"/>
                <a:gd name="T10" fmla="*/ 4 w 54"/>
                <a:gd name="T11" fmla="*/ 42 h 54"/>
                <a:gd name="T12" fmla="*/ 2 w 54"/>
                <a:gd name="T13" fmla="*/ 37 h 54"/>
                <a:gd name="T14" fmla="*/ 1 w 54"/>
                <a:gd name="T15" fmla="*/ 33 h 54"/>
                <a:gd name="T16" fmla="*/ 0 w 54"/>
                <a:gd name="T17" fmla="*/ 27 h 54"/>
                <a:gd name="T18" fmla="*/ 1 w 54"/>
                <a:gd name="T19" fmla="*/ 22 h 54"/>
                <a:gd name="T20" fmla="*/ 2 w 54"/>
                <a:gd name="T21" fmla="*/ 17 h 54"/>
                <a:gd name="T22" fmla="*/ 4 w 54"/>
                <a:gd name="T23" fmla="*/ 13 h 54"/>
                <a:gd name="T24" fmla="*/ 8 w 54"/>
                <a:gd name="T25" fmla="*/ 8 h 54"/>
                <a:gd name="T26" fmla="*/ 12 w 54"/>
                <a:gd name="T27" fmla="*/ 5 h 54"/>
                <a:gd name="T28" fmla="*/ 17 w 54"/>
                <a:gd name="T29" fmla="*/ 3 h 54"/>
                <a:gd name="T30" fmla="*/ 22 w 54"/>
                <a:gd name="T31" fmla="*/ 2 h 54"/>
                <a:gd name="T32" fmla="*/ 27 w 54"/>
                <a:gd name="T33" fmla="*/ 0 h 54"/>
                <a:gd name="T34" fmla="*/ 32 w 54"/>
                <a:gd name="T35" fmla="*/ 2 h 54"/>
                <a:gd name="T36" fmla="*/ 37 w 54"/>
                <a:gd name="T37" fmla="*/ 3 h 54"/>
                <a:gd name="T38" fmla="*/ 41 w 54"/>
                <a:gd name="T39" fmla="*/ 5 h 54"/>
                <a:gd name="T40" fmla="*/ 46 w 54"/>
                <a:gd name="T41" fmla="*/ 8 h 54"/>
                <a:gd name="T42" fmla="*/ 49 w 54"/>
                <a:gd name="T43" fmla="*/ 13 h 54"/>
                <a:gd name="T44" fmla="*/ 51 w 54"/>
                <a:gd name="T45" fmla="*/ 17 h 54"/>
                <a:gd name="T46" fmla="*/ 54 w 54"/>
                <a:gd name="T47" fmla="*/ 22 h 54"/>
                <a:gd name="T48" fmla="*/ 54 w 54"/>
                <a:gd name="T49" fmla="*/ 27 h 54"/>
                <a:gd name="T50" fmla="*/ 54 w 54"/>
                <a:gd name="T51" fmla="*/ 33 h 54"/>
                <a:gd name="T52" fmla="*/ 51 w 54"/>
                <a:gd name="T53" fmla="*/ 37 h 54"/>
                <a:gd name="T54" fmla="*/ 49 w 54"/>
                <a:gd name="T55" fmla="*/ 42 h 54"/>
                <a:gd name="T56" fmla="*/ 46 w 54"/>
                <a:gd name="T57" fmla="*/ 46 h 54"/>
                <a:gd name="T58" fmla="*/ 41 w 54"/>
                <a:gd name="T59" fmla="*/ 50 h 54"/>
                <a:gd name="T60" fmla="*/ 37 w 54"/>
                <a:gd name="T61" fmla="*/ 52 h 54"/>
                <a:gd name="T62" fmla="*/ 32 w 54"/>
                <a:gd name="T63" fmla="*/ 53 h 54"/>
                <a:gd name="T64" fmla="*/ 27 w 54"/>
                <a:gd name="T6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4" h="54">
                  <a:moveTo>
                    <a:pt x="27" y="54"/>
                  </a:moveTo>
                  <a:lnTo>
                    <a:pt x="21" y="53"/>
                  </a:lnTo>
                  <a:lnTo>
                    <a:pt x="17" y="52"/>
                  </a:lnTo>
                  <a:lnTo>
                    <a:pt x="12" y="50"/>
                  </a:lnTo>
                  <a:lnTo>
                    <a:pt x="8" y="46"/>
                  </a:lnTo>
                  <a:lnTo>
                    <a:pt x="4" y="42"/>
                  </a:lnTo>
                  <a:lnTo>
                    <a:pt x="2" y="37"/>
                  </a:lnTo>
                  <a:lnTo>
                    <a:pt x="1" y="33"/>
                  </a:lnTo>
                  <a:lnTo>
                    <a:pt x="0" y="27"/>
                  </a:lnTo>
                  <a:lnTo>
                    <a:pt x="1" y="22"/>
                  </a:lnTo>
                  <a:lnTo>
                    <a:pt x="2" y="17"/>
                  </a:lnTo>
                  <a:lnTo>
                    <a:pt x="4" y="13"/>
                  </a:lnTo>
                  <a:lnTo>
                    <a:pt x="8" y="8"/>
                  </a:lnTo>
                  <a:lnTo>
                    <a:pt x="12" y="5"/>
                  </a:lnTo>
                  <a:lnTo>
                    <a:pt x="17" y="3"/>
                  </a:lnTo>
                  <a:lnTo>
                    <a:pt x="22" y="2"/>
                  </a:lnTo>
                  <a:lnTo>
                    <a:pt x="27" y="0"/>
                  </a:lnTo>
                  <a:lnTo>
                    <a:pt x="32" y="2"/>
                  </a:lnTo>
                  <a:lnTo>
                    <a:pt x="37" y="3"/>
                  </a:lnTo>
                  <a:lnTo>
                    <a:pt x="41" y="5"/>
                  </a:lnTo>
                  <a:lnTo>
                    <a:pt x="46" y="8"/>
                  </a:lnTo>
                  <a:lnTo>
                    <a:pt x="49" y="13"/>
                  </a:lnTo>
                  <a:lnTo>
                    <a:pt x="51" y="17"/>
                  </a:lnTo>
                  <a:lnTo>
                    <a:pt x="54" y="22"/>
                  </a:lnTo>
                  <a:lnTo>
                    <a:pt x="54" y="27"/>
                  </a:lnTo>
                  <a:lnTo>
                    <a:pt x="54" y="33"/>
                  </a:lnTo>
                  <a:lnTo>
                    <a:pt x="51" y="37"/>
                  </a:lnTo>
                  <a:lnTo>
                    <a:pt x="49" y="42"/>
                  </a:lnTo>
                  <a:lnTo>
                    <a:pt x="46" y="46"/>
                  </a:lnTo>
                  <a:lnTo>
                    <a:pt x="41" y="50"/>
                  </a:lnTo>
                  <a:lnTo>
                    <a:pt x="37" y="52"/>
                  </a:lnTo>
                  <a:lnTo>
                    <a:pt x="32" y="53"/>
                  </a:lnTo>
                  <a:lnTo>
                    <a:pt x="27" y="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118"/>
            <p:cNvSpPr>
              <a:spLocks/>
            </p:cNvSpPr>
            <p:nvPr/>
          </p:nvSpPr>
          <p:spPr bwMode="auto">
            <a:xfrm>
              <a:off x="4981575" y="3278188"/>
              <a:ext cx="20638" cy="20638"/>
            </a:xfrm>
            <a:custGeom>
              <a:avLst/>
              <a:gdLst>
                <a:gd name="T0" fmla="*/ 27 w 54"/>
                <a:gd name="T1" fmla="*/ 54 h 54"/>
                <a:gd name="T2" fmla="*/ 21 w 54"/>
                <a:gd name="T3" fmla="*/ 53 h 54"/>
                <a:gd name="T4" fmla="*/ 17 w 54"/>
                <a:gd name="T5" fmla="*/ 52 h 54"/>
                <a:gd name="T6" fmla="*/ 12 w 54"/>
                <a:gd name="T7" fmla="*/ 50 h 54"/>
                <a:gd name="T8" fmla="*/ 8 w 54"/>
                <a:gd name="T9" fmla="*/ 46 h 54"/>
                <a:gd name="T10" fmla="*/ 4 w 54"/>
                <a:gd name="T11" fmla="*/ 42 h 54"/>
                <a:gd name="T12" fmla="*/ 2 w 54"/>
                <a:gd name="T13" fmla="*/ 37 h 54"/>
                <a:gd name="T14" fmla="*/ 0 w 54"/>
                <a:gd name="T15" fmla="*/ 33 h 54"/>
                <a:gd name="T16" fmla="*/ 0 w 54"/>
                <a:gd name="T17" fmla="*/ 27 h 54"/>
                <a:gd name="T18" fmla="*/ 0 w 54"/>
                <a:gd name="T19" fmla="*/ 22 h 54"/>
                <a:gd name="T20" fmla="*/ 2 w 54"/>
                <a:gd name="T21" fmla="*/ 17 h 54"/>
                <a:gd name="T22" fmla="*/ 4 w 54"/>
                <a:gd name="T23" fmla="*/ 13 h 54"/>
                <a:gd name="T24" fmla="*/ 8 w 54"/>
                <a:gd name="T25" fmla="*/ 8 h 54"/>
                <a:gd name="T26" fmla="*/ 11 w 54"/>
                <a:gd name="T27" fmla="*/ 5 h 54"/>
                <a:gd name="T28" fmla="*/ 17 w 54"/>
                <a:gd name="T29" fmla="*/ 3 h 54"/>
                <a:gd name="T30" fmla="*/ 21 w 54"/>
                <a:gd name="T31" fmla="*/ 2 h 54"/>
                <a:gd name="T32" fmla="*/ 27 w 54"/>
                <a:gd name="T33" fmla="*/ 0 h 54"/>
                <a:gd name="T34" fmla="*/ 31 w 54"/>
                <a:gd name="T35" fmla="*/ 2 h 54"/>
                <a:gd name="T36" fmla="*/ 37 w 54"/>
                <a:gd name="T37" fmla="*/ 3 h 54"/>
                <a:gd name="T38" fmla="*/ 41 w 54"/>
                <a:gd name="T39" fmla="*/ 5 h 54"/>
                <a:gd name="T40" fmla="*/ 46 w 54"/>
                <a:gd name="T41" fmla="*/ 8 h 54"/>
                <a:gd name="T42" fmla="*/ 49 w 54"/>
                <a:gd name="T43" fmla="*/ 13 h 54"/>
                <a:gd name="T44" fmla="*/ 51 w 54"/>
                <a:gd name="T45" fmla="*/ 17 h 54"/>
                <a:gd name="T46" fmla="*/ 53 w 54"/>
                <a:gd name="T47" fmla="*/ 22 h 54"/>
                <a:gd name="T48" fmla="*/ 54 w 54"/>
                <a:gd name="T49" fmla="*/ 27 h 54"/>
                <a:gd name="T50" fmla="*/ 53 w 54"/>
                <a:gd name="T51" fmla="*/ 33 h 54"/>
                <a:gd name="T52" fmla="*/ 51 w 54"/>
                <a:gd name="T53" fmla="*/ 37 h 54"/>
                <a:gd name="T54" fmla="*/ 49 w 54"/>
                <a:gd name="T55" fmla="*/ 42 h 54"/>
                <a:gd name="T56" fmla="*/ 46 w 54"/>
                <a:gd name="T57" fmla="*/ 46 h 54"/>
                <a:gd name="T58" fmla="*/ 41 w 54"/>
                <a:gd name="T59" fmla="*/ 50 h 54"/>
                <a:gd name="T60" fmla="*/ 37 w 54"/>
                <a:gd name="T61" fmla="*/ 52 h 54"/>
                <a:gd name="T62" fmla="*/ 31 w 54"/>
                <a:gd name="T63" fmla="*/ 53 h 54"/>
                <a:gd name="T64" fmla="*/ 27 w 54"/>
                <a:gd name="T6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4" h="54">
                  <a:moveTo>
                    <a:pt x="27" y="54"/>
                  </a:moveTo>
                  <a:lnTo>
                    <a:pt x="21" y="53"/>
                  </a:lnTo>
                  <a:lnTo>
                    <a:pt x="17" y="52"/>
                  </a:lnTo>
                  <a:lnTo>
                    <a:pt x="12" y="50"/>
                  </a:lnTo>
                  <a:lnTo>
                    <a:pt x="8" y="46"/>
                  </a:lnTo>
                  <a:lnTo>
                    <a:pt x="4" y="42"/>
                  </a:lnTo>
                  <a:lnTo>
                    <a:pt x="2" y="37"/>
                  </a:lnTo>
                  <a:lnTo>
                    <a:pt x="0" y="33"/>
                  </a:lnTo>
                  <a:lnTo>
                    <a:pt x="0" y="27"/>
                  </a:lnTo>
                  <a:lnTo>
                    <a:pt x="0" y="22"/>
                  </a:lnTo>
                  <a:lnTo>
                    <a:pt x="2" y="17"/>
                  </a:lnTo>
                  <a:lnTo>
                    <a:pt x="4" y="13"/>
                  </a:lnTo>
                  <a:lnTo>
                    <a:pt x="8" y="8"/>
                  </a:lnTo>
                  <a:lnTo>
                    <a:pt x="11" y="5"/>
                  </a:lnTo>
                  <a:lnTo>
                    <a:pt x="17" y="3"/>
                  </a:lnTo>
                  <a:lnTo>
                    <a:pt x="21" y="2"/>
                  </a:lnTo>
                  <a:lnTo>
                    <a:pt x="27" y="0"/>
                  </a:lnTo>
                  <a:lnTo>
                    <a:pt x="31" y="2"/>
                  </a:lnTo>
                  <a:lnTo>
                    <a:pt x="37" y="3"/>
                  </a:lnTo>
                  <a:lnTo>
                    <a:pt x="41" y="5"/>
                  </a:lnTo>
                  <a:lnTo>
                    <a:pt x="46" y="8"/>
                  </a:lnTo>
                  <a:lnTo>
                    <a:pt x="49" y="13"/>
                  </a:lnTo>
                  <a:lnTo>
                    <a:pt x="51" y="17"/>
                  </a:lnTo>
                  <a:lnTo>
                    <a:pt x="53" y="22"/>
                  </a:lnTo>
                  <a:lnTo>
                    <a:pt x="54" y="27"/>
                  </a:lnTo>
                  <a:lnTo>
                    <a:pt x="53" y="33"/>
                  </a:lnTo>
                  <a:lnTo>
                    <a:pt x="51" y="37"/>
                  </a:lnTo>
                  <a:lnTo>
                    <a:pt x="49" y="42"/>
                  </a:lnTo>
                  <a:lnTo>
                    <a:pt x="46" y="46"/>
                  </a:lnTo>
                  <a:lnTo>
                    <a:pt x="41" y="50"/>
                  </a:lnTo>
                  <a:lnTo>
                    <a:pt x="37" y="52"/>
                  </a:lnTo>
                  <a:lnTo>
                    <a:pt x="31" y="53"/>
                  </a:lnTo>
                  <a:lnTo>
                    <a:pt x="27" y="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5" name="TextBox 4"/>
          <p:cNvSpPr txBox="1"/>
          <p:nvPr/>
        </p:nvSpPr>
        <p:spPr>
          <a:xfrm>
            <a:off x="1176194" y="5982341"/>
            <a:ext cx="7248138" cy="338554"/>
          </a:xfrm>
          <a:prstGeom prst="rect">
            <a:avLst/>
          </a:prstGeom>
          <a:noFill/>
        </p:spPr>
        <p:txBody>
          <a:bodyPr wrap="none" rtlCol="0">
            <a:spAutoFit/>
          </a:bodyPr>
          <a:lstStyle/>
          <a:p>
            <a:r>
              <a:rPr lang="en-US" sz="1600" i="1" dirty="0"/>
              <a:t>For all other inquiries, FSOs should contact </a:t>
            </a:r>
            <a:r>
              <a:rPr lang="en-US" sz="1600" i="1" dirty="0" smtClean="0"/>
              <a:t>the PSMO-I </a:t>
            </a:r>
            <a:r>
              <a:rPr lang="en-US" sz="1600" i="1" dirty="0"/>
              <a:t>via the DSS Knowledge Center.</a:t>
            </a:r>
          </a:p>
        </p:txBody>
      </p:sp>
      <p:sp>
        <p:nvSpPr>
          <p:cNvPr id="3" name="TextBox 2"/>
          <p:cNvSpPr txBox="1"/>
          <p:nvPr/>
        </p:nvSpPr>
        <p:spPr>
          <a:xfrm>
            <a:off x="1371600" y="5530406"/>
            <a:ext cx="1033232" cy="369332"/>
          </a:xfrm>
          <a:prstGeom prst="rect">
            <a:avLst/>
          </a:prstGeom>
          <a:noFill/>
        </p:spPr>
        <p:txBody>
          <a:bodyPr wrap="none" rtlCol="0">
            <a:spAutoFit/>
          </a:bodyPr>
          <a:lstStyle/>
          <a:p>
            <a:r>
              <a:rPr lang="en-US" i="1" dirty="0" smtClean="0"/>
              <a:t>Research</a:t>
            </a:r>
            <a:endParaRPr lang="en-US" i="1" dirty="0"/>
          </a:p>
        </p:txBody>
      </p:sp>
      <p:sp>
        <p:nvSpPr>
          <p:cNvPr id="29" name="TextBox 28"/>
          <p:cNvSpPr txBox="1"/>
          <p:nvPr/>
        </p:nvSpPr>
        <p:spPr>
          <a:xfrm>
            <a:off x="4050897" y="5530406"/>
            <a:ext cx="1004442" cy="369332"/>
          </a:xfrm>
          <a:prstGeom prst="rect">
            <a:avLst/>
          </a:prstGeom>
          <a:noFill/>
        </p:spPr>
        <p:txBody>
          <a:bodyPr wrap="none" rtlCol="0">
            <a:spAutoFit/>
          </a:bodyPr>
          <a:lstStyle/>
          <a:p>
            <a:r>
              <a:rPr lang="en-US" i="1" dirty="0" smtClean="0"/>
              <a:t>Recertify</a:t>
            </a:r>
            <a:endParaRPr lang="en-US" i="1" dirty="0"/>
          </a:p>
        </p:txBody>
      </p:sp>
      <p:sp>
        <p:nvSpPr>
          <p:cNvPr id="32" name="TextBox 31"/>
          <p:cNvSpPr txBox="1"/>
          <p:nvPr/>
        </p:nvSpPr>
        <p:spPr>
          <a:xfrm>
            <a:off x="6748203" y="5530406"/>
            <a:ext cx="995785" cy="369332"/>
          </a:xfrm>
          <a:prstGeom prst="rect">
            <a:avLst/>
          </a:prstGeom>
          <a:noFill/>
        </p:spPr>
        <p:txBody>
          <a:bodyPr wrap="none" rtlCol="0">
            <a:spAutoFit/>
          </a:bodyPr>
          <a:lstStyle/>
          <a:p>
            <a:r>
              <a:rPr lang="en-US" i="1" dirty="0" smtClean="0"/>
              <a:t>Upgrade</a:t>
            </a:r>
            <a:endParaRPr lang="en-US" i="1" dirty="0"/>
          </a:p>
        </p:txBody>
      </p:sp>
    </p:spTree>
    <p:extLst>
      <p:ext uri="{BB962C8B-B14F-4D97-AF65-F5344CB8AC3E}">
        <p14:creationId xmlns:p14="http://schemas.microsoft.com/office/powerpoint/2010/main" val="14084187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to Submit an RRU</a:t>
            </a:r>
          </a:p>
        </p:txBody>
      </p:sp>
      <p:graphicFrame>
        <p:nvGraphicFramePr>
          <p:cNvPr id="7" name="Table 6"/>
          <p:cNvGraphicFramePr>
            <a:graphicFrameLocks noGrp="1"/>
          </p:cNvGraphicFramePr>
          <p:nvPr>
            <p:extLst>
              <p:ext uri="{D42A27DB-BD31-4B8C-83A1-F6EECF244321}">
                <p14:modId xmlns:p14="http://schemas.microsoft.com/office/powerpoint/2010/main" val="2526003745"/>
              </p:ext>
            </p:extLst>
          </p:nvPr>
        </p:nvGraphicFramePr>
        <p:xfrm>
          <a:off x="433230" y="1566313"/>
          <a:ext cx="8482170" cy="4937760"/>
        </p:xfrm>
        <a:graphic>
          <a:graphicData uri="http://schemas.openxmlformats.org/drawingml/2006/table">
            <a:tbl>
              <a:tblPr bandRow="1">
                <a:tableStyleId>{9D7B26C5-4107-4FEC-AEDC-1716B250A1EF}</a:tableStyleId>
              </a:tblPr>
              <a:tblGrid>
                <a:gridCol w="5662770">
                  <a:extLst>
                    <a:ext uri="{9D8B030D-6E8A-4147-A177-3AD203B41FA5}">
                      <a16:colId xmlns="" xmlns:a16="http://schemas.microsoft.com/office/drawing/2014/main" val="4236772906"/>
                    </a:ext>
                  </a:extLst>
                </a:gridCol>
                <a:gridCol w="990600">
                  <a:extLst>
                    <a:ext uri="{9D8B030D-6E8A-4147-A177-3AD203B41FA5}">
                      <a16:colId xmlns="" xmlns:a16="http://schemas.microsoft.com/office/drawing/2014/main" val="438207385"/>
                    </a:ext>
                  </a:extLst>
                </a:gridCol>
                <a:gridCol w="663565">
                  <a:extLst>
                    <a:ext uri="{9D8B030D-6E8A-4147-A177-3AD203B41FA5}">
                      <a16:colId xmlns="" xmlns:a16="http://schemas.microsoft.com/office/drawing/2014/main" val="3192519027"/>
                    </a:ext>
                  </a:extLst>
                </a:gridCol>
                <a:gridCol w="1165235"/>
              </a:tblGrid>
              <a:tr h="246888">
                <a:tc>
                  <a:txBody>
                    <a:bodyPr/>
                    <a:lstStyle/>
                    <a:p>
                      <a:pPr algn="l" fontAlgn="b"/>
                      <a:r>
                        <a:rPr lang="en-US" sz="1100" u="none" strike="noStrike" dirty="0">
                          <a:effectLst/>
                        </a:rPr>
                        <a:t>Change in Marital Status/Cohabitation (“Scheduled” investigation only)</a:t>
                      </a:r>
                      <a:endParaRPr lang="en-US" sz="1100" b="0" i="0" u="none" strike="noStrike" dirty="0">
                        <a:solidFill>
                          <a:srgbClr val="000000"/>
                        </a:solidFill>
                        <a:effectLst/>
                        <a:latin typeface="Calibri"/>
                      </a:endParaRPr>
                    </a:p>
                  </a:txBody>
                  <a:tcPr marL="9525" marR="9525" marT="9525" marB="0" anchor="b">
                    <a:lnL w="3175"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12700" cap="flat" cmpd="sng" algn="ctr">
                      <a:solidFill>
                        <a:schemeClr val="bg1">
                          <a:lumMod val="50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solidFill>
                      <a:schemeClr val="bg1">
                        <a:lumMod val="65000"/>
                        <a:alpha val="20000"/>
                      </a:schemeClr>
                    </a:solidFill>
                  </a:tcPr>
                </a:tc>
                <a:tc>
                  <a:txBody>
                    <a:bodyPr/>
                    <a:lstStyle/>
                    <a:p>
                      <a:pPr algn="l" fontAlgn="b"/>
                      <a:endParaRPr lang="en-US" sz="1100" b="0" i="0" u="none" strike="noStrike" dirty="0">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12700" cap="flat" cmpd="sng" algn="ctr">
                      <a:solidFill>
                        <a:schemeClr val="bg1">
                          <a:lumMod val="50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solidFill>
                      <a:schemeClr val="bg1">
                        <a:lumMod val="65000"/>
                        <a:alpha val="20000"/>
                      </a:schemeClr>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12700" cap="flat" cmpd="sng" algn="ctr">
                      <a:solidFill>
                        <a:schemeClr val="bg1">
                          <a:lumMod val="50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solidFill>
                      <a:schemeClr val="bg1">
                        <a:lumMod val="65000"/>
                        <a:alpha val="20000"/>
                      </a:schemeClr>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solidFill>
                      <a:schemeClr val="bg1">
                        <a:lumMod val="65000"/>
                        <a:alpha val="20000"/>
                      </a:schemeClr>
                    </a:solidFill>
                  </a:tcPr>
                </a:tc>
                <a:extLst>
                  <a:ext uri="{0D108BD9-81ED-4DB2-BD59-A6C34878D82A}">
                    <a16:rowId xmlns="" xmlns:a16="http://schemas.microsoft.com/office/drawing/2014/main" val="2781280829"/>
                  </a:ext>
                </a:extLst>
              </a:tr>
              <a:tr h="246888">
                <a:tc>
                  <a:txBody>
                    <a:bodyPr/>
                    <a:lstStyle/>
                    <a:p>
                      <a:pPr algn="l" fontAlgn="b"/>
                      <a:r>
                        <a:rPr lang="en-US" sz="1100" u="none" strike="noStrike">
                          <a:effectLst/>
                        </a:rPr>
                        <a:t>Change in Marital Status/Cohabitation with Foreign National</a:t>
                      </a:r>
                      <a:endParaRPr lang="en-US" sz="1100" b="0" i="0" u="none" strike="noStrike">
                        <a:solidFill>
                          <a:srgbClr val="000000"/>
                        </a:solidFill>
                        <a:effectLst/>
                        <a:latin typeface="Calibri"/>
                      </a:endParaRPr>
                    </a:p>
                  </a:txBody>
                  <a:tcPr marL="9525" marR="9525" marT="9525" marB="0" anchor="b">
                    <a:lnL w="3175"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3175"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304527269"/>
                  </a:ext>
                </a:extLst>
              </a:tr>
              <a:tr h="246888">
                <a:tc>
                  <a:txBody>
                    <a:bodyPr/>
                    <a:lstStyle/>
                    <a:p>
                      <a:pPr algn="l" fontAlgn="b"/>
                      <a:r>
                        <a:rPr lang="en-US" sz="1100" u="none" strike="noStrike" dirty="0">
                          <a:effectLst/>
                        </a:rPr>
                        <a:t>DSS requests a PR to be submitted but a PR is not required</a:t>
                      </a:r>
                      <a:endParaRPr lang="en-US" sz="1100" b="0" i="0" u="none" strike="noStrike" dirty="0">
                        <a:solidFill>
                          <a:srgbClr val="000000"/>
                        </a:solidFill>
                        <a:effectLst/>
                        <a:latin typeface="Calibri"/>
                      </a:endParaRPr>
                    </a:p>
                  </a:txBody>
                  <a:tcPr marL="9525" marR="9525" marT="9525" marB="0" anchor="b">
                    <a:lnL w="3175"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solidFill>
                      <a:schemeClr val="bg1">
                        <a:lumMod val="65000"/>
                        <a:alpha val="20000"/>
                      </a:schemeClr>
                    </a:solidFill>
                  </a:tcPr>
                </a:tc>
                <a:tc>
                  <a:txBody>
                    <a:bodyPr/>
                    <a:lstStyle/>
                    <a:p>
                      <a:pPr algn="l" fontAlgn="b"/>
                      <a:endParaRPr lang="en-US" sz="1100" b="0" i="0" u="none" strike="noStrike" dirty="0">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solidFill>
                      <a:schemeClr val="bg1">
                        <a:lumMod val="65000"/>
                        <a:alpha val="20000"/>
                      </a:schemeClr>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solidFill>
                      <a:schemeClr val="bg1">
                        <a:lumMod val="65000"/>
                        <a:alpha val="20000"/>
                      </a:schemeClr>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3175"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solidFill>
                      <a:schemeClr val="bg1">
                        <a:lumMod val="65000"/>
                        <a:alpha val="20000"/>
                      </a:schemeClr>
                    </a:solidFill>
                  </a:tcPr>
                </a:tc>
                <a:extLst>
                  <a:ext uri="{0D108BD9-81ED-4DB2-BD59-A6C34878D82A}">
                    <a16:rowId xmlns="" xmlns:a16="http://schemas.microsoft.com/office/drawing/2014/main" val="350777864"/>
                  </a:ext>
                </a:extLst>
              </a:tr>
              <a:tr h="246888">
                <a:tc>
                  <a:txBody>
                    <a:bodyPr/>
                    <a:lstStyle/>
                    <a:p>
                      <a:pPr algn="l" fontAlgn="b"/>
                      <a:r>
                        <a:rPr lang="en-US" sz="1100" u="none" strike="noStrike">
                          <a:effectLst/>
                        </a:rPr>
                        <a:t>SCI No Longer Required</a:t>
                      </a:r>
                      <a:endParaRPr lang="en-US" sz="1100" b="0" i="0" u="none" strike="noStrike">
                        <a:solidFill>
                          <a:srgbClr val="000000"/>
                        </a:solidFill>
                        <a:effectLst/>
                        <a:latin typeface="Calibri"/>
                      </a:endParaRPr>
                    </a:p>
                  </a:txBody>
                  <a:tcPr marL="9525" marR="9525" marT="9525" marB="0" anchor="b">
                    <a:lnL w="3175"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3175"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65672316"/>
                  </a:ext>
                </a:extLst>
              </a:tr>
              <a:tr h="246888">
                <a:tc>
                  <a:txBody>
                    <a:bodyPr/>
                    <a:lstStyle/>
                    <a:p>
                      <a:pPr algn="l" fontAlgn="b"/>
                      <a:r>
                        <a:rPr lang="en-US" sz="1100" u="none" strike="noStrike">
                          <a:effectLst/>
                        </a:rPr>
                        <a:t>SCI Request</a:t>
                      </a:r>
                      <a:endParaRPr lang="en-US" sz="1100" b="0" i="0" u="none" strike="noStrike">
                        <a:solidFill>
                          <a:srgbClr val="000000"/>
                        </a:solidFill>
                        <a:effectLst/>
                        <a:latin typeface="Calibri"/>
                      </a:endParaRPr>
                    </a:p>
                  </a:txBody>
                  <a:tcPr marL="9525" marR="9525" marT="9525" marB="0" anchor="b">
                    <a:lnL w="3175"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solidFill>
                      <a:schemeClr val="bg1">
                        <a:lumMod val="65000"/>
                        <a:alpha val="20000"/>
                      </a:schemeClr>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solidFill>
                      <a:schemeClr val="bg1">
                        <a:lumMod val="65000"/>
                        <a:alpha val="20000"/>
                      </a:schemeClr>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solidFill>
                      <a:schemeClr val="bg1">
                        <a:lumMod val="65000"/>
                        <a:alpha val="20000"/>
                      </a:schemeClr>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3175"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solidFill>
                      <a:schemeClr val="bg1">
                        <a:lumMod val="65000"/>
                        <a:alpha val="20000"/>
                      </a:schemeClr>
                    </a:solidFill>
                  </a:tcPr>
                </a:tc>
                <a:extLst>
                  <a:ext uri="{0D108BD9-81ED-4DB2-BD59-A6C34878D82A}">
                    <a16:rowId xmlns="" xmlns:a16="http://schemas.microsoft.com/office/drawing/2014/main" val="381990533"/>
                  </a:ext>
                </a:extLst>
              </a:tr>
              <a:tr h="246888">
                <a:tc>
                  <a:txBody>
                    <a:bodyPr/>
                    <a:lstStyle/>
                    <a:p>
                      <a:pPr algn="l" fontAlgn="b"/>
                      <a:r>
                        <a:rPr lang="en-US" sz="1100" u="none" strike="noStrike">
                          <a:effectLst/>
                        </a:rPr>
                        <a:t>SSN Change</a:t>
                      </a:r>
                      <a:endParaRPr lang="en-US" sz="1100" b="0" i="0" u="none" strike="noStrike">
                        <a:solidFill>
                          <a:srgbClr val="000000"/>
                        </a:solidFill>
                        <a:effectLst/>
                        <a:latin typeface="Calibri"/>
                      </a:endParaRPr>
                    </a:p>
                  </a:txBody>
                  <a:tcPr marL="9525" marR="9525" marT="9525" marB="0" anchor="b">
                    <a:lnL w="3175"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3175"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727948569"/>
                  </a:ext>
                </a:extLst>
              </a:tr>
              <a:tr h="246888">
                <a:tc>
                  <a:txBody>
                    <a:bodyPr/>
                    <a:lstStyle/>
                    <a:p>
                      <a:pPr algn="l" fontAlgn="b"/>
                      <a:r>
                        <a:rPr lang="en-US" sz="1100" u="none" strike="noStrike">
                          <a:effectLst/>
                        </a:rPr>
                        <a:t>LOJ with Previous Valid Eligibility</a:t>
                      </a:r>
                      <a:endParaRPr lang="en-US" sz="1100" b="0" i="0" u="none" strike="noStrike">
                        <a:solidFill>
                          <a:srgbClr val="000000"/>
                        </a:solidFill>
                        <a:effectLst/>
                        <a:latin typeface="Calibri"/>
                      </a:endParaRPr>
                    </a:p>
                  </a:txBody>
                  <a:tcPr marL="9525" marR="9525" marT="9525" marB="0" anchor="b">
                    <a:lnL w="3175"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solidFill>
                      <a:schemeClr val="bg1">
                        <a:lumMod val="65000"/>
                        <a:alpha val="20000"/>
                      </a:schemeClr>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solidFill>
                      <a:schemeClr val="bg1">
                        <a:lumMod val="65000"/>
                        <a:alpha val="20000"/>
                      </a:schemeClr>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solidFill>
                      <a:schemeClr val="bg1">
                        <a:lumMod val="65000"/>
                        <a:alpha val="20000"/>
                      </a:schemeClr>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3175"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solidFill>
                      <a:schemeClr val="bg1">
                        <a:lumMod val="65000"/>
                        <a:alpha val="20000"/>
                      </a:schemeClr>
                    </a:solidFill>
                  </a:tcPr>
                </a:tc>
                <a:extLst>
                  <a:ext uri="{0D108BD9-81ED-4DB2-BD59-A6C34878D82A}">
                    <a16:rowId xmlns="" xmlns:a16="http://schemas.microsoft.com/office/drawing/2014/main" val="1472135697"/>
                  </a:ext>
                </a:extLst>
              </a:tr>
              <a:tr h="246888">
                <a:tc>
                  <a:txBody>
                    <a:bodyPr/>
                    <a:lstStyle/>
                    <a:p>
                      <a:pPr algn="l" fontAlgn="b"/>
                      <a:r>
                        <a:rPr lang="en-US" sz="1100" u="none" strike="noStrike" dirty="0">
                          <a:effectLst/>
                        </a:rPr>
                        <a:t>No Determination </a:t>
                      </a:r>
                      <a:r>
                        <a:rPr lang="en-US" sz="1100" u="none" strike="noStrike" dirty="0" smtClean="0">
                          <a:effectLst/>
                        </a:rPr>
                        <a:t>Made with Previous Valid Eligibility</a:t>
                      </a:r>
                      <a:endParaRPr lang="en-US" sz="1100" b="0" i="0" u="none" strike="noStrike" dirty="0">
                        <a:solidFill>
                          <a:srgbClr val="000000"/>
                        </a:solidFill>
                        <a:effectLst/>
                        <a:latin typeface="Calibri"/>
                      </a:endParaRPr>
                    </a:p>
                  </a:txBody>
                  <a:tcPr marL="9525" marR="9525" marT="9525" marB="0" anchor="b">
                    <a:lnL w="3175"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3175"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426136685"/>
                  </a:ext>
                </a:extLst>
              </a:tr>
              <a:tr h="246888">
                <a:tc>
                  <a:txBody>
                    <a:bodyPr/>
                    <a:lstStyle/>
                    <a:p>
                      <a:pPr algn="l" fontAlgn="b"/>
                      <a:r>
                        <a:rPr lang="en-US" sz="1100" u="none" strike="noStrike" dirty="0">
                          <a:effectLst/>
                        </a:rPr>
                        <a:t>Reciprocity</a:t>
                      </a:r>
                      <a:endParaRPr lang="en-US" sz="1100" b="0" i="0" u="none" strike="noStrike" dirty="0">
                        <a:solidFill>
                          <a:srgbClr val="000000"/>
                        </a:solidFill>
                        <a:effectLst/>
                        <a:latin typeface="Calibri"/>
                      </a:endParaRPr>
                    </a:p>
                  </a:txBody>
                  <a:tcPr marL="9525" marR="9525" marT="9525" marB="0" anchor="b">
                    <a:lnL w="3175"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solidFill>
                      <a:schemeClr val="bg1">
                        <a:lumMod val="65000"/>
                        <a:alpha val="20000"/>
                      </a:schemeClr>
                    </a:solidFill>
                  </a:tcPr>
                </a:tc>
                <a:tc>
                  <a:txBody>
                    <a:bodyPr/>
                    <a:lstStyle/>
                    <a:p>
                      <a:pPr algn="l" fontAlgn="b"/>
                      <a:endParaRPr lang="en-US" sz="1100" b="0" i="0" u="none" strike="noStrike" dirty="0">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solidFill>
                      <a:schemeClr val="bg1">
                        <a:lumMod val="65000"/>
                        <a:alpha val="20000"/>
                      </a:schemeClr>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solidFill>
                      <a:schemeClr val="bg1">
                        <a:lumMod val="65000"/>
                        <a:alpha val="20000"/>
                      </a:schemeClr>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3175"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solidFill>
                      <a:schemeClr val="bg1">
                        <a:lumMod val="65000"/>
                        <a:alpha val="20000"/>
                      </a:schemeClr>
                    </a:solidFill>
                  </a:tcPr>
                </a:tc>
                <a:extLst>
                  <a:ext uri="{0D108BD9-81ED-4DB2-BD59-A6C34878D82A}">
                    <a16:rowId xmlns="" xmlns:a16="http://schemas.microsoft.com/office/drawing/2014/main" val="2286780904"/>
                  </a:ext>
                </a:extLst>
              </a:tr>
              <a:tr h="246888">
                <a:tc>
                  <a:txBody>
                    <a:bodyPr/>
                    <a:lstStyle/>
                    <a:p>
                      <a:pPr algn="l" fontAlgn="b"/>
                      <a:r>
                        <a:rPr lang="en-US" sz="1100" u="none" strike="noStrike">
                          <a:effectLst/>
                        </a:rPr>
                        <a:t>Change of Employment</a:t>
                      </a:r>
                      <a:endParaRPr lang="en-US" sz="1100" b="0" i="0" u="none" strike="noStrike">
                        <a:solidFill>
                          <a:srgbClr val="000000"/>
                        </a:solidFill>
                        <a:effectLst/>
                        <a:latin typeface="Calibri"/>
                      </a:endParaRPr>
                    </a:p>
                  </a:txBody>
                  <a:tcPr marL="9525" marR="9525" marT="9525" marB="0" anchor="b">
                    <a:lnL w="3175"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3175"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341382507"/>
                  </a:ext>
                </a:extLst>
              </a:tr>
              <a:tr h="246888">
                <a:tc>
                  <a:txBody>
                    <a:bodyPr/>
                    <a:lstStyle/>
                    <a:p>
                      <a:pPr algn="l" fontAlgn="b"/>
                      <a:r>
                        <a:rPr lang="en-US" sz="1100" u="none" strike="noStrike" dirty="0" smtClean="0">
                          <a:effectLst/>
                        </a:rPr>
                        <a:t>Request Adjudication on Closed Investigation  (provided the closed investigation is over 30 days)</a:t>
                      </a:r>
                    </a:p>
                  </a:txBody>
                  <a:tcPr marL="9525" marR="9525" marT="9525" marB="0" anchor="b">
                    <a:lnL w="3175"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solidFill>
                      <a:schemeClr val="bg1">
                        <a:lumMod val="65000"/>
                        <a:alpha val="20000"/>
                      </a:schemeClr>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solidFill>
                      <a:schemeClr val="bg1">
                        <a:lumMod val="65000"/>
                        <a:alpha val="20000"/>
                      </a:schemeClr>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solidFill>
                      <a:schemeClr val="bg1">
                        <a:lumMod val="65000"/>
                        <a:alpha val="20000"/>
                      </a:schemeClr>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3175"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solidFill>
                      <a:schemeClr val="bg1">
                        <a:lumMod val="65000"/>
                        <a:alpha val="20000"/>
                      </a:schemeClr>
                    </a:solidFill>
                  </a:tcPr>
                </a:tc>
                <a:extLst>
                  <a:ext uri="{0D108BD9-81ED-4DB2-BD59-A6C34878D82A}">
                    <a16:rowId xmlns="" xmlns:a16="http://schemas.microsoft.com/office/drawing/2014/main" val="4039695100"/>
                  </a:ext>
                </a:extLst>
              </a:tr>
              <a:tr h="246888">
                <a:tc>
                  <a:txBody>
                    <a:bodyPr/>
                    <a:lstStyle/>
                    <a:p>
                      <a:pPr algn="l" fontAlgn="b"/>
                      <a:r>
                        <a:rPr lang="en-US" sz="1100" u="none" strike="noStrike">
                          <a:effectLst/>
                        </a:rPr>
                        <a:t>Cancel “Scheduled” Investigation (Subject No Longer Requires Access)</a:t>
                      </a:r>
                      <a:endParaRPr lang="en-US" sz="1100" b="0" i="0" u="none" strike="noStrike">
                        <a:solidFill>
                          <a:srgbClr val="000000"/>
                        </a:solidFill>
                        <a:effectLst/>
                        <a:latin typeface="Calibri"/>
                      </a:endParaRPr>
                    </a:p>
                  </a:txBody>
                  <a:tcPr marL="9525" marR="9525" marT="9525" marB="0" anchor="b">
                    <a:lnL w="3175"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3175"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326351385"/>
                  </a:ext>
                </a:extLst>
              </a:tr>
              <a:tr h="246888">
                <a:tc>
                  <a:txBody>
                    <a:bodyPr/>
                    <a:lstStyle/>
                    <a:p>
                      <a:pPr algn="l" fontAlgn="b"/>
                      <a:r>
                        <a:rPr lang="en-US" sz="1100" u="none" strike="noStrike" dirty="0">
                          <a:effectLst/>
                        </a:rPr>
                        <a:t>PII Change (No Longer has DOD/Military associations)</a:t>
                      </a:r>
                      <a:endParaRPr lang="en-US" sz="1100" b="0" i="0" u="none" strike="noStrike" dirty="0">
                        <a:solidFill>
                          <a:srgbClr val="000000"/>
                        </a:solidFill>
                        <a:effectLst/>
                        <a:latin typeface="Calibri"/>
                      </a:endParaRPr>
                    </a:p>
                  </a:txBody>
                  <a:tcPr marL="9525" marR="9525" marT="9525" marB="0" anchor="b">
                    <a:lnL w="3175"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solidFill>
                      <a:schemeClr val="bg1">
                        <a:lumMod val="65000"/>
                        <a:alpha val="20000"/>
                      </a:schemeClr>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solidFill>
                      <a:schemeClr val="bg1">
                        <a:lumMod val="65000"/>
                        <a:alpha val="20000"/>
                      </a:schemeClr>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solidFill>
                      <a:schemeClr val="bg1">
                        <a:lumMod val="65000"/>
                        <a:alpha val="20000"/>
                      </a:schemeClr>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3175"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solidFill>
                      <a:schemeClr val="bg1">
                        <a:lumMod val="65000"/>
                        <a:alpha val="20000"/>
                      </a:schemeClr>
                    </a:solidFill>
                  </a:tcPr>
                </a:tc>
                <a:extLst>
                  <a:ext uri="{0D108BD9-81ED-4DB2-BD59-A6C34878D82A}">
                    <a16:rowId xmlns="" xmlns:a16="http://schemas.microsoft.com/office/drawing/2014/main" val="3545445380"/>
                  </a:ext>
                </a:extLst>
              </a:tr>
              <a:tr h="246888">
                <a:tc>
                  <a:txBody>
                    <a:bodyPr/>
                    <a:lstStyle/>
                    <a:p>
                      <a:pPr algn="l" fontAlgn="b"/>
                      <a:r>
                        <a:rPr lang="en-US" sz="1100" u="none" strike="noStrike" dirty="0">
                          <a:effectLst/>
                        </a:rPr>
                        <a:t>Request Adjudication on Closed Investigation </a:t>
                      </a:r>
                      <a:r>
                        <a:rPr lang="en-US" sz="1050" i="0" u="none" strike="noStrike" dirty="0" smtClean="0">
                          <a:effectLst/>
                        </a:rPr>
                        <a:t>(needs to move to a another DoD component for </a:t>
                      </a:r>
                      <a:r>
                        <a:rPr lang="en-US" sz="1050" i="0" u="none" strike="noStrike" dirty="0" err="1" smtClean="0">
                          <a:effectLst/>
                        </a:rPr>
                        <a:t>adjud</a:t>
                      </a:r>
                      <a:r>
                        <a:rPr lang="en-US" sz="1050" i="0" u="none" strike="noStrike" dirty="0" smtClean="0">
                          <a:effectLst/>
                        </a:rPr>
                        <a:t>)</a:t>
                      </a:r>
                      <a:endParaRPr lang="en-US" sz="1100" b="0" i="0" u="none" strike="noStrike" dirty="0">
                        <a:solidFill>
                          <a:srgbClr val="000000"/>
                        </a:solidFill>
                        <a:effectLst/>
                        <a:latin typeface="Calibri"/>
                      </a:endParaRPr>
                    </a:p>
                  </a:txBody>
                  <a:tcPr marL="9525" marR="9525" marT="9525" marB="0" anchor="b">
                    <a:lnL w="3175"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3175"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795304318"/>
                  </a:ext>
                </a:extLst>
              </a:tr>
              <a:tr h="246888">
                <a:tc>
                  <a:txBody>
                    <a:bodyPr/>
                    <a:lstStyle/>
                    <a:p>
                      <a:pPr algn="l" fontAlgn="b"/>
                      <a:r>
                        <a:rPr lang="en-US" sz="1100" u="none" strike="noStrike">
                          <a:effectLst/>
                        </a:rPr>
                        <a:t>Reopen "Discontinued" Investigation</a:t>
                      </a:r>
                      <a:endParaRPr lang="en-US" sz="1100" b="0" i="0" u="none" strike="noStrike">
                        <a:solidFill>
                          <a:srgbClr val="000000"/>
                        </a:solidFill>
                        <a:effectLst/>
                        <a:latin typeface="Calibri"/>
                      </a:endParaRPr>
                    </a:p>
                  </a:txBody>
                  <a:tcPr marL="9525" marR="9525" marT="9525" marB="0" anchor="b">
                    <a:lnL w="3175"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solidFill>
                      <a:schemeClr val="bg1">
                        <a:lumMod val="65000"/>
                        <a:alpha val="20000"/>
                      </a:schemeClr>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solidFill>
                      <a:schemeClr val="bg1">
                        <a:lumMod val="65000"/>
                        <a:alpha val="20000"/>
                      </a:schemeClr>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solidFill>
                      <a:schemeClr val="bg1">
                        <a:lumMod val="65000"/>
                        <a:alpha val="20000"/>
                      </a:schemeClr>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3175"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solidFill>
                      <a:schemeClr val="bg1">
                        <a:lumMod val="65000"/>
                        <a:alpha val="20000"/>
                      </a:schemeClr>
                    </a:solidFill>
                  </a:tcPr>
                </a:tc>
                <a:extLst>
                  <a:ext uri="{0D108BD9-81ED-4DB2-BD59-A6C34878D82A}">
                    <a16:rowId xmlns="" xmlns:a16="http://schemas.microsoft.com/office/drawing/2014/main" val="2837945449"/>
                  </a:ext>
                </a:extLst>
              </a:tr>
              <a:tr h="246888">
                <a:tc>
                  <a:txBody>
                    <a:bodyPr/>
                    <a:lstStyle/>
                    <a:p>
                      <a:pPr algn="l" fontAlgn="b"/>
                      <a:r>
                        <a:rPr lang="en-US" sz="1100" u="none" strike="noStrike" dirty="0">
                          <a:effectLst/>
                        </a:rPr>
                        <a:t>Upgrade/Downgrade Investigation</a:t>
                      </a:r>
                      <a:endParaRPr lang="en-US" sz="1100" b="0" i="0" u="none" strike="noStrike" dirty="0">
                        <a:solidFill>
                          <a:srgbClr val="000000"/>
                        </a:solidFill>
                        <a:effectLst/>
                        <a:latin typeface="Calibri"/>
                      </a:endParaRPr>
                    </a:p>
                  </a:txBody>
                  <a:tcPr marL="9525" marR="9525" marT="9525" marB="0" anchor="b">
                    <a:lnL w="3175"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3175"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630170594"/>
                  </a:ext>
                </a:extLst>
              </a:tr>
              <a:tr h="246888">
                <a:tc>
                  <a:txBody>
                    <a:bodyPr/>
                    <a:lstStyle/>
                    <a:p>
                      <a:pPr algn="l" fontAlgn="b"/>
                      <a:r>
                        <a:rPr lang="en-US" sz="1100" u="none" strike="noStrike">
                          <a:effectLst/>
                        </a:rPr>
                        <a:t>Status of </a:t>
                      </a:r>
                      <a:r>
                        <a:rPr lang="en-US" sz="1100" u="none" strike="noStrike" smtClean="0">
                          <a:effectLst/>
                        </a:rPr>
                        <a:t>investigation/adjudication (outside standard timeframes)</a:t>
                      </a:r>
                      <a:endParaRPr lang="en-US" sz="1100" b="0" i="0" u="none" strike="noStrike">
                        <a:solidFill>
                          <a:srgbClr val="000000"/>
                        </a:solidFill>
                        <a:effectLst/>
                        <a:latin typeface="Calibri"/>
                      </a:endParaRPr>
                    </a:p>
                  </a:txBody>
                  <a:tcPr marL="9525" marR="9525" marT="9525" marB="0" anchor="b">
                    <a:lnL w="3175"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solidFill>
                      <a:schemeClr val="bg1">
                        <a:lumMod val="65000"/>
                        <a:alpha val="20000"/>
                      </a:schemeClr>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solidFill>
                      <a:schemeClr val="bg1">
                        <a:lumMod val="65000"/>
                        <a:alpha val="20000"/>
                      </a:schemeClr>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solidFill>
                      <a:schemeClr val="bg1">
                        <a:lumMod val="65000"/>
                        <a:alpha val="20000"/>
                      </a:schemeClr>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3175"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solidFill>
                      <a:schemeClr val="bg1">
                        <a:lumMod val="65000"/>
                        <a:alpha val="20000"/>
                      </a:schemeClr>
                    </a:solidFill>
                  </a:tcPr>
                </a:tc>
                <a:extLst>
                  <a:ext uri="{0D108BD9-81ED-4DB2-BD59-A6C34878D82A}">
                    <a16:rowId xmlns="" xmlns:a16="http://schemas.microsoft.com/office/drawing/2014/main" val="1147272989"/>
                  </a:ext>
                </a:extLst>
              </a:tr>
              <a:tr h="246888">
                <a:tc>
                  <a:txBody>
                    <a:bodyPr/>
                    <a:lstStyle/>
                    <a:p>
                      <a:pPr algn="l" fontAlgn="b"/>
                      <a:r>
                        <a:rPr lang="en-US" sz="1100" u="none" strike="noStrike" dirty="0">
                          <a:effectLst/>
                        </a:rPr>
                        <a:t>Critical priority requests (i.e. expiring </a:t>
                      </a:r>
                      <a:r>
                        <a:rPr lang="en-US" sz="1100" u="none" strike="noStrike" dirty="0" smtClean="0">
                          <a:effectLst/>
                        </a:rPr>
                        <a:t>e-QIP)</a:t>
                      </a:r>
                      <a:endParaRPr lang="en-US" sz="1100" b="0" i="0" u="none" strike="noStrike" dirty="0">
                        <a:solidFill>
                          <a:srgbClr val="000000"/>
                        </a:solidFill>
                        <a:effectLst/>
                        <a:latin typeface="Calibri"/>
                      </a:endParaRPr>
                    </a:p>
                  </a:txBody>
                  <a:tcPr marL="9525" marR="9525" marT="9525" marB="0" anchor="b">
                    <a:lnL w="3175"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3175"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042067776"/>
                  </a:ext>
                </a:extLst>
              </a:tr>
              <a:tr h="246888">
                <a:tc>
                  <a:txBody>
                    <a:bodyPr/>
                    <a:lstStyle/>
                    <a:p>
                      <a:pPr algn="l" fontAlgn="b"/>
                      <a:r>
                        <a:rPr lang="en-US" sz="1100" u="none" strike="noStrike" dirty="0">
                          <a:effectLst/>
                        </a:rPr>
                        <a:t>Cancel “Scheduled” Investigation (Employment Termination)</a:t>
                      </a:r>
                      <a:endParaRPr lang="en-US" sz="1100" b="0" i="0" u="none" strike="noStrike" dirty="0">
                        <a:solidFill>
                          <a:srgbClr val="000000"/>
                        </a:solidFill>
                        <a:effectLst/>
                        <a:latin typeface="Calibri"/>
                      </a:endParaRPr>
                    </a:p>
                  </a:txBody>
                  <a:tcPr marL="9525" marR="9525" marT="9525" marB="0" anchor="b">
                    <a:lnL w="3175"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solidFill>
                      <a:schemeClr val="bg1">
                        <a:lumMod val="65000"/>
                        <a:alpha val="20000"/>
                      </a:schemeClr>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solidFill>
                      <a:schemeClr val="bg1">
                        <a:lumMod val="65000"/>
                        <a:alpha val="20000"/>
                      </a:schemeClr>
                    </a:solidFill>
                  </a:tcPr>
                </a:tc>
                <a:tc>
                  <a:txBody>
                    <a:bodyPr/>
                    <a:lstStyle/>
                    <a:p>
                      <a:pPr algn="l" fontAlgn="b"/>
                      <a:endParaRPr lang="en-US" sz="1100" b="0" i="0" u="none" strike="noStrike" dirty="0">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solidFill>
                      <a:schemeClr val="bg1">
                        <a:lumMod val="65000"/>
                        <a:alpha val="20000"/>
                      </a:schemeClr>
                    </a:solidFill>
                  </a:tcPr>
                </a:tc>
                <a:tc>
                  <a:txBody>
                    <a:bodyPr/>
                    <a:lstStyle/>
                    <a:p>
                      <a:pPr algn="ctr" fontAlgn="b"/>
                      <a:r>
                        <a:rPr lang="en-US" sz="1100" b="1" i="0" u="none" strike="noStrike" dirty="0" smtClean="0">
                          <a:solidFill>
                            <a:schemeClr val="tx2"/>
                          </a:solidFill>
                          <a:effectLst/>
                          <a:latin typeface="Calibri"/>
                        </a:rPr>
                        <a:t>Separate</a:t>
                      </a:r>
                      <a:r>
                        <a:rPr lang="en-US" sz="1100" b="1" i="0" u="none" strike="noStrike" baseline="0" dirty="0" smtClean="0">
                          <a:solidFill>
                            <a:schemeClr val="tx2"/>
                          </a:solidFill>
                          <a:effectLst/>
                          <a:latin typeface="Calibri"/>
                        </a:rPr>
                        <a:t> in JPAS</a:t>
                      </a:r>
                      <a:endParaRPr lang="en-US" sz="1100" b="1" i="0" u="none" strike="noStrike" dirty="0">
                        <a:solidFill>
                          <a:schemeClr val="tx2"/>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3175"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solidFill>
                      <a:schemeClr val="bg1">
                        <a:lumMod val="65000"/>
                        <a:alpha val="20000"/>
                      </a:schemeClr>
                    </a:solidFill>
                  </a:tcPr>
                </a:tc>
              </a:tr>
              <a:tr h="246888">
                <a:tc>
                  <a:txBody>
                    <a:bodyPr/>
                    <a:lstStyle/>
                    <a:p>
                      <a:pPr algn="l" fontAlgn="b"/>
                      <a:r>
                        <a:rPr lang="en-US" sz="1100" u="none" strike="noStrike" dirty="0">
                          <a:effectLst/>
                        </a:rPr>
                        <a:t>Erroneous DOD/Military category</a:t>
                      </a:r>
                      <a:endParaRPr lang="en-US" sz="1100" b="0" i="0" u="none" strike="noStrike" dirty="0">
                        <a:solidFill>
                          <a:srgbClr val="000000"/>
                        </a:solidFill>
                        <a:effectLst/>
                        <a:latin typeface="Calibri"/>
                      </a:endParaRPr>
                    </a:p>
                  </a:txBody>
                  <a:tcPr marL="9525" marR="9525" marT="9525" marB="0" anchor="b">
                    <a:lnL w="3175"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b="1" i="0" u="none" strike="noStrike" dirty="0" smtClean="0">
                          <a:solidFill>
                            <a:schemeClr val="tx2"/>
                          </a:solidFill>
                          <a:effectLst/>
                          <a:latin typeface="Calibri"/>
                        </a:rPr>
                        <a:t>Call DMDC</a:t>
                      </a:r>
                      <a:endParaRPr lang="en-US" sz="1100" b="1" i="0" u="none" strike="noStrike" dirty="0">
                        <a:solidFill>
                          <a:schemeClr val="tx2"/>
                        </a:solidFill>
                        <a:effectLst/>
                        <a:latin typeface="Calibri"/>
                      </a:endParaRPr>
                    </a:p>
                  </a:txBody>
                  <a:tcPr marL="9525" marR="9525" marT="9525" marB="0" anchor="b">
                    <a:lnL w="6350" cap="flat" cmpd="sng" algn="ctr">
                      <a:solidFill>
                        <a:schemeClr val="bg1">
                          <a:lumMod val="65000"/>
                        </a:schemeClr>
                      </a:solidFill>
                      <a:prstDash val="sysDot"/>
                      <a:round/>
                      <a:headEnd type="none" w="med" len="med"/>
                      <a:tailEnd type="none" w="med" len="med"/>
                    </a:lnL>
                    <a:lnR w="3175"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sysDot"/>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0" name="Rectangle: Top Corners Snipped 9"/>
          <p:cNvSpPr/>
          <p:nvPr/>
        </p:nvSpPr>
        <p:spPr>
          <a:xfrm>
            <a:off x="7071265" y="1298225"/>
            <a:ext cx="711290" cy="274320"/>
          </a:xfrm>
          <a:prstGeom prst="snip2SameRect">
            <a:avLst>
              <a:gd name="adj1" fmla="val 50000"/>
              <a:gd name="adj2" fmla="val 0"/>
            </a:avLst>
          </a:prstGeom>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fontAlgn="b"/>
            <a:r>
              <a:rPr lang="en-US" sz="1200" b="1" dirty="0"/>
              <a:t>Call DSS</a:t>
            </a:r>
            <a:endParaRPr lang="en-US" sz="1200" b="1" dirty="0">
              <a:solidFill>
                <a:srgbClr val="000000"/>
              </a:solidFill>
              <a:latin typeface="Calibri" panose="020F0502020204030204" pitchFamily="34" charset="0"/>
            </a:endParaRPr>
          </a:p>
        </p:txBody>
      </p:sp>
      <p:sp>
        <p:nvSpPr>
          <p:cNvPr id="11" name="Rectangle: Top Corners Snipped 10"/>
          <p:cNvSpPr/>
          <p:nvPr/>
        </p:nvSpPr>
        <p:spPr>
          <a:xfrm>
            <a:off x="6096000" y="1298225"/>
            <a:ext cx="997527" cy="274320"/>
          </a:xfrm>
          <a:prstGeom prst="snip2SameRect">
            <a:avLst>
              <a:gd name="adj1" fmla="val 50000"/>
              <a:gd name="adj2" fmla="val 0"/>
            </a:avLst>
          </a:prstGeom>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fontAlgn="b"/>
            <a:r>
              <a:rPr lang="en-US" sz="1200" b="1" dirty="0"/>
              <a:t>Submit RRU</a:t>
            </a:r>
            <a:endParaRPr lang="en-US" sz="1200" b="1" dirty="0">
              <a:solidFill>
                <a:srgbClr val="000000"/>
              </a:solidFill>
              <a:latin typeface="Calibri" panose="020F0502020204030204" pitchFamily="34" charset="0"/>
            </a:endParaRPr>
          </a:p>
        </p:txBody>
      </p:sp>
      <p:sp>
        <p:nvSpPr>
          <p:cNvPr id="188" name="Rectangle: Top Corners Snipped 9"/>
          <p:cNvSpPr/>
          <p:nvPr/>
        </p:nvSpPr>
        <p:spPr>
          <a:xfrm>
            <a:off x="7738686" y="1298225"/>
            <a:ext cx="1174681" cy="274320"/>
          </a:xfrm>
          <a:prstGeom prst="snip2SameRect">
            <a:avLst>
              <a:gd name="adj1" fmla="val 50000"/>
              <a:gd name="adj2" fmla="val 0"/>
            </a:avLst>
          </a:prstGeom>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US" sz="1200" b="1" dirty="0" smtClean="0"/>
              <a:t>Other</a:t>
            </a:r>
            <a:endParaRPr lang="en-US" sz="1200" b="1" dirty="0">
              <a:solidFill>
                <a:srgbClr val="000000"/>
              </a:solidFill>
              <a:latin typeface="Calibri" panose="020F0502020204030204" pitchFamily="34" charset="0"/>
            </a:endParaRPr>
          </a:p>
        </p:txBody>
      </p:sp>
      <p:grpSp>
        <p:nvGrpSpPr>
          <p:cNvPr id="306" name="Group 305"/>
          <p:cNvGrpSpPr/>
          <p:nvPr/>
        </p:nvGrpSpPr>
        <p:grpSpPr>
          <a:xfrm>
            <a:off x="6259830" y="3052606"/>
            <a:ext cx="598170" cy="246312"/>
            <a:chOff x="4085920" y="1377507"/>
            <a:chExt cx="598170" cy="270943"/>
          </a:xfrm>
        </p:grpSpPr>
        <p:grpSp>
          <p:nvGrpSpPr>
            <p:cNvPr id="307" name="Group 306"/>
            <p:cNvGrpSpPr/>
            <p:nvPr/>
          </p:nvGrpSpPr>
          <p:grpSpPr>
            <a:xfrm>
              <a:off x="4085920" y="1430194"/>
              <a:ext cx="377876" cy="218256"/>
              <a:chOff x="4751388" y="3157538"/>
              <a:chExt cx="552450" cy="319088"/>
            </a:xfrm>
            <a:solidFill>
              <a:schemeClr val="tx2"/>
            </a:solidFill>
          </p:grpSpPr>
          <p:sp>
            <p:nvSpPr>
              <p:cNvPr id="309" name="Freeform 114"/>
              <p:cNvSpPr>
                <a:spLocks noEditPoints="1"/>
              </p:cNvSpPr>
              <p:nvPr/>
            </p:nvSpPr>
            <p:spPr bwMode="auto">
              <a:xfrm>
                <a:off x="4751388" y="3157538"/>
                <a:ext cx="384175" cy="319088"/>
              </a:xfrm>
              <a:custGeom>
                <a:avLst/>
                <a:gdLst>
                  <a:gd name="T0" fmla="*/ 398 w 969"/>
                  <a:gd name="T1" fmla="*/ 58 h 804"/>
                  <a:gd name="T2" fmla="*/ 298 w 969"/>
                  <a:gd name="T3" fmla="*/ 78 h 804"/>
                  <a:gd name="T4" fmla="*/ 211 w 969"/>
                  <a:gd name="T5" fmla="*/ 112 h 804"/>
                  <a:gd name="T6" fmla="*/ 139 w 969"/>
                  <a:gd name="T7" fmla="*/ 157 h 804"/>
                  <a:gd name="T8" fmla="*/ 88 w 969"/>
                  <a:gd name="T9" fmla="*/ 212 h 804"/>
                  <a:gd name="T10" fmla="*/ 59 w 969"/>
                  <a:gd name="T11" fmla="*/ 272 h 804"/>
                  <a:gd name="T12" fmla="*/ 55 w 969"/>
                  <a:gd name="T13" fmla="*/ 332 h 804"/>
                  <a:gd name="T14" fmla="*/ 83 w 969"/>
                  <a:gd name="T15" fmla="*/ 405 h 804"/>
                  <a:gd name="T16" fmla="*/ 164 w 969"/>
                  <a:gd name="T17" fmla="*/ 484 h 804"/>
                  <a:gd name="T18" fmla="*/ 287 w 969"/>
                  <a:gd name="T19" fmla="*/ 541 h 804"/>
                  <a:gd name="T20" fmla="*/ 334 w 969"/>
                  <a:gd name="T21" fmla="*/ 564 h 804"/>
                  <a:gd name="T22" fmla="*/ 329 w 969"/>
                  <a:gd name="T23" fmla="*/ 603 h 804"/>
                  <a:gd name="T24" fmla="*/ 274 w 969"/>
                  <a:gd name="T25" fmla="*/ 701 h 804"/>
                  <a:gd name="T26" fmla="*/ 342 w 969"/>
                  <a:gd name="T27" fmla="*/ 713 h 804"/>
                  <a:gd name="T28" fmla="*/ 443 w 969"/>
                  <a:gd name="T29" fmla="*/ 668 h 804"/>
                  <a:gd name="T30" fmla="*/ 528 w 969"/>
                  <a:gd name="T31" fmla="*/ 596 h 804"/>
                  <a:gd name="T32" fmla="*/ 561 w 969"/>
                  <a:gd name="T33" fmla="*/ 566 h 804"/>
                  <a:gd name="T34" fmla="*/ 732 w 969"/>
                  <a:gd name="T35" fmla="*/ 522 h 804"/>
                  <a:gd name="T36" fmla="*/ 814 w 969"/>
                  <a:gd name="T37" fmla="*/ 478 h 804"/>
                  <a:gd name="T38" fmla="*/ 866 w 969"/>
                  <a:gd name="T39" fmla="*/ 432 h 804"/>
                  <a:gd name="T40" fmla="*/ 900 w 969"/>
                  <a:gd name="T41" fmla="*/ 380 h 804"/>
                  <a:gd name="T42" fmla="*/ 915 w 969"/>
                  <a:gd name="T43" fmla="*/ 324 h 804"/>
                  <a:gd name="T44" fmla="*/ 907 w 969"/>
                  <a:gd name="T45" fmla="*/ 260 h 804"/>
                  <a:gd name="T46" fmla="*/ 873 w 969"/>
                  <a:gd name="T47" fmla="*/ 201 h 804"/>
                  <a:gd name="T48" fmla="*/ 817 w 969"/>
                  <a:gd name="T49" fmla="*/ 148 h 804"/>
                  <a:gd name="T50" fmla="*/ 742 w 969"/>
                  <a:gd name="T51" fmla="*/ 105 h 804"/>
                  <a:gd name="T52" fmla="*/ 653 w 969"/>
                  <a:gd name="T53" fmla="*/ 74 h 804"/>
                  <a:gd name="T54" fmla="*/ 551 w 969"/>
                  <a:gd name="T55" fmla="*/ 56 h 804"/>
                  <a:gd name="T56" fmla="*/ 113 w 969"/>
                  <a:gd name="T57" fmla="*/ 804 h 804"/>
                  <a:gd name="T58" fmla="*/ 94 w 969"/>
                  <a:gd name="T59" fmla="*/ 789 h 804"/>
                  <a:gd name="T60" fmla="*/ 94 w 969"/>
                  <a:gd name="T61" fmla="*/ 766 h 804"/>
                  <a:gd name="T62" fmla="*/ 113 w 969"/>
                  <a:gd name="T63" fmla="*/ 751 h 804"/>
                  <a:gd name="T64" fmla="*/ 181 w 969"/>
                  <a:gd name="T65" fmla="*/ 720 h 804"/>
                  <a:gd name="T66" fmla="*/ 232 w 969"/>
                  <a:gd name="T67" fmla="*/ 666 h 804"/>
                  <a:gd name="T68" fmla="*/ 243 w 969"/>
                  <a:gd name="T69" fmla="*/ 583 h 804"/>
                  <a:gd name="T70" fmla="*/ 113 w 969"/>
                  <a:gd name="T71" fmla="*/ 515 h 804"/>
                  <a:gd name="T72" fmla="*/ 30 w 969"/>
                  <a:gd name="T73" fmla="*/ 421 h 804"/>
                  <a:gd name="T74" fmla="*/ 5 w 969"/>
                  <a:gd name="T75" fmla="*/ 358 h 804"/>
                  <a:gd name="T76" fmla="*/ 1 w 969"/>
                  <a:gd name="T77" fmla="*/ 296 h 804"/>
                  <a:gd name="T78" fmla="*/ 23 w 969"/>
                  <a:gd name="T79" fmla="*/ 220 h 804"/>
                  <a:gd name="T80" fmla="*/ 71 w 969"/>
                  <a:gd name="T81" fmla="*/ 150 h 804"/>
                  <a:gd name="T82" fmla="*/ 143 w 969"/>
                  <a:gd name="T83" fmla="*/ 92 h 804"/>
                  <a:gd name="T84" fmla="*/ 233 w 969"/>
                  <a:gd name="T85" fmla="*/ 45 h 804"/>
                  <a:gd name="T86" fmla="*/ 341 w 969"/>
                  <a:gd name="T87" fmla="*/ 13 h 804"/>
                  <a:gd name="T88" fmla="*/ 460 w 969"/>
                  <a:gd name="T89" fmla="*/ 0 h 804"/>
                  <a:gd name="T90" fmla="*/ 582 w 969"/>
                  <a:gd name="T91" fmla="*/ 6 h 804"/>
                  <a:gd name="T92" fmla="*/ 694 w 969"/>
                  <a:gd name="T93" fmla="*/ 30 h 804"/>
                  <a:gd name="T94" fmla="*/ 793 w 969"/>
                  <a:gd name="T95" fmla="*/ 72 h 804"/>
                  <a:gd name="T96" fmla="*/ 873 w 969"/>
                  <a:gd name="T97" fmla="*/ 126 h 804"/>
                  <a:gd name="T98" fmla="*/ 931 w 969"/>
                  <a:gd name="T99" fmla="*/ 191 h 804"/>
                  <a:gd name="T100" fmla="*/ 963 w 969"/>
                  <a:gd name="T101" fmla="*/ 265 h 804"/>
                  <a:gd name="T102" fmla="*/ 968 w 969"/>
                  <a:gd name="T103" fmla="*/ 340 h 804"/>
                  <a:gd name="T104" fmla="*/ 946 w 969"/>
                  <a:gd name="T105" fmla="*/ 407 h 804"/>
                  <a:gd name="T106" fmla="*/ 906 w 969"/>
                  <a:gd name="T107" fmla="*/ 467 h 804"/>
                  <a:gd name="T108" fmla="*/ 845 w 969"/>
                  <a:gd name="T109" fmla="*/ 521 h 804"/>
                  <a:gd name="T110" fmla="*/ 769 w 969"/>
                  <a:gd name="T111" fmla="*/ 565 h 804"/>
                  <a:gd name="T112" fmla="*/ 680 w 969"/>
                  <a:gd name="T113" fmla="*/ 599 h 804"/>
                  <a:gd name="T114" fmla="*/ 579 w 969"/>
                  <a:gd name="T115" fmla="*/ 619 h 804"/>
                  <a:gd name="T116" fmla="*/ 505 w 969"/>
                  <a:gd name="T117" fmla="*/ 692 h 804"/>
                  <a:gd name="T118" fmla="*/ 415 w 969"/>
                  <a:gd name="T119" fmla="*/ 743 h 804"/>
                  <a:gd name="T120" fmla="*/ 268 w 969"/>
                  <a:gd name="T121" fmla="*/ 788 h 804"/>
                  <a:gd name="T122" fmla="*/ 118 w 969"/>
                  <a:gd name="T123" fmla="*/ 80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69" h="804">
                    <a:moveTo>
                      <a:pt x="484" y="54"/>
                    </a:moveTo>
                    <a:lnTo>
                      <a:pt x="463" y="54"/>
                    </a:lnTo>
                    <a:lnTo>
                      <a:pt x="441" y="55"/>
                    </a:lnTo>
                    <a:lnTo>
                      <a:pt x="419" y="56"/>
                    </a:lnTo>
                    <a:lnTo>
                      <a:pt x="398" y="58"/>
                    </a:lnTo>
                    <a:lnTo>
                      <a:pt x="377" y="62"/>
                    </a:lnTo>
                    <a:lnTo>
                      <a:pt x="357" y="65"/>
                    </a:lnTo>
                    <a:lnTo>
                      <a:pt x="337" y="69"/>
                    </a:lnTo>
                    <a:lnTo>
                      <a:pt x="317" y="74"/>
                    </a:lnTo>
                    <a:lnTo>
                      <a:pt x="298" y="78"/>
                    </a:lnTo>
                    <a:lnTo>
                      <a:pt x="279" y="85"/>
                    </a:lnTo>
                    <a:lnTo>
                      <a:pt x="261" y="91"/>
                    </a:lnTo>
                    <a:lnTo>
                      <a:pt x="245" y="97"/>
                    </a:lnTo>
                    <a:lnTo>
                      <a:pt x="227" y="105"/>
                    </a:lnTo>
                    <a:lnTo>
                      <a:pt x="211" y="112"/>
                    </a:lnTo>
                    <a:lnTo>
                      <a:pt x="195" y="121"/>
                    </a:lnTo>
                    <a:lnTo>
                      <a:pt x="181" y="129"/>
                    </a:lnTo>
                    <a:lnTo>
                      <a:pt x="166" y="138"/>
                    </a:lnTo>
                    <a:lnTo>
                      <a:pt x="153" y="148"/>
                    </a:lnTo>
                    <a:lnTo>
                      <a:pt x="139" y="157"/>
                    </a:lnTo>
                    <a:lnTo>
                      <a:pt x="128" y="168"/>
                    </a:lnTo>
                    <a:lnTo>
                      <a:pt x="117" y="178"/>
                    </a:lnTo>
                    <a:lnTo>
                      <a:pt x="106" y="189"/>
                    </a:lnTo>
                    <a:lnTo>
                      <a:pt x="97" y="201"/>
                    </a:lnTo>
                    <a:lnTo>
                      <a:pt x="88" y="212"/>
                    </a:lnTo>
                    <a:lnTo>
                      <a:pt x="80" y="223"/>
                    </a:lnTo>
                    <a:lnTo>
                      <a:pt x="73" y="235"/>
                    </a:lnTo>
                    <a:lnTo>
                      <a:pt x="67" y="248"/>
                    </a:lnTo>
                    <a:lnTo>
                      <a:pt x="63" y="260"/>
                    </a:lnTo>
                    <a:lnTo>
                      <a:pt x="59" y="272"/>
                    </a:lnTo>
                    <a:lnTo>
                      <a:pt x="56" y="286"/>
                    </a:lnTo>
                    <a:lnTo>
                      <a:pt x="54" y="299"/>
                    </a:lnTo>
                    <a:lnTo>
                      <a:pt x="54" y="313"/>
                    </a:lnTo>
                    <a:lnTo>
                      <a:pt x="54" y="322"/>
                    </a:lnTo>
                    <a:lnTo>
                      <a:pt x="55" y="332"/>
                    </a:lnTo>
                    <a:lnTo>
                      <a:pt x="56" y="341"/>
                    </a:lnTo>
                    <a:lnTo>
                      <a:pt x="59" y="351"/>
                    </a:lnTo>
                    <a:lnTo>
                      <a:pt x="64" y="369"/>
                    </a:lnTo>
                    <a:lnTo>
                      <a:pt x="73" y="387"/>
                    </a:lnTo>
                    <a:lnTo>
                      <a:pt x="83" y="405"/>
                    </a:lnTo>
                    <a:lnTo>
                      <a:pt x="96" y="423"/>
                    </a:lnTo>
                    <a:lnTo>
                      <a:pt x="109" y="438"/>
                    </a:lnTo>
                    <a:lnTo>
                      <a:pt x="126" y="455"/>
                    </a:lnTo>
                    <a:lnTo>
                      <a:pt x="144" y="470"/>
                    </a:lnTo>
                    <a:lnTo>
                      <a:pt x="164" y="484"/>
                    </a:lnTo>
                    <a:lnTo>
                      <a:pt x="185" y="498"/>
                    </a:lnTo>
                    <a:lnTo>
                      <a:pt x="209" y="510"/>
                    </a:lnTo>
                    <a:lnTo>
                      <a:pt x="233" y="522"/>
                    </a:lnTo>
                    <a:lnTo>
                      <a:pt x="260" y="532"/>
                    </a:lnTo>
                    <a:lnTo>
                      <a:pt x="287" y="541"/>
                    </a:lnTo>
                    <a:lnTo>
                      <a:pt x="317" y="550"/>
                    </a:lnTo>
                    <a:lnTo>
                      <a:pt x="322" y="553"/>
                    </a:lnTo>
                    <a:lnTo>
                      <a:pt x="328" y="555"/>
                    </a:lnTo>
                    <a:lnTo>
                      <a:pt x="331" y="559"/>
                    </a:lnTo>
                    <a:lnTo>
                      <a:pt x="334" y="564"/>
                    </a:lnTo>
                    <a:lnTo>
                      <a:pt x="337" y="569"/>
                    </a:lnTo>
                    <a:lnTo>
                      <a:pt x="338" y="575"/>
                    </a:lnTo>
                    <a:lnTo>
                      <a:pt x="337" y="581"/>
                    </a:lnTo>
                    <a:lnTo>
                      <a:pt x="335" y="586"/>
                    </a:lnTo>
                    <a:lnTo>
                      <a:pt x="329" y="603"/>
                    </a:lnTo>
                    <a:lnTo>
                      <a:pt x="321" y="621"/>
                    </a:lnTo>
                    <a:lnTo>
                      <a:pt x="311" y="640"/>
                    </a:lnTo>
                    <a:lnTo>
                      <a:pt x="300" y="660"/>
                    </a:lnTo>
                    <a:lnTo>
                      <a:pt x="287" y="680"/>
                    </a:lnTo>
                    <a:lnTo>
                      <a:pt x="274" y="701"/>
                    </a:lnTo>
                    <a:lnTo>
                      <a:pt x="258" y="720"/>
                    </a:lnTo>
                    <a:lnTo>
                      <a:pt x="241" y="738"/>
                    </a:lnTo>
                    <a:lnTo>
                      <a:pt x="280" y="730"/>
                    </a:lnTo>
                    <a:lnTo>
                      <a:pt x="321" y="720"/>
                    </a:lnTo>
                    <a:lnTo>
                      <a:pt x="342" y="713"/>
                    </a:lnTo>
                    <a:lnTo>
                      <a:pt x="362" y="706"/>
                    </a:lnTo>
                    <a:lnTo>
                      <a:pt x="384" y="698"/>
                    </a:lnTo>
                    <a:lnTo>
                      <a:pt x="404" y="689"/>
                    </a:lnTo>
                    <a:lnTo>
                      <a:pt x="424" y="679"/>
                    </a:lnTo>
                    <a:lnTo>
                      <a:pt x="443" y="668"/>
                    </a:lnTo>
                    <a:lnTo>
                      <a:pt x="462" y="656"/>
                    </a:lnTo>
                    <a:lnTo>
                      <a:pt x="480" y="643"/>
                    </a:lnTo>
                    <a:lnTo>
                      <a:pt x="497" y="629"/>
                    </a:lnTo>
                    <a:lnTo>
                      <a:pt x="514" y="613"/>
                    </a:lnTo>
                    <a:lnTo>
                      <a:pt x="528" y="596"/>
                    </a:lnTo>
                    <a:lnTo>
                      <a:pt x="541" y="578"/>
                    </a:lnTo>
                    <a:lnTo>
                      <a:pt x="545" y="574"/>
                    </a:lnTo>
                    <a:lnTo>
                      <a:pt x="550" y="571"/>
                    </a:lnTo>
                    <a:lnTo>
                      <a:pt x="555" y="568"/>
                    </a:lnTo>
                    <a:lnTo>
                      <a:pt x="561" y="566"/>
                    </a:lnTo>
                    <a:lnTo>
                      <a:pt x="598" y="562"/>
                    </a:lnTo>
                    <a:lnTo>
                      <a:pt x="634" y="555"/>
                    </a:lnTo>
                    <a:lnTo>
                      <a:pt x="668" y="546"/>
                    </a:lnTo>
                    <a:lnTo>
                      <a:pt x="701" y="535"/>
                    </a:lnTo>
                    <a:lnTo>
                      <a:pt x="732" y="522"/>
                    </a:lnTo>
                    <a:lnTo>
                      <a:pt x="761" y="509"/>
                    </a:lnTo>
                    <a:lnTo>
                      <a:pt x="776" y="501"/>
                    </a:lnTo>
                    <a:lnTo>
                      <a:pt x="789" y="494"/>
                    </a:lnTo>
                    <a:lnTo>
                      <a:pt x="802" y="485"/>
                    </a:lnTo>
                    <a:lnTo>
                      <a:pt x="814" y="478"/>
                    </a:lnTo>
                    <a:lnTo>
                      <a:pt x="825" y="469"/>
                    </a:lnTo>
                    <a:lnTo>
                      <a:pt x="836" y="460"/>
                    </a:lnTo>
                    <a:lnTo>
                      <a:pt x="847" y="451"/>
                    </a:lnTo>
                    <a:lnTo>
                      <a:pt x="857" y="441"/>
                    </a:lnTo>
                    <a:lnTo>
                      <a:pt x="866" y="432"/>
                    </a:lnTo>
                    <a:lnTo>
                      <a:pt x="875" y="421"/>
                    </a:lnTo>
                    <a:lnTo>
                      <a:pt x="881" y="411"/>
                    </a:lnTo>
                    <a:lnTo>
                      <a:pt x="889" y="401"/>
                    </a:lnTo>
                    <a:lnTo>
                      <a:pt x="895" y="390"/>
                    </a:lnTo>
                    <a:lnTo>
                      <a:pt x="900" y="380"/>
                    </a:lnTo>
                    <a:lnTo>
                      <a:pt x="905" y="369"/>
                    </a:lnTo>
                    <a:lnTo>
                      <a:pt x="908" y="358"/>
                    </a:lnTo>
                    <a:lnTo>
                      <a:pt x="912" y="346"/>
                    </a:lnTo>
                    <a:lnTo>
                      <a:pt x="914" y="335"/>
                    </a:lnTo>
                    <a:lnTo>
                      <a:pt x="915" y="324"/>
                    </a:lnTo>
                    <a:lnTo>
                      <a:pt x="916" y="313"/>
                    </a:lnTo>
                    <a:lnTo>
                      <a:pt x="915" y="299"/>
                    </a:lnTo>
                    <a:lnTo>
                      <a:pt x="914" y="286"/>
                    </a:lnTo>
                    <a:lnTo>
                      <a:pt x="910" y="272"/>
                    </a:lnTo>
                    <a:lnTo>
                      <a:pt x="907" y="260"/>
                    </a:lnTo>
                    <a:lnTo>
                      <a:pt x="903" y="248"/>
                    </a:lnTo>
                    <a:lnTo>
                      <a:pt x="896" y="235"/>
                    </a:lnTo>
                    <a:lnTo>
                      <a:pt x="889" y="223"/>
                    </a:lnTo>
                    <a:lnTo>
                      <a:pt x="881" y="212"/>
                    </a:lnTo>
                    <a:lnTo>
                      <a:pt x="873" y="201"/>
                    </a:lnTo>
                    <a:lnTo>
                      <a:pt x="863" y="189"/>
                    </a:lnTo>
                    <a:lnTo>
                      <a:pt x="853" y="178"/>
                    </a:lnTo>
                    <a:lnTo>
                      <a:pt x="842" y="168"/>
                    </a:lnTo>
                    <a:lnTo>
                      <a:pt x="830" y="157"/>
                    </a:lnTo>
                    <a:lnTo>
                      <a:pt x="817" y="148"/>
                    </a:lnTo>
                    <a:lnTo>
                      <a:pt x="804" y="138"/>
                    </a:lnTo>
                    <a:lnTo>
                      <a:pt x="789" y="129"/>
                    </a:lnTo>
                    <a:lnTo>
                      <a:pt x="775" y="121"/>
                    </a:lnTo>
                    <a:lnTo>
                      <a:pt x="759" y="112"/>
                    </a:lnTo>
                    <a:lnTo>
                      <a:pt x="742" y="105"/>
                    </a:lnTo>
                    <a:lnTo>
                      <a:pt x="726" y="97"/>
                    </a:lnTo>
                    <a:lnTo>
                      <a:pt x="708" y="91"/>
                    </a:lnTo>
                    <a:lnTo>
                      <a:pt x="690" y="85"/>
                    </a:lnTo>
                    <a:lnTo>
                      <a:pt x="672" y="78"/>
                    </a:lnTo>
                    <a:lnTo>
                      <a:pt x="653" y="74"/>
                    </a:lnTo>
                    <a:lnTo>
                      <a:pt x="632" y="69"/>
                    </a:lnTo>
                    <a:lnTo>
                      <a:pt x="612" y="65"/>
                    </a:lnTo>
                    <a:lnTo>
                      <a:pt x="592" y="62"/>
                    </a:lnTo>
                    <a:lnTo>
                      <a:pt x="572" y="58"/>
                    </a:lnTo>
                    <a:lnTo>
                      <a:pt x="551" y="56"/>
                    </a:lnTo>
                    <a:lnTo>
                      <a:pt x="529" y="55"/>
                    </a:lnTo>
                    <a:lnTo>
                      <a:pt x="507" y="54"/>
                    </a:lnTo>
                    <a:lnTo>
                      <a:pt x="484" y="54"/>
                    </a:lnTo>
                    <a:close/>
                    <a:moveTo>
                      <a:pt x="118" y="804"/>
                    </a:moveTo>
                    <a:lnTo>
                      <a:pt x="113" y="804"/>
                    </a:lnTo>
                    <a:lnTo>
                      <a:pt x="109" y="803"/>
                    </a:lnTo>
                    <a:lnTo>
                      <a:pt x="104" y="800"/>
                    </a:lnTo>
                    <a:lnTo>
                      <a:pt x="100" y="797"/>
                    </a:lnTo>
                    <a:lnTo>
                      <a:pt x="97" y="794"/>
                    </a:lnTo>
                    <a:lnTo>
                      <a:pt x="94" y="789"/>
                    </a:lnTo>
                    <a:lnTo>
                      <a:pt x="92" y="785"/>
                    </a:lnTo>
                    <a:lnTo>
                      <a:pt x="92" y="780"/>
                    </a:lnTo>
                    <a:lnTo>
                      <a:pt x="92" y="775"/>
                    </a:lnTo>
                    <a:lnTo>
                      <a:pt x="92" y="770"/>
                    </a:lnTo>
                    <a:lnTo>
                      <a:pt x="94" y="766"/>
                    </a:lnTo>
                    <a:lnTo>
                      <a:pt x="97" y="761"/>
                    </a:lnTo>
                    <a:lnTo>
                      <a:pt x="100" y="758"/>
                    </a:lnTo>
                    <a:lnTo>
                      <a:pt x="104" y="754"/>
                    </a:lnTo>
                    <a:lnTo>
                      <a:pt x="109" y="752"/>
                    </a:lnTo>
                    <a:lnTo>
                      <a:pt x="113" y="751"/>
                    </a:lnTo>
                    <a:lnTo>
                      <a:pt x="128" y="748"/>
                    </a:lnTo>
                    <a:lnTo>
                      <a:pt x="143" y="742"/>
                    </a:lnTo>
                    <a:lnTo>
                      <a:pt x="156" y="737"/>
                    </a:lnTo>
                    <a:lnTo>
                      <a:pt x="168" y="729"/>
                    </a:lnTo>
                    <a:lnTo>
                      <a:pt x="181" y="720"/>
                    </a:lnTo>
                    <a:lnTo>
                      <a:pt x="193" y="711"/>
                    </a:lnTo>
                    <a:lnTo>
                      <a:pt x="203" y="701"/>
                    </a:lnTo>
                    <a:lnTo>
                      <a:pt x="213" y="689"/>
                    </a:lnTo>
                    <a:lnTo>
                      <a:pt x="223" y="678"/>
                    </a:lnTo>
                    <a:lnTo>
                      <a:pt x="232" y="666"/>
                    </a:lnTo>
                    <a:lnTo>
                      <a:pt x="240" y="655"/>
                    </a:lnTo>
                    <a:lnTo>
                      <a:pt x="248" y="642"/>
                    </a:lnTo>
                    <a:lnTo>
                      <a:pt x="263" y="618"/>
                    </a:lnTo>
                    <a:lnTo>
                      <a:pt x="274" y="594"/>
                    </a:lnTo>
                    <a:lnTo>
                      <a:pt x="243" y="583"/>
                    </a:lnTo>
                    <a:lnTo>
                      <a:pt x="214" y="572"/>
                    </a:lnTo>
                    <a:lnTo>
                      <a:pt x="186" y="559"/>
                    </a:lnTo>
                    <a:lnTo>
                      <a:pt x="161" y="545"/>
                    </a:lnTo>
                    <a:lnTo>
                      <a:pt x="136" y="530"/>
                    </a:lnTo>
                    <a:lnTo>
                      <a:pt x="113" y="515"/>
                    </a:lnTo>
                    <a:lnTo>
                      <a:pt x="93" y="497"/>
                    </a:lnTo>
                    <a:lnTo>
                      <a:pt x="74" y="480"/>
                    </a:lnTo>
                    <a:lnTo>
                      <a:pt x="57" y="461"/>
                    </a:lnTo>
                    <a:lnTo>
                      <a:pt x="43" y="442"/>
                    </a:lnTo>
                    <a:lnTo>
                      <a:pt x="30" y="421"/>
                    </a:lnTo>
                    <a:lnTo>
                      <a:pt x="19" y="400"/>
                    </a:lnTo>
                    <a:lnTo>
                      <a:pt x="15" y="390"/>
                    </a:lnTo>
                    <a:lnTo>
                      <a:pt x="11" y="379"/>
                    </a:lnTo>
                    <a:lnTo>
                      <a:pt x="8" y="368"/>
                    </a:lnTo>
                    <a:lnTo>
                      <a:pt x="5" y="358"/>
                    </a:lnTo>
                    <a:lnTo>
                      <a:pt x="4" y="346"/>
                    </a:lnTo>
                    <a:lnTo>
                      <a:pt x="1" y="335"/>
                    </a:lnTo>
                    <a:lnTo>
                      <a:pt x="0" y="324"/>
                    </a:lnTo>
                    <a:lnTo>
                      <a:pt x="0" y="313"/>
                    </a:lnTo>
                    <a:lnTo>
                      <a:pt x="1" y="296"/>
                    </a:lnTo>
                    <a:lnTo>
                      <a:pt x="2" y="280"/>
                    </a:lnTo>
                    <a:lnTo>
                      <a:pt x="6" y="265"/>
                    </a:lnTo>
                    <a:lnTo>
                      <a:pt x="10" y="249"/>
                    </a:lnTo>
                    <a:lnTo>
                      <a:pt x="16" y="234"/>
                    </a:lnTo>
                    <a:lnTo>
                      <a:pt x="23" y="220"/>
                    </a:lnTo>
                    <a:lnTo>
                      <a:pt x="29" y="205"/>
                    </a:lnTo>
                    <a:lnTo>
                      <a:pt x="38" y="191"/>
                    </a:lnTo>
                    <a:lnTo>
                      <a:pt x="48" y="177"/>
                    </a:lnTo>
                    <a:lnTo>
                      <a:pt x="59" y="164"/>
                    </a:lnTo>
                    <a:lnTo>
                      <a:pt x="71" y="150"/>
                    </a:lnTo>
                    <a:lnTo>
                      <a:pt x="83" y="138"/>
                    </a:lnTo>
                    <a:lnTo>
                      <a:pt x="97" y="126"/>
                    </a:lnTo>
                    <a:lnTo>
                      <a:pt x="111" y="113"/>
                    </a:lnTo>
                    <a:lnTo>
                      <a:pt x="126" y="102"/>
                    </a:lnTo>
                    <a:lnTo>
                      <a:pt x="143" y="92"/>
                    </a:lnTo>
                    <a:lnTo>
                      <a:pt x="159" y="81"/>
                    </a:lnTo>
                    <a:lnTo>
                      <a:pt x="177" y="72"/>
                    </a:lnTo>
                    <a:lnTo>
                      <a:pt x="195" y="62"/>
                    </a:lnTo>
                    <a:lnTo>
                      <a:pt x="214" y="53"/>
                    </a:lnTo>
                    <a:lnTo>
                      <a:pt x="233" y="45"/>
                    </a:lnTo>
                    <a:lnTo>
                      <a:pt x="254" y="38"/>
                    </a:lnTo>
                    <a:lnTo>
                      <a:pt x="275" y="30"/>
                    </a:lnTo>
                    <a:lnTo>
                      <a:pt x="296" y="25"/>
                    </a:lnTo>
                    <a:lnTo>
                      <a:pt x="319" y="19"/>
                    </a:lnTo>
                    <a:lnTo>
                      <a:pt x="341" y="13"/>
                    </a:lnTo>
                    <a:lnTo>
                      <a:pt x="363" y="10"/>
                    </a:lnTo>
                    <a:lnTo>
                      <a:pt x="387" y="6"/>
                    </a:lnTo>
                    <a:lnTo>
                      <a:pt x="412" y="3"/>
                    </a:lnTo>
                    <a:lnTo>
                      <a:pt x="435" y="1"/>
                    </a:lnTo>
                    <a:lnTo>
                      <a:pt x="460" y="0"/>
                    </a:lnTo>
                    <a:lnTo>
                      <a:pt x="484" y="0"/>
                    </a:lnTo>
                    <a:lnTo>
                      <a:pt x="509" y="0"/>
                    </a:lnTo>
                    <a:lnTo>
                      <a:pt x="534" y="1"/>
                    </a:lnTo>
                    <a:lnTo>
                      <a:pt x="558" y="3"/>
                    </a:lnTo>
                    <a:lnTo>
                      <a:pt x="582" y="6"/>
                    </a:lnTo>
                    <a:lnTo>
                      <a:pt x="606" y="10"/>
                    </a:lnTo>
                    <a:lnTo>
                      <a:pt x="629" y="13"/>
                    </a:lnTo>
                    <a:lnTo>
                      <a:pt x="652" y="19"/>
                    </a:lnTo>
                    <a:lnTo>
                      <a:pt x="673" y="25"/>
                    </a:lnTo>
                    <a:lnTo>
                      <a:pt x="694" y="30"/>
                    </a:lnTo>
                    <a:lnTo>
                      <a:pt x="715" y="38"/>
                    </a:lnTo>
                    <a:lnTo>
                      <a:pt x="736" y="45"/>
                    </a:lnTo>
                    <a:lnTo>
                      <a:pt x="756" y="53"/>
                    </a:lnTo>
                    <a:lnTo>
                      <a:pt x="775" y="62"/>
                    </a:lnTo>
                    <a:lnTo>
                      <a:pt x="793" y="72"/>
                    </a:lnTo>
                    <a:lnTo>
                      <a:pt x="811" y="81"/>
                    </a:lnTo>
                    <a:lnTo>
                      <a:pt x="828" y="92"/>
                    </a:lnTo>
                    <a:lnTo>
                      <a:pt x="843" y="102"/>
                    </a:lnTo>
                    <a:lnTo>
                      <a:pt x="859" y="113"/>
                    </a:lnTo>
                    <a:lnTo>
                      <a:pt x="873" y="126"/>
                    </a:lnTo>
                    <a:lnTo>
                      <a:pt x="887" y="138"/>
                    </a:lnTo>
                    <a:lnTo>
                      <a:pt x="899" y="150"/>
                    </a:lnTo>
                    <a:lnTo>
                      <a:pt x="910" y="164"/>
                    </a:lnTo>
                    <a:lnTo>
                      <a:pt x="922" y="177"/>
                    </a:lnTo>
                    <a:lnTo>
                      <a:pt x="931" y="191"/>
                    </a:lnTo>
                    <a:lnTo>
                      <a:pt x="940" y="205"/>
                    </a:lnTo>
                    <a:lnTo>
                      <a:pt x="947" y="220"/>
                    </a:lnTo>
                    <a:lnTo>
                      <a:pt x="954" y="234"/>
                    </a:lnTo>
                    <a:lnTo>
                      <a:pt x="960" y="249"/>
                    </a:lnTo>
                    <a:lnTo>
                      <a:pt x="963" y="265"/>
                    </a:lnTo>
                    <a:lnTo>
                      <a:pt x="967" y="280"/>
                    </a:lnTo>
                    <a:lnTo>
                      <a:pt x="969" y="296"/>
                    </a:lnTo>
                    <a:lnTo>
                      <a:pt x="969" y="313"/>
                    </a:lnTo>
                    <a:lnTo>
                      <a:pt x="969" y="326"/>
                    </a:lnTo>
                    <a:lnTo>
                      <a:pt x="968" y="340"/>
                    </a:lnTo>
                    <a:lnTo>
                      <a:pt x="965" y="354"/>
                    </a:lnTo>
                    <a:lnTo>
                      <a:pt x="962" y="368"/>
                    </a:lnTo>
                    <a:lnTo>
                      <a:pt x="958" y="381"/>
                    </a:lnTo>
                    <a:lnTo>
                      <a:pt x="953" y="393"/>
                    </a:lnTo>
                    <a:lnTo>
                      <a:pt x="946" y="407"/>
                    </a:lnTo>
                    <a:lnTo>
                      <a:pt x="941" y="419"/>
                    </a:lnTo>
                    <a:lnTo>
                      <a:pt x="933" y="432"/>
                    </a:lnTo>
                    <a:lnTo>
                      <a:pt x="924" y="444"/>
                    </a:lnTo>
                    <a:lnTo>
                      <a:pt x="915" y="456"/>
                    </a:lnTo>
                    <a:lnTo>
                      <a:pt x="906" y="467"/>
                    </a:lnTo>
                    <a:lnTo>
                      <a:pt x="895" y="479"/>
                    </a:lnTo>
                    <a:lnTo>
                      <a:pt x="884" y="490"/>
                    </a:lnTo>
                    <a:lnTo>
                      <a:pt x="871" y="501"/>
                    </a:lnTo>
                    <a:lnTo>
                      <a:pt x="859" y="511"/>
                    </a:lnTo>
                    <a:lnTo>
                      <a:pt x="845" y="521"/>
                    </a:lnTo>
                    <a:lnTo>
                      <a:pt x="832" y="530"/>
                    </a:lnTo>
                    <a:lnTo>
                      <a:pt x="817" y="540"/>
                    </a:lnTo>
                    <a:lnTo>
                      <a:pt x="802" y="549"/>
                    </a:lnTo>
                    <a:lnTo>
                      <a:pt x="786" y="557"/>
                    </a:lnTo>
                    <a:lnTo>
                      <a:pt x="769" y="565"/>
                    </a:lnTo>
                    <a:lnTo>
                      <a:pt x="752" y="573"/>
                    </a:lnTo>
                    <a:lnTo>
                      <a:pt x="736" y="580"/>
                    </a:lnTo>
                    <a:lnTo>
                      <a:pt x="718" y="586"/>
                    </a:lnTo>
                    <a:lnTo>
                      <a:pt x="699" y="593"/>
                    </a:lnTo>
                    <a:lnTo>
                      <a:pt x="680" y="599"/>
                    </a:lnTo>
                    <a:lnTo>
                      <a:pt x="660" y="603"/>
                    </a:lnTo>
                    <a:lnTo>
                      <a:pt x="640" y="608"/>
                    </a:lnTo>
                    <a:lnTo>
                      <a:pt x="620" y="612"/>
                    </a:lnTo>
                    <a:lnTo>
                      <a:pt x="600" y="615"/>
                    </a:lnTo>
                    <a:lnTo>
                      <a:pt x="579" y="619"/>
                    </a:lnTo>
                    <a:lnTo>
                      <a:pt x="565" y="636"/>
                    </a:lnTo>
                    <a:lnTo>
                      <a:pt x="552" y="651"/>
                    </a:lnTo>
                    <a:lnTo>
                      <a:pt x="537" y="666"/>
                    </a:lnTo>
                    <a:lnTo>
                      <a:pt x="521" y="679"/>
                    </a:lnTo>
                    <a:lnTo>
                      <a:pt x="505" y="692"/>
                    </a:lnTo>
                    <a:lnTo>
                      <a:pt x="488" y="704"/>
                    </a:lnTo>
                    <a:lnTo>
                      <a:pt x="470" y="715"/>
                    </a:lnTo>
                    <a:lnTo>
                      <a:pt x="452" y="725"/>
                    </a:lnTo>
                    <a:lnTo>
                      <a:pt x="434" y="734"/>
                    </a:lnTo>
                    <a:lnTo>
                      <a:pt x="415" y="743"/>
                    </a:lnTo>
                    <a:lnTo>
                      <a:pt x="397" y="751"/>
                    </a:lnTo>
                    <a:lnTo>
                      <a:pt x="378" y="758"/>
                    </a:lnTo>
                    <a:lnTo>
                      <a:pt x="341" y="770"/>
                    </a:lnTo>
                    <a:lnTo>
                      <a:pt x="304" y="780"/>
                    </a:lnTo>
                    <a:lnTo>
                      <a:pt x="268" y="788"/>
                    </a:lnTo>
                    <a:lnTo>
                      <a:pt x="235" y="794"/>
                    </a:lnTo>
                    <a:lnTo>
                      <a:pt x="204" y="798"/>
                    </a:lnTo>
                    <a:lnTo>
                      <a:pt x="177" y="802"/>
                    </a:lnTo>
                    <a:lnTo>
                      <a:pt x="137" y="804"/>
                    </a:lnTo>
                    <a:lnTo>
                      <a:pt x="118" y="804"/>
                    </a:lnTo>
                    <a:lnTo>
                      <a:pt x="118" y="8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0" name="Freeform 115"/>
              <p:cNvSpPr>
                <a:spLocks/>
              </p:cNvSpPr>
              <p:nvPr/>
            </p:nvSpPr>
            <p:spPr bwMode="auto">
              <a:xfrm>
                <a:off x="5027613" y="3217863"/>
                <a:ext cx="276225" cy="258763"/>
              </a:xfrm>
              <a:custGeom>
                <a:avLst/>
                <a:gdLst>
                  <a:gd name="T0" fmla="*/ 528 w 696"/>
                  <a:gd name="T1" fmla="*/ 648 h 653"/>
                  <a:gd name="T2" fmla="*/ 418 w 696"/>
                  <a:gd name="T3" fmla="*/ 626 h 653"/>
                  <a:gd name="T4" fmla="*/ 343 w 696"/>
                  <a:gd name="T5" fmla="*/ 597 h 653"/>
                  <a:gd name="T6" fmla="*/ 285 w 696"/>
                  <a:gd name="T7" fmla="*/ 563 h 653"/>
                  <a:gd name="T8" fmla="*/ 237 w 696"/>
                  <a:gd name="T9" fmla="*/ 518 h 653"/>
                  <a:gd name="T10" fmla="*/ 136 w 696"/>
                  <a:gd name="T11" fmla="*/ 486 h 653"/>
                  <a:gd name="T12" fmla="*/ 33 w 696"/>
                  <a:gd name="T13" fmla="*/ 440 h 653"/>
                  <a:gd name="T14" fmla="*/ 2 w 696"/>
                  <a:gd name="T15" fmla="*/ 413 h 653"/>
                  <a:gd name="T16" fmla="*/ 3 w 696"/>
                  <a:gd name="T17" fmla="*/ 393 h 653"/>
                  <a:gd name="T18" fmla="*/ 18 w 696"/>
                  <a:gd name="T19" fmla="*/ 378 h 653"/>
                  <a:gd name="T20" fmla="*/ 38 w 696"/>
                  <a:gd name="T21" fmla="*/ 379 h 653"/>
                  <a:gd name="T22" fmla="*/ 108 w 696"/>
                  <a:gd name="T23" fmla="*/ 418 h 653"/>
                  <a:gd name="T24" fmla="*/ 215 w 696"/>
                  <a:gd name="T25" fmla="*/ 449 h 653"/>
                  <a:gd name="T26" fmla="*/ 260 w 696"/>
                  <a:gd name="T27" fmla="*/ 460 h 653"/>
                  <a:gd name="T28" fmla="*/ 296 w 696"/>
                  <a:gd name="T29" fmla="*/ 501 h 653"/>
                  <a:gd name="T30" fmla="*/ 348 w 696"/>
                  <a:gd name="T31" fmla="*/ 540 h 653"/>
                  <a:gd name="T32" fmla="*/ 408 w 696"/>
                  <a:gd name="T33" fmla="*/ 566 h 653"/>
                  <a:gd name="T34" fmla="*/ 472 w 696"/>
                  <a:gd name="T35" fmla="*/ 573 h 653"/>
                  <a:gd name="T36" fmla="*/ 429 w 696"/>
                  <a:gd name="T37" fmla="*/ 501 h 653"/>
                  <a:gd name="T38" fmla="*/ 418 w 696"/>
                  <a:gd name="T39" fmla="*/ 459 h 653"/>
                  <a:gd name="T40" fmla="*/ 431 w 696"/>
                  <a:gd name="T41" fmla="*/ 442 h 653"/>
                  <a:gd name="T42" fmla="*/ 501 w 696"/>
                  <a:gd name="T43" fmla="*/ 417 h 653"/>
                  <a:gd name="T44" fmla="*/ 571 w 696"/>
                  <a:gd name="T45" fmla="*/ 377 h 653"/>
                  <a:gd name="T46" fmla="*/ 620 w 696"/>
                  <a:gd name="T47" fmla="*/ 327 h 653"/>
                  <a:gd name="T48" fmla="*/ 642 w 696"/>
                  <a:gd name="T49" fmla="*/ 269 h 653"/>
                  <a:gd name="T50" fmla="*/ 639 w 696"/>
                  <a:gd name="T51" fmla="*/ 225 h 653"/>
                  <a:gd name="T52" fmla="*/ 622 w 696"/>
                  <a:gd name="T53" fmla="*/ 186 h 653"/>
                  <a:gd name="T54" fmla="*/ 593 w 696"/>
                  <a:gd name="T55" fmla="*/ 152 h 653"/>
                  <a:gd name="T56" fmla="*/ 553 w 696"/>
                  <a:gd name="T57" fmla="*/ 120 h 653"/>
                  <a:gd name="T58" fmla="*/ 464 w 696"/>
                  <a:gd name="T59" fmla="*/ 79 h 653"/>
                  <a:gd name="T60" fmla="*/ 338 w 696"/>
                  <a:gd name="T61" fmla="*/ 55 h 653"/>
                  <a:gd name="T62" fmla="*/ 227 w 696"/>
                  <a:gd name="T63" fmla="*/ 59 h 653"/>
                  <a:gd name="T64" fmla="*/ 187 w 696"/>
                  <a:gd name="T65" fmla="*/ 61 h 653"/>
                  <a:gd name="T66" fmla="*/ 173 w 696"/>
                  <a:gd name="T67" fmla="*/ 46 h 653"/>
                  <a:gd name="T68" fmla="*/ 173 w 696"/>
                  <a:gd name="T69" fmla="*/ 26 h 653"/>
                  <a:gd name="T70" fmla="*/ 188 w 696"/>
                  <a:gd name="T71" fmla="*/ 11 h 653"/>
                  <a:gd name="T72" fmla="*/ 275 w 696"/>
                  <a:gd name="T73" fmla="*/ 0 h 653"/>
                  <a:gd name="T74" fmla="*/ 364 w 696"/>
                  <a:gd name="T75" fmla="*/ 3 h 653"/>
                  <a:gd name="T76" fmla="*/ 440 w 696"/>
                  <a:gd name="T77" fmla="*/ 15 h 653"/>
                  <a:gd name="T78" fmla="*/ 509 w 696"/>
                  <a:gd name="T79" fmla="*/ 36 h 653"/>
                  <a:gd name="T80" fmla="*/ 569 w 696"/>
                  <a:gd name="T81" fmla="*/ 65 h 653"/>
                  <a:gd name="T82" fmla="*/ 620 w 696"/>
                  <a:gd name="T83" fmla="*/ 101 h 653"/>
                  <a:gd name="T84" fmla="*/ 658 w 696"/>
                  <a:gd name="T85" fmla="*/ 144 h 653"/>
                  <a:gd name="T86" fmla="*/ 683 w 696"/>
                  <a:gd name="T87" fmla="*/ 191 h 653"/>
                  <a:gd name="T88" fmla="*/ 696 w 696"/>
                  <a:gd name="T89" fmla="*/ 241 h 653"/>
                  <a:gd name="T90" fmla="*/ 688 w 696"/>
                  <a:gd name="T91" fmla="*/ 309 h 653"/>
                  <a:gd name="T92" fmla="*/ 651 w 696"/>
                  <a:gd name="T93" fmla="*/ 375 h 653"/>
                  <a:gd name="T94" fmla="*/ 588 w 696"/>
                  <a:gd name="T95" fmla="*/ 431 h 653"/>
                  <a:gd name="T96" fmla="*/ 504 w 696"/>
                  <a:gd name="T97" fmla="*/ 475 h 653"/>
                  <a:gd name="T98" fmla="*/ 512 w 696"/>
                  <a:gd name="T99" fmla="*/ 537 h 653"/>
                  <a:gd name="T100" fmla="*/ 551 w 696"/>
                  <a:gd name="T101" fmla="*/ 578 h 653"/>
                  <a:gd name="T102" fmla="*/ 590 w 696"/>
                  <a:gd name="T103" fmla="*/ 598 h 653"/>
                  <a:gd name="T104" fmla="*/ 615 w 696"/>
                  <a:gd name="T105" fmla="*/ 607 h 653"/>
                  <a:gd name="T106" fmla="*/ 623 w 696"/>
                  <a:gd name="T107" fmla="*/ 624 h 653"/>
                  <a:gd name="T108" fmla="*/ 617 w 696"/>
                  <a:gd name="T109" fmla="*/ 643 h 653"/>
                  <a:gd name="T110" fmla="*/ 602 w 696"/>
                  <a:gd name="T111" fmla="*/ 653 h 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96" h="653">
                    <a:moveTo>
                      <a:pt x="596" y="653"/>
                    </a:moveTo>
                    <a:lnTo>
                      <a:pt x="581" y="653"/>
                    </a:lnTo>
                    <a:lnTo>
                      <a:pt x="549" y="651"/>
                    </a:lnTo>
                    <a:lnTo>
                      <a:pt x="528" y="648"/>
                    </a:lnTo>
                    <a:lnTo>
                      <a:pt x="503" y="645"/>
                    </a:lnTo>
                    <a:lnTo>
                      <a:pt x="476" y="640"/>
                    </a:lnTo>
                    <a:lnTo>
                      <a:pt x="448" y="634"/>
                    </a:lnTo>
                    <a:lnTo>
                      <a:pt x="418" y="626"/>
                    </a:lnTo>
                    <a:lnTo>
                      <a:pt x="389" y="616"/>
                    </a:lnTo>
                    <a:lnTo>
                      <a:pt x="373" y="610"/>
                    </a:lnTo>
                    <a:lnTo>
                      <a:pt x="358" y="605"/>
                    </a:lnTo>
                    <a:lnTo>
                      <a:pt x="343" y="597"/>
                    </a:lnTo>
                    <a:lnTo>
                      <a:pt x="328" y="590"/>
                    </a:lnTo>
                    <a:lnTo>
                      <a:pt x="313" y="582"/>
                    </a:lnTo>
                    <a:lnTo>
                      <a:pt x="300" y="573"/>
                    </a:lnTo>
                    <a:lnTo>
                      <a:pt x="285" y="563"/>
                    </a:lnTo>
                    <a:lnTo>
                      <a:pt x="273" y="553"/>
                    </a:lnTo>
                    <a:lnTo>
                      <a:pt x="260" y="542"/>
                    </a:lnTo>
                    <a:lnTo>
                      <a:pt x="248" y="531"/>
                    </a:lnTo>
                    <a:lnTo>
                      <a:pt x="237" y="518"/>
                    </a:lnTo>
                    <a:lnTo>
                      <a:pt x="226" y="505"/>
                    </a:lnTo>
                    <a:lnTo>
                      <a:pt x="196" y="500"/>
                    </a:lnTo>
                    <a:lnTo>
                      <a:pt x="166" y="494"/>
                    </a:lnTo>
                    <a:lnTo>
                      <a:pt x="136" y="486"/>
                    </a:lnTo>
                    <a:lnTo>
                      <a:pt x="108" y="477"/>
                    </a:lnTo>
                    <a:lnTo>
                      <a:pt x="83" y="466"/>
                    </a:lnTo>
                    <a:lnTo>
                      <a:pt x="57" y="453"/>
                    </a:lnTo>
                    <a:lnTo>
                      <a:pt x="33" y="440"/>
                    </a:lnTo>
                    <a:lnTo>
                      <a:pt x="11" y="425"/>
                    </a:lnTo>
                    <a:lnTo>
                      <a:pt x="7" y="422"/>
                    </a:lnTo>
                    <a:lnTo>
                      <a:pt x="4" y="417"/>
                    </a:lnTo>
                    <a:lnTo>
                      <a:pt x="2" y="413"/>
                    </a:lnTo>
                    <a:lnTo>
                      <a:pt x="1" y="408"/>
                    </a:lnTo>
                    <a:lnTo>
                      <a:pt x="0" y="403"/>
                    </a:lnTo>
                    <a:lnTo>
                      <a:pt x="1" y="397"/>
                    </a:lnTo>
                    <a:lnTo>
                      <a:pt x="3" y="393"/>
                    </a:lnTo>
                    <a:lnTo>
                      <a:pt x="5" y="388"/>
                    </a:lnTo>
                    <a:lnTo>
                      <a:pt x="9" y="384"/>
                    </a:lnTo>
                    <a:lnTo>
                      <a:pt x="13" y="380"/>
                    </a:lnTo>
                    <a:lnTo>
                      <a:pt x="18" y="378"/>
                    </a:lnTo>
                    <a:lnTo>
                      <a:pt x="23" y="377"/>
                    </a:lnTo>
                    <a:lnTo>
                      <a:pt x="28" y="377"/>
                    </a:lnTo>
                    <a:lnTo>
                      <a:pt x="33" y="377"/>
                    </a:lnTo>
                    <a:lnTo>
                      <a:pt x="38" y="379"/>
                    </a:lnTo>
                    <a:lnTo>
                      <a:pt x="42" y="381"/>
                    </a:lnTo>
                    <a:lnTo>
                      <a:pt x="62" y="395"/>
                    </a:lnTo>
                    <a:lnTo>
                      <a:pt x="85" y="407"/>
                    </a:lnTo>
                    <a:lnTo>
                      <a:pt x="108" y="418"/>
                    </a:lnTo>
                    <a:lnTo>
                      <a:pt x="133" y="429"/>
                    </a:lnTo>
                    <a:lnTo>
                      <a:pt x="160" y="436"/>
                    </a:lnTo>
                    <a:lnTo>
                      <a:pt x="187" y="443"/>
                    </a:lnTo>
                    <a:lnTo>
                      <a:pt x="215" y="449"/>
                    </a:lnTo>
                    <a:lnTo>
                      <a:pt x="244" y="453"/>
                    </a:lnTo>
                    <a:lnTo>
                      <a:pt x="250" y="454"/>
                    </a:lnTo>
                    <a:lnTo>
                      <a:pt x="255" y="457"/>
                    </a:lnTo>
                    <a:lnTo>
                      <a:pt x="260" y="460"/>
                    </a:lnTo>
                    <a:lnTo>
                      <a:pt x="263" y="464"/>
                    </a:lnTo>
                    <a:lnTo>
                      <a:pt x="273" y="478"/>
                    </a:lnTo>
                    <a:lnTo>
                      <a:pt x="284" y="490"/>
                    </a:lnTo>
                    <a:lnTo>
                      <a:pt x="296" y="501"/>
                    </a:lnTo>
                    <a:lnTo>
                      <a:pt x="308" y="513"/>
                    </a:lnTo>
                    <a:lnTo>
                      <a:pt x="320" y="523"/>
                    </a:lnTo>
                    <a:lnTo>
                      <a:pt x="334" y="532"/>
                    </a:lnTo>
                    <a:lnTo>
                      <a:pt x="348" y="540"/>
                    </a:lnTo>
                    <a:lnTo>
                      <a:pt x="363" y="547"/>
                    </a:lnTo>
                    <a:lnTo>
                      <a:pt x="377" y="554"/>
                    </a:lnTo>
                    <a:lnTo>
                      <a:pt x="393" y="561"/>
                    </a:lnTo>
                    <a:lnTo>
                      <a:pt x="408" y="566"/>
                    </a:lnTo>
                    <a:lnTo>
                      <a:pt x="423" y="571"/>
                    </a:lnTo>
                    <a:lnTo>
                      <a:pt x="454" y="580"/>
                    </a:lnTo>
                    <a:lnTo>
                      <a:pt x="483" y="587"/>
                    </a:lnTo>
                    <a:lnTo>
                      <a:pt x="472" y="573"/>
                    </a:lnTo>
                    <a:lnTo>
                      <a:pt x="461" y="559"/>
                    </a:lnTo>
                    <a:lnTo>
                      <a:pt x="451" y="544"/>
                    </a:lnTo>
                    <a:lnTo>
                      <a:pt x="444" y="529"/>
                    </a:lnTo>
                    <a:lnTo>
                      <a:pt x="429" y="501"/>
                    </a:lnTo>
                    <a:lnTo>
                      <a:pt x="418" y="476"/>
                    </a:lnTo>
                    <a:lnTo>
                      <a:pt x="417" y="470"/>
                    </a:lnTo>
                    <a:lnTo>
                      <a:pt x="417" y="464"/>
                    </a:lnTo>
                    <a:lnTo>
                      <a:pt x="418" y="459"/>
                    </a:lnTo>
                    <a:lnTo>
                      <a:pt x="419" y="453"/>
                    </a:lnTo>
                    <a:lnTo>
                      <a:pt x="422" y="449"/>
                    </a:lnTo>
                    <a:lnTo>
                      <a:pt x="427" y="444"/>
                    </a:lnTo>
                    <a:lnTo>
                      <a:pt x="431" y="442"/>
                    </a:lnTo>
                    <a:lnTo>
                      <a:pt x="437" y="440"/>
                    </a:lnTo>
                    <a:lnTo>
                      <a:pt x="459" y="433"/>
                    </a:lnTo>
                    <a:lnTo>
                      <a:pt x="481" y="426"/>
                    </a:lnTo>
                    <a:lnTo>
                      <a:pt x="501" y="417"/>
                    </a:lnTo>
                    <a:lnTo>
                      <a:pt x="521" y="408"/>
                    </a:lnTo>
                    <a:lnTo>
                      <a:pt x="539" y="398"/>
                    </a:lnTo>
                    <a:lnTo>
                      <a:pt x="556" y="388"/>
                    </a:lnTo>
                    <a:lnTo>
                      <a:pt x="571" y="377"/>
                    </a:lnTo>
                    <a:lnTo>
                      <a:pt x="586" y="365"/>
                    </a:lnTo>
                    <a:lnTo>
                      <a:pt x="598" y="352"/>
                    </a:lnTo>
                    <a:lnTo>
                      <a:pt x="609" y="340"/>
                    </a:lnTo>
                    <a:lnTo>
                      <a:pt x="620" y="327"/>
                    </a:lnTo>
                    <a:lnTo>
                      <a:pt x="627" y="313"/>
                    </a:lnTo>
                    <a:lnTo>
                      <a:pt x="634" y="299"/>
                    </a:lnTo>
                    <a:lnTo>
                      <a:pt x="639" y="284"/>
                    </a:lnTo>
                    <a:lnTo>
                      <a:pt x="642" y="269"/>
                    </a:lnTo>
                    <a:lnTo>
                      <a:pt x="642" y="255"/>
                    </a:lnTo>
                    <a:lnTo>
                      <a:pt x="642" y="245"/>
                    </a:lnTo>
                    <a:lnTo>
                      <a:pt x="641" y="235"/>
                    </a:lnTo>
                    <a:lnTo>
                      <a:pt x="639" y="225"/>
                    </a:lnTo>
                    <a:lnTo>
                      <a:pt x="635" y="214"/>
                    </a:lnTo>
                    <a:lnTo>
                      <a:pt x="632" y="205"/>
                    </a:lnTo>
                    <a:lnTo>
                      <a:pt x="627" y="195"/>
                    </a:lnTo>
                    <a:lnTo>
                      <a:pt x="622" y="186"/>
                    </a:lnTo>
                    <a:lnTo>
                      <a:pt x="615" y="177"/>
                    </a:lnTo>
                    <a:lnTo>
                      <a:pt x="608" y="168"/>
                    </a:lnTo>
                    <a:lnTo>
                      <a:pt x="600" y="159"/>
                    </a:lnTo>
                    <a:lnTo>
                      <a:pt x="593" y="152"/>
                    </a:lnTo>
                    <a:lnTo>
                      <a:pt x="584" y="144"/>
                    </a:lnTo>
                    <a:lnTo>
                      <a:pt x="575" y="136"/>
                    </a:lnTo>
                    <a:lnTo>
                      <a:pt x="563" y="128"/>
                    </a:lnTo>
                    <a:lnTo>
                      <a:pt x="553" y="120"/>
                    </a:lnTo>
                    <a:lnTo>
                      <a:pt x="542" y="114"/>
                    </a:lnTo>
                    <a:lnTo>
                      <a:pt x="518" y="100"/>
                    </a:lnTo>
                    <a:lnTo>
                      <a:pt x="492" y="89"/>
                    </a:lnTo>
                    <a:lnTo>
                      <a:pt x="464" y="79"/>
                    </a:lnTo>
                    <a:lnTo>
                      <a:pt x="435" y="70"/>
                    </a:lnTo>
                    <a:lnTo>
                      <a:pt x="403" y="63"/>
                    </a:lnTo>
                    <a:lnTo>
                      <a:pt x="371" y="57"/>
                    </a:lnTo>
                    <a:lnTo>
                      <a:pt x="338" y="55"/>
                    </a:lnTo>
                    <a:lnTo>
                      <a:pt x="303" y="54"/>
                    </a:lnTo>
                    <a:lnTo>
                      <a:pt x="278" y="54"/>
                    </a:lnTo>
                    <a:lnTo>
                      <a:pt x="253" y="56"/>
                    </a:lnTo>
                    <a:lnTo>
                      <a:pt x="227" y="59"/>
                    </a:lnTo>
                    <a:lnTo>
                      <a:pt x="203" y="63"/>
                    </a:lnTo>
                    <a:lnTo>
                      <a:pt x="197" y="63"/>
                    </a:lnTo>
                    <a:lnTo>
                      <a:pt x="192" y="63"/>
                    </a:lnTo>
                    <a:lnTo>
                      <a:pt x="187" y="61"/>
                    </a:lnTo>
                    <a:lnTo>
                      <a:pt x="182" y="59"/>
                    </a:lnTo>
                    <a:lnTo>
                      <a:pt x="179" y="55"/>
                    </a:lnTo>
                    <a:lnTo>
                      <a:pt x="176" y="52"/>
                    </a:lnTo>
                    <a:lnTo>
                      <a:pt x="173" y="46"/>
                    </a:lnTo>
                    <a:lnTo>
                      <a:pt x="171" y="42"/>
                    </a:lnTo>
                    <a:lnTo>
                      <a:pt x="171" y="36"/>
                    </a:lnTo>
                    <a:lnTo>
                      <a:pt x="171" y="31"/>
                    </a:lnTo>
                    <a:lnTo>
                      <a:pt x="173" y="26"/>
                    </a:lnTo>
                    <a:lnTo>
                      <a:pt x="176" y="22"/>
                    </a:lnTo>
                    <a:lnTo>
                      <a:pt x="179" y="17"/>
                    </a:lnTo>
                    <a:lnTo>
                      <a:pt x="183" y="14"/>
                    </a:lnTo>
                    <a:lnTo>
                      <a:pt x="188" y="11"/>
                    </a:lnTo>
                    <a:lnTo>
                      <a:pt x="192" y="10"/>
                    </a:lnTo>
                    <a:lnTo>
                      <a:pt x="220" y="6"/>
                    </a:lnTo>
                    <a:lnTo>
                      <a:pt x="247" y="3"/>
                    </a:lnTo>
                    <a:lnTo>
                      <a:pt x="275" y="0"/>
                    </a:lnTo>
                    <a:lnTo>
                      <a:pt x="303" y="0"/>
                    </a:lnTo>
                    <a:lnTo>
                      <a:pt x="325" y="0"/>
                    </a:lnTo>
                    <a:lnTo>
                      <a:pt x="345" y="1"/>
                    </a:lnTo>
                    <a:lnTo>
                      <a:pt x="364" y="3"/>
                    </a:lnTo>
                    <a:lnTo>
                      <a:pt x="384" y="5"/>
                    </a:lnTo>
                    <a:lnTo>
                      <a:pt x="403" y="8"/>
                    </a:lnTo>
                    <a:lnTo>
                      <a:pt x="422" y="11"/>
                    </a:lnTo>
                    <a:lnTo>
                      <a:pt x="440" y="15"/>
                    </a:lnTo>
                    <a:lnTo>
                      <a:pt x="458" y="19"/>
                    </a:lnTo>
                    <a:lnTo>
                      <a:pt x="475" y="25"/>
                    </a:lnTo>
                    <a:lnTo>
                      <a:pt x="492" y="31"/>
                    </a:lnTo>
                    <a:lnTo>
                      <a:pt x="509" y="36"/>
                    </a:lnTo>
                    <a:lnTo>
                      <a:pt x="524" y="43"/>
                    </a:lnTo>
                    <a:lnTo>
                      <a:pt x="540" y="50"/>
                    </a:lnTo>
                    <a:lnTo>
                      <a:pt x="554" y="57"/>
                    </a:lnTo>
                    <a:lnTo>
                      <a:pt x="569" y="65"/>
                    </a:lnTo>
                    <a:lnTo>
                      <a:pt x="583" y="74"/>
                    </a:lnTo>
                    <a:lnTo>
                      <a:pt x="595" y="82"/>
                    </a:lnTo>
                    <a:lnTo>
                      <a:pt x="607" y="92"/>
                    </a:lnTo>
                    <a:lnTo>
                      <a:pt x="620" y="101"/>
                    </a:lnTo>
                    <a:lnTo>
                      <a:pt x="630" y="111"/>
                    </a:lnTo>
                    <a:lnTo>
                      <a:pt x="640" y="121"/>
                    </a:lnTo>
                    <a:lnTo>
                      <a:pt x="650" y="133"/>
                    </a:lnTo>
                    <a:lnTo>
                      <a:pt x="658" y="144"/>
                    </a:lnTo>
                    <a:lnTo>
                      <a:pt x="665" y="155"/>
                    </a:lnTo>
                    <a:lnTo>
                      <a:pt x="672" y="166"/>
                    </a:lnTo>
                    <a:lnTo>
                      <a:pt x="679" y="179"/>
                    </a:lnTo>
                    <a:lnTo>
                      <a:pt x="683" y="191"/>
                    </a:lnTo>
                    <a:lnTo>
                      <a:pt x="688" y="203"/>
                    </a:lnTo>
                    <a:lnTo>
                      <a:pt x="691" y="216"/>
                    </a:lnTo>
                    <a:lnTo>
                      <a:pt x="695" y="229"/>
                    </a:lnTo>
                    <a:lnTo>
                      <a:pt x="696" y="241"/>
                    </a:lnTo>
                    <a:lnTo>
                      <a:pt x="696" y="255"/>
                    </a:lnTo>
                    <a:lnTo>
                      <a:pt x="695" y="273"/>
                    </a:lnTo>
                    <a:lnTo>
                      <a:pt x="692" y="291"/>
                    </a:lnTo>
                    <a:lnTo>
                      <a:pt x="688" y="309"/>
                    </a:lnTo>
                    <a:lnTo>
                      <a:pt x="681" y="327"/>
                    </a:lnTo>
                    <a:lnTo>
                      <a:pt x="672" y="342"/>
                    </a:lnTo>
                    <a:lnTo>
                      <a:pt x="662" y="359"/>
                    </a:lnTo>
                    <a:lnTo>
                      <a:pt x="651" y="375"/>
                    </a:lnTo>
                    <a:lnTo>
                      <a:pt x="637" y="389"/>
                    </a:lnTo>
                    <a:lnTo>
                      <a:pt x="623" y="404"/>
                    </a:lnTo>
                    <a:lnTo>
                      <a:pt x="606" y="418"/>
                    </a:lnTo>
                    <a:lnTo>
                      <a:pt x="588" y="431"/>
                    </a:lnTo>
                    <a:lnTo>
                      <a:pt x="569" y="443"/>
                    </a:lnTo>
                    <a:lnTo>
                      <a:pt x="549" y="454"/>
                    </a:lnTo>
                    <a:lnTo>
                      <a:pt x="528" y="466"/>
                    </a:lnTo>
                    <a:lnTo>
                      <a:pt x="504" y="475"/>
                    </a:lnTo>
                    <a:lnTo>
                      <a:pt x="479" y="484"/>
                    </a:lnTo>
                    <a:lnTo>
                      <a:pt x="488" y="501"/>
                    </a:lnTo>
                    <a:lnTo>
                      <a:pt x="500" y="519"/>
                    </a:lnTo>
                    <a:lnTo>
                      <a:pt x="512" y="537"/>
                    </a:lnTo>
                    <a:lnTo>
                      <a:pt x="526" y="555"/>
                    </a:lnTo>
                    <a:lnTo>
                      <a:pt x="534" y="563"/>
                    </a:lnTo>
                    <a:lnTo>
                      <a:pt x="542" y="571"/>
                    </a:lnTo>
                    <a:lnTo>
                      <a:pt x="551" y="578"/>
                    </a:lnTo>
                    <a:lnTo>
                      <a:pt x="560" y="583"/>
                    </a:lnTo>
                    <a:lnTo>
                      <a:pt x="570" y="589"/>
                    </a:lnTo>
                    <a:lnTo>
                      <a:pt x="580" y="593"/>
                    </a:lnTo>
                    <a:lnTo>
                      <a:pt x="590" y="598"/>
                    </a:lnTo>
                    <a:lnTo>
                      <a:pt x="602" y="600"/>
                    </a:lnTo>
                    <a:lnTo>
                      <a:pt x="606" y="601"/>
                    </a:lnTo>
                    <a:lnTo>
                      <a:pt x="611" y="603"/>
                    </a:lnTo>
                    <a:lnTo>
                      <a:pt x="615" y="607"/>
                    </a:lnTo>
                    <a:lnTo>
                      <a:pt x="618" y="610"/>
                    </a:lnTo>
                    <a:lnTo>
                      <a:pt x="621" y="615"/>
                    </a:lnTo>
                    <a:lnTo>
                      <a:pt x="622" y="619"/>
                    </a:lnTo>
                    <a:lnTo>
                      <a:pt x="623" y="624"/>
                    </a:lnTo>
                    <a:lnTo>
                      <a:pt x="623" y="629"/>
                    </a:lnTo>
                    <a:lnTo>
                      <a:pt x="622" y="634"/>
                    </a:lnTo>
                    <a:lnTo>
                      <a:pt x="621" y="638"/>
                    </a:lnTo>
                    <a:lnTo>
                      <a:pt x="617" y="643"/>
                    </a:lnTo>
                    <a:lnTo>
                      <a:pt x="615" y="646"/>
                    </a:lnTo>
                    <a:lnTo>
                      <a:pt x="611" y="649"/>
                    </a:lnTo>
                    <a:lnTo>
                      <a:pt x="606" y="652"/>
                    </a:lnTo>
                    <a:lnTo>
                      <a:pt x="602" y="653"/>
                    </a:lnTo>
                    <a:lnTo>
                      <a:pt x="596" y="65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1" name="Freeform 116"/>
              <p:cNvSpPr>
                <a:spLocks/>
              </p:cNvSpPr>
              <p:nvPr/>
            </p:nvSpPr>
            <p:spPr bwMode="auto">
              <a:xfrm>
                <a:off x="4872038" y="3278188"/>
                <a:ext cx="20638" cy="20638"/>
              </a:xfrm>
              <a:custGeom>
                <a:avLst/>
                <a:gdLst>
                  <a:gd name="T0" fmla="*/ 27 w 54"/>
                  <a:gd name="T1" fmla="*/ 54 h 54"/>
                  <a:gd name="T2" fmla="*/ 21 w 54"/>
                  <a:gd name="T3" fmla="*/ 53 h 54"/>
                  <a:gd name="T4" fmla="*/ 16 w 54"/>
                  <a:gd name="T5" fmla="*/ 52 h 54"/>
                  <a:gd name="T6" fmla="*/ 11 w 54"/>
                  <a:gd name="T7" fmla="*/ 50 h 54"/>
                  <a:gd name="T8" fmla="*/ 8 w 54"/>
                  <a:gd name="T9" fmla="*/ 46 h 54"/>
                  <a:gd name="T10" fmla="*/ 4 w 54"/>
                  <a:gd name="T11" fmla="*/ 42 h 54"/>
                  <a:gd name="T12" fmla="*/ 1 w 54"/>
                  <a:gd name="T13" fmla="*/ 37 h 54"/>
                  <a:gd name="T14" fmla="*/ 0 w 54"/>
                  <a:gd name="T15" fmla="*/ 33 h 54"/>
                  <a:gd name="T16" fmla="*/ 0 w 54"/>
                  <a:gd name="T17" fmla="*/ 27 h 54"/>
                  <a:gd name="T18" fmla="*/ 0 w 54"/>
                  <a:gd name="T19" fmla="*/ 22 h 54"/>
                  <a:gd name="T20" fmla="*/ 1 w 54"/>
                  <a:gd name="T21" fmla="*/ 17 h 54"/>
                  <a:gd name="T22" fmla="*/ 4 w 54"/>
                  <a:gd name="T23" fmla="*/ 13 h 54"/>
                  <a:gd name="T24" fmla="*/ 8 w 54"/>
                  <a:gd name="T25" fmla="*/ 8 h 54"/>
                  <a:gd name="T26" fmla="*/ 11 w 54"/>
                  <a:gd name="T27" fmla="*/ 5 h 54"/>
                  <a:gd name="T28" fmla="*/ 16 w 54"/>
                  <a:gd name="T29" fmla="*/ 3 h 54"/>
                  <a:gd name="T30" fmla="*/ 21 w 54"/>
                  <a:gd name="T31" fmla="*/ 2 h 54"/>
                  <a:gd name="T32" fmla="*/ 26 w 54"/>
                  <a:gd name="T33" fmla="*/ 0 h 54"/>
                  <a:gd name="T34" fmla="*/ 31 w 54"/>
                  <a:gd name="T35" fmla="*/ 2 h 54"/>
                  <a:gd name="T36" fmla="*/ 37 w 54"/>
                  <a:gd name="T37" fmla="*/ 3 h 54"/>
                  <a:gd name="T38" fmla="*/ 41 w 54"/>
                  <a:gd name="T39" fmla="*/ 5 h 54"/>
                  <a:gd name="T40" fmla="*/ 46 w 54"/>
                  <a:gd name="T41" fmla="*/ 8 h 54"/>
                  <a:gd name="T42" fmla="*/ 49 w 54"/>
                  <a:gd name="T43" fmla="*/ 13 h 54"/>
                  <a:gd name="T44" fmla="*/ 52 w 54"/>
                  <a:gd name="T45" fmla="*/ 17 h 54"/>
                  <a:gd name="T46" fmla="*/ 53 w 54"/>
                  <a:gd name="T47" fmla="*/ 22 h 54"/>
                  <a:gd name="T48" fmla="*/ 54 w 54"/>
                  <a:gd name="T49" fmla="*/ 27 h 54"/>
                  <a:gd name="T50" fmla="*/ 53 w 54"/>
                  <a:gd name="T51" fmla="*/ 33 h 54"/>
                  <a:gd name="T52" fmla="*/ 52 w 54"/>
                  <a:gd name="T53" fmla="*/ 37 h 54"/>
                  <a:gd name="T54" fmla="*/ 49 w 54"/>
                  <a:gd name="T55" fmla="*/ 42 h 54"/>
                  <a:gd name="T56" fmla="*/ 46 w 54"/>
                  <a:gd name="T57" fmla="*/ 46 h 54"/>
                  <a:gd name="T58" fmla="*/ 41 w 54"/>
                  <a:gd name="T59" fmla="*/ 50 h 54"/>
                  <a:gd name="T60" fmla="*/ 37 w 54"/>
                  <a:gd name="T61" fmla="*/ 52 h 54"/>
                  <a:gd name="T62" fmla="*/ 31 w 54"/>
                  <a:gd name="T63" fmla="*/ 53 h 54"/>
                  <a:gd name="T64" fmla="*/ 27 w 54"/>
                  <a:gd name="T6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4" h="54">
                    <a:moveTo>
                      <a:pt x="27" y="54"/>
                    </a:moveTo>
                    <a:lnTo>
                      <a:pt x="21" y="53"/>
                    </a:lnTo>
                    <a:lnTo>
                      <a:pt x="16" y="52"/>
                    </a:lnTo>
                    <a:lnTo>
                      <a:pt x="11" y="50"/>
                    </a:lnTo>
                    <a:lnTo>
                      <a:pt x="8" y="46"/>
                    </a:lnTo>
                    <a:lnTo>
                      <a:pt x="4" y="42"/>
                    </a:lnTo>
                    <a:lnTo>
                      <a:pt x="1" y="37"/>
                    </a:lnTo>
                    <a:lnTo>
                      <a:pt x="0" y="33"/>
                    </a:lnTo>
                    <a:lnTo>
                      <a:pt x="0" y="27"/>
                    </a:lnTo>
                    <a:lnTo>
                      <a:pt x="0" y="22"/>
                    </a:lnTo>
                    <a:lnTo>
                      <a:pt x="1" y="17"/>
                    </a:lnTo>
                    <a:lnTo>
                      <a:pt x="4" y="13"/>
                    </a:lnTo>
                    <a:lnTo>
                      <a:pt x="8" y="8"/>
                    </a:lnTo>
                    <a:lnTo>
                      <a:pt x="11" y="5"/>
                    </a:lnTo>
                    <a:lnTo>
                      <a:pt x="16" y="3"/>
                    </a:lnTo>
                    <a:lnTo>
                      <a:pt x="21" y="2"/>
                    </a:lnTo>
                    <a:lnTo>
                      <a:pt x="26" y="0"/>
                    </a:lnTo>
                    <a:lnTo>
                      <a:pt x="31" y="2"/>
                    </a:lnTo>
                    <a:lnTo>
                      <a:pt x="37" y="3"/>
                    </a:lnTo>
                    <a:lnTo>
                      <a:pt x="41" y="5"/>
                    </a:lnTo>
                    <a:lnTo>
                      <a:pt x="46" y="8"/>
                    </a:lnTo>
                    <a:lnTo>
                      <a:pt x="49" y="13"/>
                    </a:lnTo>
                    <a:lnTo>
                      <a:pt x="52" y="17"/>
                    </a:lnTo>
                    <a:lnTo>
                      <a:pt x="53" y="22"/>
                    </a:lnTo>
                    <a:lnTo>
                      <a:pt x="54" y="27"/>
                    </a:lnTo>
                    <a:lnTo>
                      <a:pt x="53" y="33"/>
                    </a:lnTo>
                    <a:lnTo>
                      <a:pt x="52" y="37"/>
                    </a:lnTo>
                    <a:lnTo>
                      <a:pt x="49" y="42"/>
                    </a:lnTo>
                    <a:lnTo>
                      <a:pt x="46" y="46"/>
                    </a:lnTo>
                    <a:lnTo>
                      <a:pt x="41" y="50"/>
                    </a:lnTo>
                    <a:lnTo>
                      <a:pt x="37" y="52"/>
                    </a:lnTo>
                    <a:lnTo>
                      <a:pt x="31" y="53"/>
                    </a:lnTo>
                    <a:lnTo>
                      <a:pt x="27" y="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2" name="Freeform 117"/>
              <p:cNvSpPr>
                <a:spLocks/>
              </p:cNvSpPr>
              <p:nvPr/>
            </p:nvSpPr>
            <p:spPr bwMode="auto">
              <a:xfrm>
                <a:off x="4926013" y="3278188"/>
                <a:ext cx="22225" cy="20638"/>
              </a:xfrm>
              <a:custGeom>
                <a:avLst/>
                <a:gdLst>
                  <a:gd name="T0" fmla="*/ 27 w 54"/>
                  <a:gd name="T1" fmla="*/ 54 h 54"/>
                  <a:gd name="T2" fmla="*/ 21 w 54"/>
                  <a:gd name="T3" fmla="*/ 53 h 54"/>
                  <a:gd name="T4" fmla="*/ 17 w 54"/>
                  <a:gd name="T5" fmla="*/ 52 h 54"/>
                  <a:gd name="T6" fmla="*/ 12 w 54"/>
                  <a:gd name="T7" fmla="*/ 50 h 54"/>
                  <a:gd name="T8" fmla="*/ 8 w 54"/>
                  <a:gd name="T9" fmla="*/ 46 h 54"/>
                  <a:gd name="T10" fmla="*/ 4 w 54"/>
                  <a:gd name="T11" fmla="*/ 42 h 54"/>
                  <a:gd name="T12" fmla="*/ 2 w 54"/>
                  <a:gd name="T13" fmla="*/ 37 h 54"/>
                  <a:gd name="T14" fmla="*/ 1 w 54"/>
                  <a:gd name="T15" fmla="*/ 33 h 54"/>
                  <a:gd name="T16" fmla="*/ 0 w 54"/>
                  <a:gd name="T17" fmla="*/ 27 h 54"/>
                  <a:gd name="T18" fmla="*/ 1 w 54"/>
                  <a:gd name="T19" fmla="*/ 22 h 54"/>
                  <a:gd name="T20" fmla="*/ 2 w 54"/>
                  <a:gd name="T21" fmla="*/ 17 h 54"/>
                  <a:gd name="T22" fmla="*/ 4 w 54"/>
                  <a:gd name="T23" fmla="*/ 13 h 54"/>
                  <a:gd name="T24" fmla="*/ 8 w 54"/>
                  <a:gd name="T25" fmla="*/ 8 h 54"/>
                  <a:gd name="T26" fmla="*/ 12 w 54"/>
                  <a:gd name="T27" fmla="*/ 5 h 54"/>
                  <a:gd name="T28" fmla="*/ 17 w 54"/>
                  <a:gd name="T29" fmla="*/ 3 h 54"/>
                  <a:gd name="T30" fmla="*/ 22 w 54"/>
                  <a:gd name="T31" fmla="*/ 2 h 54"/>
                  <a:gd name="T32" fmla="*/ 27 w 54"/>
                  <a:gd name="T33" fmla="*/ 0 h 54"/>
                  <a:gd name="T34" fmla="*/ 32 w 54"/>
                  <a:gd name="T35" fmla="*/ 2 h 54"/>
                  <a:gd name="T36" fmla="*/ 37 w 54"/>
                  <a:gd name="T37" fmla="*/ 3 h 54"/>
                  <a:gd name="T38" fmla="*/ 41 w 54"/>
                  <a:gd name="T39" fmla="*/ 5 h 54"/>
                  <a:gd name="T40" fmla="*/ 46 w 54"/>
                  <a:gd name="T41" fmla="*/ 8 h 54"/>
                  <a:gd name="T42" fmla="*/ 49 w 54"/>
                  <a:gd name="T43" fmla="*/ 13 h 54"/>
                  <a:gd name="T44" fmla="*/ 51 w 54"/>
                  <a:gd name="T45" fmla="*/ 17 h 54"/>
                  <a:gd name="T46" fmla="*/ 54 w 54"/>
                  <a:gd name="T47" fmla="*/ 22 h 54"/>
                  <a:gd name="T48" fmla="*/ 54 w 54"/>
                  <a:gd name="T49" fmla="*/ 27 h 54"/>
                  <a:gd name="T50" fmla="*/ 54 w 54"/>
                  <a:gd name="T51" fmla="*/ 33 h 54"/>
                  <a:gd name="T52" fmla="*/ 51 w 54"/>
                  <a:gd name="T53" fmla="*/ 37 h 54"/>
                  <a:gd name="T54" fmla="*/ 49 w 54"/>
                  <a:gd name="T55" fmla="*/ 42 h 54"/>
                  <a:gd name="T56" fmla="*/ 46 w 54"/>
                  <a:gd name="T57" fmla="*/ 46 h 54"/>
                  <a:gd name="T58" fmla="*/ 41 w 54"/>
                  <a:gd name="T59" fmla="*/ 50 h 54"/>
                  <a:gd name="T60" fmla="*/ 37 w 54"/>
                  <a:gd name="T61" fmla="*/ 52 h 54"/>
                  <a:gd name="T62" fmla="*/ 32 w 54"/>
                  <a:gd name="T63" fmla="*/ 53 h 54"/>
                  <a:gd name="T64" fmla="*/ 27 w 54"/>
                  <a:gd name="T6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4" h="54">
                    <a:moveTo>
                      <a:pt x="27" y="54"/>
                    </a:moveTo>
                    <a:lnTo>
                      <a:pt x="21" y="53"/>
                    </a:lnTo>
                    <a:lnTo>
                      <a:pt x="17" y="52"/>
                    </a:lnTo>
                    <a:lnTo>
                      <a:pt x="12" y="50"/>
                    </a:lnTo>
                    <a:lnTo>
                      <a:pt x="8" y="46"/>
                    </a:lnTo>
                    <a:lnTo>
                      <a:pt x="4" y="42"/>
                    </a:lnTo>
                    <a:lnTo>
                      <a:pt x="2" y="37"/>
                    </a:lnTo>
                    <a:lnTo>
                      <a:pt x="1" y="33"/>
                    </a:lnTo>
                    <a:lnTo>
                      <a:pt x="0" y="27"/>
                    </a:lnTo>
                    <a:lnTo>
                      <a:pt x="1" y="22"/>
                    </a:lnTo>
                    <a:lnTo>
                      <a:pt x="2" y="17"/>
                    </a:lnTo>
                    <a:lnTo>
                      <a:pt x="4" y="13"/>
                    </a:lnTo>
                    <a:lnTo>
                      <a:pt x="8" y="8"/>
                    </a:lnTo>
                    <a:lnTo>
                      <a:pt x="12" y="5"/>
                    </a:lnTo>
                    <a:lnTo>
                      <a:pt x="17" y="3"/>
                    </a:lnTo>
                    <a:lnTo>
                      <a:pt x="22" y="2"/>
                    </a:lnTo>
                    <a:lnTo>
                      <a:pt x="27" y="0"/>
                    </a:lnTo>
                    <a:lnTo>
                      <a:pt x="32" y="2"/>
                    </a:lnTo>
                    <a:lnTo>
                      <a:pt x="37" y="3"/>
                    </a:lnTo>
                    <a:lnTo>
                      <a:pt x="41" y="5"/>
                    </a:lnTo>
                    <a:lnTo>
                      <a:pt x="46" y="8"/>
                    </a:lnTo>
                    <a:lnTo>
                      <a:pt x="49" y="13"/>
                    </a:lnTo>
                    <a:lnTo>
                      <a:pt x="51" y="17"/>
                    </a:lnTo>
                    <a:lnTo>
                      <a:pt x="54" y="22"/>
                    </a:lnTo>
                    <a:lnTo>
                      <a:pt x="54" y="27"/>
                    </a:lnTo>
                    <a:lnTo>
                      <a:pt x="54" y="33"/>
                    </a:lnTo>
                    <a:lnTo>
                      <a:pt x="51" y="37"/>
                    </a:lnTo>
                    <a:lnTo>
                      <a:pt x="49" y="42"/>
                    </a:lnTo>
                    <a:lnTo>
                      <a:pt x="46" y="46"/>
                    </a:lnTo>
                    <a:lnTo>
                      <a:pt x="41" y="50"/>
                    </a:lnTo>
                    <a:lnTo>
                      <a:pt x="37" y="52"/>
                    </a:lnTo>
                    <a:lnTo>
                      <a:pt x="32" y="53"/>
                    </a:lnTo>
                    <a:lnTo>
                      <a:pt x="27" y="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3" name="Freeform 118"/>
              <p:cNvSpPr>
                <a:spLocks/>
              </p:cNvSpPr>
              <p:nvPr/>
            </p:nvSpPr>
            <p:spPr bwMode="auto">
              <a:xfrm>
                <a:off x="4981575" y="3278188"/>
                <a:ext cx="20638" cy="20638"/>
              </a:xfrm>
              <a:custGeom>
                <a:avLst/>
                <a:gdLst>
                  <a:gd name="T0" fmla="*/ 27 w 54"/>
                  <a:gd name="T1" fmla="*/ 54 h 54"/>
                  <a:gd name="T2" fmla="*/ 21 w 54"/>
                  <a:gd name="T3" fmla="*/ 53 h 54"/>
                  <a:gd name="T4" fmla="*/ 17 w 54"/>
                  <a:gd name="T5" fmla="*/ 52 h 54"/>
                  <a:gd name="T6" fmla="*/ 12 w 54"/>
                  <a:gd name="T7" fmla="*/ 50 h 54"/>
                  <a:gd name="T8" fmla="*/ 8 w 54"/>
                  <a:gd name="T9" fmla="*/ 46 h 54"/>
                  <a:gd name="T10" fmla="*/ 4 w 54"/>
                  <a:gd name="T11" fmla="*/ 42 h 54"/>
                  <a:gd name="T12" fmla="*/ 2 w 54"/>
                  <a:gd name="T13" fmla="*/ 37 h 54"/>
                  <a:gd name="T14" fmla="*/ 0 w 54"/>
                  <a:gd name="T15" fmla="*/ 33 h 54"/>
                  <a:gd name="T16" fmla="*/ 0 w 54"/>
                  <a:gd name="T17" fmla="*/ 27 h 54"/>
                  <a:gd name="T18" fmla="*/ 0 w 54"/>
                  <a:gd name="T19" fmla="*/ 22 h 54"/>
                  <a:gd name="T20" fmla="*/ 2 w 54"/>
                  <a:gd name="T21" fmla="*/ 17 h 54"/>
                  <a:gd name="T22" fmla="*/ 4 w 54"/>
                  <a:gd name="T23" fmla="*/ 13 h 54"/>
                  <a:gd name="T24" fmla="*/ 8 w 54"/>
                  <a:gd name="T25" fmla="*/ 8 h 54"/>
                  <a:gd name="T26" fmla="*/ 11 w 54"/>
                  <a:gd name="T27" fmla="*/ 5 h 54"/>
                  <a:gd name="T28" fmla="*/ 17 w 54"/>
                  <a:gd name="T29" fmla="*/ 3 h 54"/>
                  <a:gd name="T30" fmla="*/ 21 w 54"/>
                  <a:gd name="T31" fmla="*/ 2 h 54"/>
                  <a:gd name="T32" fmla="*/ 27 w 54"/>
                  <a:gd name="T33" fmla="*/ 0 h 54"/>
                  <a:gd name="T34" fmla="*/ 31 w 54"/>
                  <a:gd name="T35" fmla="*/ 2 h 54"/>
                  <a:gd name="T36" fmla="*/ 37 w 54"/>
                  <a:gd name="T37" fmla="*/ 3 h 54"/>
                  <a:gd name="T38" fmla="*/ 41 w 54"/>
                  <a:gd name="T39" fmla="*/ 5 h 54"/>
                  <a:gd name="T40" fmla="*/ 46 w 54"/>
                  <a:gd name="T41" fmla="*/ 8 h 54"/>
                  <a:gd name="T42" fmla="*/ 49 w 54"/>
                  <a:gd name="T43" fmla="*/ 13 h 54"/>
                  <a:gd name="T44" fmla="*/ 51 w 54"/>
                  <a:gd name="T45" fmla="*/ 17 h 54"/>
                  <a:gd name="T46" fmla="*/ 53 w 54"/>
                  <a:gd name="T47" fmla="*/ 22 h 54"/>
                  <a:gd name="T48" fmla="*/ 54 w 54"/>
                  <a:gd name="T49" fmla="*/ 27 h 54"/>
                  <a:gd name="T50" fmla="*/ 53 w 54"/>
                  <a:gd name="T51" fmla="*/ 33 h 54"/>
                  <a:gd name="T52" fmla="*/ 51 w 54"/>
                  <a:gd name="T53" fmla="*/ 37 h 54"/>
                  <a:gd name="T54" fmla="*/ 49 w 54"/>
                  <a:gd name="T55" fmla="*/ 42 h 54"/>
                  <a:gd name="T56" fmla="*/ 46 w 54"/>
                  <a:gd name="T57" fmla="*/ 46 h 54"/>
                  <a:gd name="T58" fmla="*/ 41 w 54"/>
                  <a:gd name="T59" fmla="*/ 50 h 54"/>
                  <a:gd name="T60" fmla="*/ 37 w 54"/>
                  <a:gd name="T61" fmla="*/ 52 h 54"/>
                  <a:gd name="T62" fmla="*/ 31 w 54"/>
                  <a:gd name="T63" fmla="*/ 53 h 54"/>
                  <a:gd name="T64" fmla="*/ 27 w 54"/>
                  <a:gd name="T6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4" h="54">
                    <a:moveTo>
                      <a:pt x="27" y="54"/>
                    </a:moveTo>
                    <a:lnTo>
                      <a:pt x="21" y="53"/>
                    </a:lnTo>
                    <a:lnTo>
                      <a:pt x="17" y="52"/>
                    </a:lnTo>
                    <a:lnTo>
                      <a:pt x="12" y="50"/>
                    </a:lnTo>
                    <a:lnTo>
                      <a:pt x="8" y="46"/>
                    </a:lnTo>
                    <a:lnTo>
                      <a:pt x="4" y="42"/>
                    </a:lnTo>
                    <a:lnTo>
                      <a:pt x="2" y="37"/>
                    </a:lnTo>
                    <a:lnTo>
                      <a:pt x="0" y="33"/>
                    </a:lnTo>
                    <a:lnTo>
                      <a:pt x="0" y="27"/>
                    </a:lnTo>
                    <a:lnTo>
                      <a:pt x="0" y="22"/>
                    </a:lnTo>
                    <a:lnTo>
                      <a:pt x="2" y="17"/>
                    </a:lnTo>
                    <a:lnTo>
                      <a:pt x="4" y="13"/>
                    </a:lnTo>
                    <a:lnTo>
                      <a:pt x="8" y="8"/>
                    </a:lnTo>
                    <a:lnTo>
                      <a:pt x="11" y="5"/>
                    </a:lnTo>
                    <a:lnTo>
                      <a:pt x="17" y="3"/>
                    </a:lnTo>
                    <a:lnTo>
                      <a:pt x="21" y="2"/>
                    </a:lnTo>
                    <a:lnTo>
                      <a:pt x="27" y="0"/>
                    </a:lnTo>
                    <a:lnTo>
                      <a:pt x="31" y="2"/>
                    </a:lnTo>
                    <a:lnTo>
                      <a:pt x="37" y="3"/>
                    </a:lnTo>
                    <a:lnTo>
                      <a:pt x="41" y="5"/>
                    </a:lnTo>
                    <a:lnTo>
                      <a:pt x="46" y="8"/>
                    </a:lnTo>
                    <a:lnTo>
                      <a:pt x="49" y="13"/>
                    </a:lnTo>
                    <a:lnTo>
                      <a:pt x="51" y="17"/>
                    </a:lnTo>
                    <a:lnTo>
                      <a:pt x="53" y="22"/>
                    </a:lnTo>
                    <a:lnTo>
                      <a:pt x="54" y="27"/>
                    </a:lnTo>
                    <a:lnTo>
                      <a:pt x="53" y="33"/>
                    </a:lnTo>
                    <a:lnTo>
                      <a:pt x="51" y="37"/>
                    </a:lnTo>
                    <a:lnTo>
                      <a:pt x="49" y="42"/>
                    </a:lnTo>
                    <a:lnTo>
                      <a:pt x="46" y="46"/>
                    </a:lnTo>
                    <a:lnTo>
                      <a:pt x="41" y="50"/>
                    </a:lnTo>
                    <a:lnTo>
                      <a:pt x="37" y="52"/>
                    </a:lnTo>
                    <a:lnTo>
                      <a:pt x="31" y="53"/>
                    </a:lnTo>
                    <a:lnTo>
                      <a:pt x="27" y="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08" name="Rectangle 307"/>
            <p:cNvSpPr/>
            <p:nvPr/>
          </p:nvSpPr>
          <p:spPr>
            <a:xfrm>
              <a:off x="4332167" y="1377507"/>
              <a:ext cx="351923" cy="1086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700" b="1" dirty="0" smtClean="0">
                  <a:solidFill>
                    <a:schemeClr val="tx2"/>
                  </a:solidFill>
                  <a:latin typeface="Calibri Light" panose="020F0302020204030204" pitchFamily="34" charset="0"/>
                  <a:cs typeface="Arabic Typesetting" panose="03020402040406030203" pitchFamily="66" charset="-78"/>
                </a:rPr>
                <a:t>Upgrade</a:t>
              </a:r>
              <a:endParaRPr lang="en-US" sz="700" b="1" dirty="0">
                <a:solidFill>
                  <a:schemeClr val="tx2"/>
                </a:solidFill>
                <a:latin typeface="Calibri Light" panose="020F0302020204030204" pitchFamily="34" charset="0"/>
                <a:cs typeface="Arabic Typesetting" panose="03020402040406030203" pitchFamily="66" charset="-78"/>
              </a:endParaRPr>
            </a:p>
          </p:txBody>
        </p:sp>
      </p:grpSp>
      <p:grpSp>
        <p:nvGrpSpPr>
          <p:cNvPr id="314" name="Group 313"/>
          <p:cNvGrpSpPr/>
          <p:nvPr/>
        </p:nvGrpSpPr>
        <p:grpSpPr>
          <a:xfrm>
            <a:off x="6259830" y="3297093"/>
            <a:ext cx="598170" cy="246312"/>
            <a:chOff x="4085920" y="1377507"/>
            <a:chExt cx="598170" cy="270943"/>
          </a:xfrm>
        </p:grpSpPr>
        <p:grpSp>
          <p:nvGrpSpPr>
            <p:cNvPr id="315" name="Group 314"/>
            <p:cNvGrpSpPr/>
            <p:nvPr/>
          </p:nvGrpSpPr>
          <p:grpSpPr>
            <a:xfrm>
              <a:off x="4085920" y="1430194"/>
              <a:ext cx="377876" cy="218256"/>
              <a:chOff x="4751388" y="3157538"/>
              <a:chExt cx="552450" cy="319088"/>
            </a:xfrm>
            <a:solidFill>
              <a:schemeClr val="tx2"/>
            </a:solidFill>
          </p:grpSpPr>
          <p:sp>
            <p:nvSpPr>
              <p:cNvPr id="317" name="Freeform 114"/>
              <p:cNvSpPr>
                <a:spLocks noEditPoints="1"/>
              </p:cNvSpPr>
              <p:nvPr/>
            </p:nvSpPr>
            <p:spPr bwMode="auto">
              <a:xfrm>
                <a:off x="4751388" y="3157538"/>
                <a:ext cx="384175" cy="319088"/>
              </a:xfrm>
              <a:custGeom>
                <a:avLst/>
                <a:gdLst>
                  <a:gd name="T0" fmla="*/ 398 w 969"/>
                  <a:gd name="T1" fmla="*/ 58 h 804"/>
                  <a:gd name="T2" fmla="*/ 298 w 969"/>
                  <a:gd name="T3" fmla="*/ 78 h 804"/>
                  <a:gd name="T4" fmla="*/ 211 w 969"/>
                  <a:gd name="T5" fmla="*/ 112 h 804"/>
                  <a:gd name="T6" fmla="*/ 139 w 969"/>
                  <a:gd name="T7" fmla="*/ 157 h 804"/>
                  <a:gd name="T8" fmla="*/ 88 w 969"/>
                  <a:gd name="T9" fmla="*/ 212 h 804"/>
                  <a:gd name="T10" fmla="*/ 59 w 969"/>
                  <a:gd name="T11" fmla="*/ 272 h 804"/>
                  <a:gd name="T12" fmla="*/ 55 w 969"/>
                  <a:gd name="T13" fmla="*/ 332 h 804"/>
                  <a:gd name="T14" fmla="*/ 83 w 969"/>
                  <a:gd name="T15" fmla="*/ 405 h 804"/>
                  <a:gd name="T16" fmla="*/ 164 w 969"/>
                  <a:gd name="T17" fmla="*/ 484 h 804"/>
                  <a:gd name="T18" fmla="*/ 287 w 969"/>
                  <a:gd name="T19" fmla="*/ 541 h 804"/>
                  <a:gd name="T20" fmla="*/ 334 w 969"/>
                  <a:gd name="T21" fmla="*/ 564 h 804"/>
                  <a:gd name="T22" fmla="*/ 329 w 969"/>
                  <a:gd name="T23" fmla="*/ 603 h 804"/>
                  <a:gd name="T24" fmla="*/ 274 w 969"/>
                  <a:gd name="T25" fmla="*/ 701 h 804"/>
                  <a:gd name="T26" fmla="*/ 342 w 969"/>
                  <a:gd name="T27" fmla="*/ 713 h 804"/>
                  <a:gd name="T28" fmla="*/ 443 w 969"/>
                  <a:gd name="T29" fmla="*/ 668 h 804"/>
                  <a:gd name="T30" fmla="*/ 528 w 969"/>
                  <a:gd name="T31" fmla="*/ 596 h 804"/>
                  <a:gd name="T32" fmla="*/ 561 w 969"/>
                  <a:gd name="T33" fmla="*/ 566 h 804"/>
                  <a:gd name="T34" fmla="*/ 732 w 969"/>
                  <a:gd name="T35" fmla="*/ 522 h 804"/>
                  <a:gd name="T36" fmla="*/ 814 w 969"/>
                  <a:gd name="T37" fmla="*/ 478 h 804"/>
                  <a:gd name="T38" fmla="*/ 866 w 969"/>
                  <a:gd name="T39" fmla="*/ 432 h 804"/>
                  <a:gd name="T40" fmla="*/ 900 w 969"/>
                  <a:gd name="T41" fmla="*/ 380 h 804"/>
                  <a:gd name="T42" fmla="*/ 915 w 969"/>
                  <a:gd name="T43" fmla="*/ 324 h 804"/>
                  <a:gd name="T44" fmla="*/ 907 w 969"/>
                  <a:gd name="T45" fmla="*/ 260 h 804"/>
                  <a:gd name="T46" fmla="*/ 873 w 969"/>
                  <a:gd name="T47" fmla="*/ 201 h 804"/>
                  <a:gd name="T48" fmla="*/ 817 w 969"/>
                  <a:gd name="T49" fmla="*/ 148 h 804"/>
                  <a:gd name="T50" fmla="*/ 742 w 969"/>
                  <a:gd name="T51" fmla="*/ 105 h 804"/>
                  <a:gd name="T52" fmla="*/ 653 w 969"/>
                  <a:gd name="T53" fmla="*/ 74 h 804"/>
                  <a:gd name="T54" fmla="*/ 551 w 969"/>
                  <a:gd name="T55" fmla="*/ 56 h 804"/>
                  <a:gd name="T56" fmla="*/ 113 w 969"/>
                  <a:gd name="T57" fmla="*/ 804 h 804"/>
                  <a:gd name="T58" fmla="*/ 94 w 969"/>
                  <a:gd name="T59" fmla="*/ 789 h 804"/>
                  <a:gd name="T60" fmla="*/ 94 w 969"/>
                  <a:gd name="T61" fmla="*/ 766 h 804"/>
                  <a:gd name="T62" fmla="*/ 113 w 969"/>
                  <a:gd name="T63" fmla="*/ 751 h 804"/>
                  <a:gd name="T64" fmla="*/ 181 w 969"/>
                  <a:gd name="T65" fmla="*/ 720 h 804"/>
                  <a:gd name="T66" fmla="*/ 232 w 969"/>
                  <a:gd name="T67" fmla="*/ 666 h 804"/>
                  <a:gd name="T68" fmla="*/ 243 w 969"/>
                  <a:gd name="T69" fmla="*/ 583 h 804"/>
                  <a:gd name="T70" fmla="*/ 113 w 969"/>
                  <a:gd name="T71" fmla="*/ 515 h 804"/>
                  <a:gd name="T72" fmla="*/ 30 w 969"/>
                  <a:gd name="T73" fmla="*/ 421 h 804"/>
                  <a:gd name="T74" fmla="*/ 5 w 969"/>
                  <a:gd name="T75" fmla="*/ 358 h 804"/>
                  <a:gd name="T76" fmla="*/ 1 w 969"/>
                  <a:gd name="T77" fmla="*/ 296 h 804"/>
                  <a:gd name="T78" fmla="*/ 23 w 969"/>
                  <a:gd name="T79" fmla="*/ 220 h 804"/>
                  <a:gd name="T80" fmla="*/ 71 w 969"/>
                  <a:gd name="T81" fmla="*/ 150 h 804"/>
                  <a:gd name="T82" fmla="*/ 143 w 969"/>
                  <a:gd name="T83" fmla="*/ 92 h 804"/>
                  <a:gd name="T84" fmla="*/ 233 w 969"/>
                  <a:gd name="T85" fmla="*/ 45 h 804"/>
                  <a:gd name="T86" fmla="*/ 341 w 969"/>
                  <a:gd name="T87" fmla="*/ 13 h 804"/>
                  <a:gd name="T88" fmla="*/ 460 w 969"/>
                  <a:gd name="T89" fmla="*/ 0 h 804"/>
                  <a:gd name="T90" fmla="*/ 582 w 969"/>
                  <a:gd name="T91" fmla="*/ 6 h 804"/>
                  <a:gd name="T92" fmla="*/ 694 w 969"/>
                  <a:gd name="T93" fmla="*/ 30 h 804"/>
                  <a:gd name="T94" fmla="*/ 793 w 969"/>
                  <a:gd name="T95" fmla="*/ 72 h 804"/>
                  <a:gd name="T96" fmla="*/ 873 w 969"/>
                  <a:gd name="T97" fmla="*/ 126 h 804"/>
                  <a:gd name="T98" fmla="*/ 931 w 969"/>
                  <a:gd name="T99" fmla="*/ 191 h 804"/>
                  <a:gd name="T100" fmla="*/ 963 w 969"/>
                  <a:gd name="T101" fmla="*/ 265 h 804"/>
                  <a:gd name="T102" fmla="*/ 968 w 969"/>
                  <a:gd name="T103" fmla="*/ 340 h 804"/>
                  <a:gd name="T104" fmla="*/ 946 w 969"/>
                  <a:gd name="T105" fmla="*/ 407 h 804"/>
                  <a:gd name="T106" fmla="*/ 906 w 969"/>
                  <a:gd name="T107" fmla="*/ 467 h 804"/>
                  <a:gd name="T108" fmla="*/ 845 w 969"/>
                  <a:gd name="T109" fmla="*/ 521 h 804"/>
                  <a:gd name="T110" fmla="*/ 769 w 969"/>
                  <a:gd name="T111" fmla="*/ 565 h 804"/>
                  <a:gd name="T112" fmla="*/ 680 w 969"/>
                  <a:gd name="T113" fmla="*/ 599 h 804"/>
                  <a:gd name="T114" fmla="*/ 579 w 969"/>
                  <a:gd name="T115" fmla="*/ 619 h 804"/>
                  <a:gd name="T116" fmla="*/ 505 w 969"/>
                  <a:gd name="T117" fmla="*/ 692 h 804"/>
                  <a:gd name="T118" fmla="*/ 415 w 969"/>
                  <a:gd name="T119" fmla="*/ 743 h 804"/>
                  <a:gd name="T120" fmla="*/ 268 w 969"/>
                  <a:gd name="T121" fmla="*/ 788 h 804"/>
                  <a:gd name="T122" fmla="*/ 118 w 969"/>
                  <a:gd name="T123" fmla="*/ 80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69" h="804">
                    <a:moveTo>
                      <a:pt x="484" y="54"/>
                    </a:moveTo>
                    <a:lnTo>
                      <a:pt x="463" y="54"/>
                    </a:lnTo>
                    <a:lnTo>
                      <a:pt x="441" y="55"/>
                    </a:lnTo>
                    <a:lnTo>
                      <a:pt x="419" y="56"/>
                    </a:lnTo>
                    <a:lnTo>
                      <a:pt x="398" y="58"/>
                    </a:lnTo>
                    <a:lnTo>
                      <a:pt x="377" y="62"/>
                    </a:lnTo>
                    <a:lnTo>
                      <a:pt x="357" y="65"/>
                    </a:lnTo>
                    <a:lnTo>
                      <a:pt x="337" y="69"/>
                    </a:lnTo>
                    <a:lnTo>
                      <a:pt x="317" y="74"/>
                    </a:lnTo>
                    <a:lnTo>
                      <a:pt x="298" y="78"/>
                    </a:lnTo>
                    <a:lnTo>
                      <a:pt x="279" y="85"/>
                    </a:lnTo>
                    <a:lnTo>
                      <a:pt x="261" y="91"/>
                    </a:lnTo>
                    <a:lnTo>
                      <a:pt x="245" y="97"/>
                    </a:lnTo>
                    <a:lnTo>
                      <a:pt x="227" y="105"/>
                    </a:lnTo>
                    <a:lnTo>
                      <a:pt x="211" y="112"/>
                    </a:lnTo>
                    <a:lnTo>
                      <a:pt x="195" y="121"/>
                    </a:lnTo>
                    <a:lnTo>
                      <a:pt x="181" y="129"/>
                    </a:lnTo>
                    <a:lnTo>
                      <a:pt x="166" y="138"/>
                    </a:lnTo>
                    <a:lnTo>
                      <a:pt x="153" y="148"/>
                    </a:lnTo>
                    <a:lnTo>
                      <a:pt x="139" y="157"/>
                    </a:lnTo>
                    <a:lnTo>
                      <a:pt x="128" y="168"/>
                    </a:lnTo>
                    <a:lnTo>
                      <a:pt x="117" y="178"/>
                    </a:lnTo>
                    <a:lnTo>
                      <a:pt x="106" y="189"/>
                    </a:lnTo>
                    <a:lnTo>
                      <a:pt x="97" y="201"/>
                    </a:lnTo>
                    <a:lnTo>
                      <a:pt x="88" y="212"/>
                    </a:lnTo>
                    <a:lnTo>
                      <a:pt x="80" y="223"/>
                    </a:lnTo>
                    <a:lnTo>
                      <a:pt x="73" y="235"/>
                    </a:lnTo>
                    <a:lnTo>
                      <a:pt x="67" y="248"/>
                    </a:lnTo>
                    <a:lnTo>
                      <a:pt x="63" y="260"/>
                    </a:lnTo>
                    <a:lnTo>
                      <a:pt x="59" y="272"/>
                    </a:lnTo>
                    <a:lnTo>
                      <a:pt x="56" y="286"/>
                    </a:lnTo>
                    <a:lnTo>
                      <a:pt x="54" y="299"/>
                    </a:lnTo>
                    <a:lnTo>
                      <a:pt x="54" y="313"/>
                    </a:lnTo>
                    <a:lnTo>
                      <a:pt x="54" y="322"/>
                    </a:lnTo>
                    <a:lnTo>
                      <a:pt x="55" y="332"/>
                    </a:lnTo>
                    <a:lnTo>
                      <a:pt x="56" y="341"/>
                    </a:lnTo>
                    <a:lnTo>
                      <a:pt x="59" y="351"/>
                    </a:lnTo>
                    <a:lnTo>
                      <a:pt x="64" y="369"/>
                    </a:lnTo>
                    <a:lnTo>
                      <a:pt x="73" y="387"/>
                    </a:lnTo>
                    <a:lnTo>
                      <a:pt x="83" y="405"/>
                    </a:lnTo>
                    <a:lnTo>
                      <a:pt x="96" y="423"/>
                    </a:lnTo>
                    <a:lnTo>
                      <a:pt x="109" y="438"/>
                    </a:lnTo>
                    <a:lnTo>
                      <a:pt x="126" y="455"/>
                    </a:lnTo>
                    <a:lnTo>
                      <a:pt x="144" y="470"/>
                    </a:lnTo>
                    <a:lnTo>
                      <a:pt x="164" y="484"/>
                    </a:lnTo>
                    <a:lnTo>
                      <a:pt x="185" y="498"/>
                    </a:lnTo>
                    <a:lnTo>
                      <a:pt x="209" y="510"/>
                    </a:lnTo>
                    <a:lnTo>
                      <a:pt x="233" y="522"/>
                    </a:lnTo>
                    <a:lnTo>
                      <a:pt x="260" y="532"/>
                    </a:lnTo>
                    <a:lnTo>
                      <a:pt x="287" y="541"/>
                    </a:lnTo>
                    <a:lnTo>
                      <a:pt x="317" y="550"/>
                    </a:lnTo>
                    <a:lnTo>
                      <a:pt x="322" y="553"/>
                    </a:lnTo>
                    <a:lnTo>
                      <a:pt x="328" y="555"/>
                    </a:lnTo>
                    <a:lnTo>
                      <a:pt x="331" y="559"/>
                    </a:lnTo>
                    <a:lnTo>
                      <a:pt x="334" y="564"/>
                    </a:lnTo>
                    <a:lnTo>
                      <a:pt x="337" y="569"/>
                    </a:lnTo>
                    <a:lnTo>
                      <a:pt x="338" y="575"/>
                    </a:lnTo>
                    <a:lnTo>
                      <a:pt x="337" y="581"/>
                    </a:lnTo>
                    <a:lnTo>
                      <a:pt x="335" y="586"/>
                    </a:lnTo>
                    <a:lnTo>
                      <a:pt x="329" y="603"/>
                    </a:lnTo>
                    <a:lnTo>
                      <a:pt x="321" y="621"/>
                    </a:lnTo>
                    <a:lnTo>
                      <a:pt x="311" y="640"/>
                    </a:lnTo>
                    <a:lnTo>
                      <a:pt x="300" y="660"/>
                    </a:lnTo>
                    <a:lnTo>
                      <a:pt x="287" y="680"/>
                    </a:lnTo>
                    <a:lnTo>
                      <a:pt x="274" y="701"/>
                    </a:lnTo>
                    <a:lnTo>
                      <a:pt x="258" y="720"/>
                    </a:lnTo>
                    <a:lnTo>
                      <a:pt x="241" y="738"/>
                    </a:lnTo>
                    <a:lnTo>
                      <a:pt x="280" y="730"/>
                    </a:lnTo>
                    <a:lnTo>
                      <a:pt x="321" y="720"/>
                    </a:lnTo>
                    <a:lnTo>
                      <a:pt x="342" y="713"/>
                    </a:lnTo>
                    <a:lnTo>
                      <a:pt x="362" y="706"/>
                    </a:lnTo>
                    <a:lnTo>
                      <a:pt x="384" y="698"/>
                    </a:lnTo>
                    <a:lnTo>
                      <a:pt x="404" y="689"/>
                    </a:lnTo>
                    <a:lnTo>
                      <a:pt x="424" y="679"/>
                    </a:lnTo>
                    <a:lnTo>
                      <a:pt x="443" y="668"/>
                    </a:lnTo>
                    <a:lnTo>
                      <a:pt x="462" y="656"/>
                    </a:lnTo>
                    <a:lnTo>
                      <a:pt x="480" y="643"/>
                    </a:lnTo>
                    <a:lnTo>
                      <a:pt x="497" y="629"/>
                    </a:lnTo>
                    <a:lnTo>
                      <a:pt x="514" y="613"/>
                    </a:lnTo>
                    <a:lnTo>
                      <a:pt x="528" y="596"/>
                    </a:lnTo>
                    <a:lnTo>
                      <a:pt x="541" y="578"/>
                    </a:lnTo>
                    <a:lnTo>
                      <a:pt x="545" y="574"/>
                    </a:lnTo>
                    <a:lnTo>
                      <a:pt x="550" y="571"/>
                    </a:lnTo>
                    <a:lnTo>
                      <a:pt x="555" y="568"/>
                    </a:lnTo>
                    <a:lnTo>
                      <a:pt x="561" y="566"/>
                    </a:lnTo>
                    <a:lnTo>
                      <a:pt x="598" y="562"/>
                    </a:lnTo>
                    <a:lnTo>
                      <a:pt x="634" y="555"/>
                    </a:lnTo>
                    <a:lnTo>
                      <a:pt x="668" y="546"/>
                    </a:lnTo>
                    <a:lnTo>
                      <a:pt x="701" y="535"/>
                    </a:lnTo>
                    <a:lnTo>
                      <a:pt x="732" y="522"/>
                    </a:lnTo>
                    <a:lnTo>
                      <a:pt x="761" y="509"/>
                    </a:lnTo>
                    <a:lnTo>
                      <a:pt x="776" y="501"/>
                    </a:lnTo>
                    <a:lnTo>
                      <a:pt x="789" y="494"/>
                    </a:lnTo>
                    <a:lnTo>
                      <a:pt x="802" y="485"/>
                    </a:lnTo>
                    <a:lnTo>
                      <a:pt x="814" y="478"/>
                    </a:lnTo>
                    <a:lnTo>
                      <a:pt x="825" y="469"/>
                    </a:lnTo>
                    <a:lnTo>
                      <a:pt x="836" y="460"/>
                    </a:lnTo>
                    <a:lnTo>
                      <a:pt x="847" y="451"/>
                    </a:lnTo>
                    <a:lnTo>
                      <a:pt x="857" y="441"/>
                    </a:lnTo>
                    <a:lnTo>
                      <a:pt x="866" y="432"/>
                    </a:lnTo>
                    <a:lnTo>
                      <a:pt x="875" y="421"/>
                    </a:lnTo>
                    <a:lnTo>
                      <a:pt x="881" y="411"/>
                    </a:lnTo>
                    <a:lnTo>
                      <a:pt x="889" y="401"/>
                    </a:lnTo>
                    <a:lnTo>
                      <a:pt x="895" y="390"/>
                    </a:lnTo>
                    <a:lnTo>
                      <a:pt x="900" y="380"/>
                    </a:lnTo>
                    <a:lnTo>
                      <a:pt x="905" y="369"/>
                    </a:lnTo>
                    <a:lnTo>
                      <a:pt x="908" y="358"/>
                    </a:lnTo>
                    <a:lnTo>
                      <a:pt x="912" y="346"/>
                    </a:lnTo>
                    <a:lnTo>
                      <a:pt x="914" y="335"/>
                    </a:lnTo>
                    <a:lnTo>
                      <a:pt x="915" y="324"/>
                    </a:lnTo>
                    <a:lnTo>
                      <a:pt x="916" y="313"/>
                    </a:lnTo>
                    <a:lnTo>
                      <a:pt x="915" y="299"/>
                    </a:lnTo>
                    <a:lnTo>
                      <a:pt x="914" y="286"/>
                    </a:lnTo>
                    <a:lnTo>
                      <a:pt x="910" y="272"/>
                    </a:lnTo>
                    <a:lnTo>
                      <a:pt x="907" y="260"/>
                    </a:lnTo>
                    <a:lnTo>
                      <a:pt x="903" y="248"/>
                    </a:lnTo>
                    <a:lnTo>
                      <a:pt x="896" y="235"/>
                    </a:lnTo>
                    <a:lnTo>
                      <a:pt x="889" y="223"/>
                    </a:lnTo>
                    <a:lnTo>
                      <a:pt x="881" y="212"/>
                    </a:lnTo>
                    <a:lnTo>
                      <a:pt x="873" y="201"/>
                    </a:lnTo>
                    <a:lnTo>
                      <a:pt x="863" y="189"/>
                    </a:lnTo>
                    <a:lnTo>
                      <a:pt x="853" y="178"/>
                    </a:lnTo>
                    <a:lnTo>
                      <a:pt x="842" y="168"/>
                    </a:lnTo>
                    <a:lnTo>
                      <a:pt x="830" y="157"/>
                    </a:lnTo>
                    <a:lnTo>
                      <a:pt x="817" y="148"/>
                    </a:lnTo>
                    <a:lnTo>
                      <a:pt x="804" y="138"/>
                    </a:lnTo>
                    <a:lnTo>
                      <a:pt x="789" y="129"/>
                    </a:lnTo>
                    <a:lnTo>
                      <a:pt x="775" y="121"/>
                    </a:lnTo>
                    <a:lnTo>
                      <a:pt x="759" y="112"/>
                    </a:lnTo>
                    <a:lnTo>
                      <a:pt x="742" y="105"/>
                    </a:lnTo>
                    <a:lnTo>
                      <a:pt x="726" y="97"/>
                    </a:lnTo>
                    <a:lnTo>
                      <a:pt x="708" y="91"/>
                    </a:lnTo>
                    <a:lnTo>
                      <a:pt x="690" y="85"/>
                    </a:lnTo>
                    <a:lnTo>
                      <a:pt x="672" y="78"/>
                    </a:lnTo>
                    <a:lnTo>
                      <a:pt x="653" y="74"/>
                    </a:lnTo>
                    <a:lnTo>
                      <a:pt x="632" y="69"/>
                    </a:lnTo>
                    <a:lnTo>
                      <a:pt x="612" y="65"/>
                    </a:lnTo>
                    <a:lnTo>
                      <a:pt x="592" y="62"/>
                    </a:lnTo>
                    <a:lnTo>
                      <a:pt x="572" y="58"/>
                    </a:lnTo>
                    <a:lnTo>
                      <a:pt x="551" y="56"/>
                    </a:lnTo>
                    <a:lnTo>
                      <a:pt x="529" y="55"/>
                    </a:lnTo>
                    <a:lnTo>
                      <a:pt x="507" y="54"/>
                    </a:lnTo>
                    <a:lnTo>
                      <a:pt x="484" y="54"/>
                    </a:lnTo>
                    <a:close/>
                    <a:moveTo>
                      <a:pt x="118" y="804"/>
                    </a:moveTo>
                    <a:lnTo>
                      <a:pt x="113" y="804"/>
                    </a:lnTo>
                    <a:lnTo>
                      <a:pt x="109" y="803"/>
                    </a:lnTo>
                    <a:lnTo>
                      <a:pt x="104" y="800"/>
                    </a:lnTo>
                    <a:lnTo>
                      <a:pt x="100" y="797"/>
                    </a:lnTo>
                    <a:lnTo>
                      <a:pt x="97" y="794"/>
                    </a:lnTo>
                    <a:lnTo>
                      <a:pt x="94" y="789"/>
                    </a:lnTo>
                    <a:lnTo>
                      <a:pt x="92" y="785"/>
                    </a:lnTo>
                    <a:lnTo>
                      <a:pt x="92" y="780"/>
                    </a:lnTo>
                    <a:lnTo>
                      <a:pt x="92" y="775"/>
                    </a:lnTo>
                    <a:lnTo>
                      <a:pt x="92" y="770"/>
                    </a:lnTo>
                    <a:lnTo>
                      <a:pt x="94" y="766"/>
                    </a:lnTo>
                    <a:lnTo>
                      <a:pt x="97" y="761"/>
                    </a:lnTo>
                    <a:lnTo>
                      <a:pt x="100" y="758"/>
                    </a:lnTo>
                    <a:lnTo>
                      <a:pt x="104" y="754"/>
                    </a:lnTo>
                    <a:lnTo>
                      <a:pt x="109" y="752"/>
                    </a:lnTo>
                    <a:lnTo>
                      <a:pt x="113" y="751"/>
                    </a:lnTo>
                    <a:lnTo>
                      <a:pt x="128" y="748"/>
                    </a:lnTo>
                    <a:lnTo>
                      <a:pt x="143" y="742"/>
                    </a:lnTo>
                    <a:lnTo>
                      <a:pt x="156" y="737"/>
                    </a:lnTo>
                    <a:lnTo>
                      <a:pt x="168" y="729"/>
                    </a:lnTo>
                    <a:lnTo>
                      <a:pt x="181" y="720"/>
                    </a:lnTo>
                    <a:lnTo>
                      <a:pt x="193" y="711"/>
                    </a:lnTo>
                    <a:lnTo>
                      <a:pt x="203" y="701"/>
                    </a:lnTo>
                    <a:lnTo>
                      <a:pt x="213" y="689"/>
                    </a:lnTo>
                    <a:lnTo>
                      <a:pt x="223" y="678"/>
                    </a:lnTo>
                    <a:lnTo>
                      <a:pt x="232" y="666"/>
                    </a:lnTo>
                    <a:lnTo>
                      <a:pt x="240" y="655"/>
                    </a:lnTo>
                    <a:lnTo>
                      <a:pt x="248" y="642"/>
                    </a:lnTo>
                    <a:lnTo>
                      <a:pt x="263" y="618"/>
                    </a:lnTo>
                    <a:lnTo>
                      <a:pt x="274" y="594"/>
                    </a:lnTo>
                    <a:lnTo>
                      <a:pt x="243" y="583"/>
                    </a:lnTo>
                    <a:lnTo>
                      <a:pt x="214" y="572"/>
                    </a:lnTo>
                    <a:lnTo>
                      <a:pt x="186" y="559"/>
                    </a:lnTo>
                    <a:lnTo>
                      <a:pt x="161" y="545"/>
                    </a:lnTo>
                    <a:lnTo>
                      <a:pt x="136" y="530"/>
                    </a:lnTo>
                    <a:lnTo>
                      <a:pt x="113" y="515"/>
                    </a:lnTo>
                    <a:lnTo>
                      <a:pt x="93" y="497"/>
                    </a:lnTo>
                    <a:lnTo>
                      <a:pt x="74" y="480"/>
                    </a:lnTo>
                    <a:lnTo>
                      <a:pt x="57" y="461"/>
                    </a:lnTo>
                    <a:lnTo>
                      <a:pt x="43" y="442"/>
                    </a:lnTo>
                    <a:lnTo>
                      <a:pt x="30" y="421"/>
                    </a:lnTo>
                    <a:lnTo>
                      <a:pt x="19" y="400"/>
                    </a:lnTo>
                    <a:lnTo>
                      <a:pt x="15" y="390"/>
                    </a:lnTo>
                    <a:lnTo>
                      <a:pt x="11" y="379"/>
                    </a:lnTo>
                    <a:lnTo>
                      <a:pt x="8" y="368"/>
                    </a:lnTo>
                    <a:lnTo>
                      <a:pt x="5" y="358"/>
                    </a:lnTo>
                    <a:lnTo>
                      <a:pt x="4" y="346"/>
                    </a:lnTo>
                    <a:lnTo>
                      <a:pt x="1" y="335"/>
                    </a:lnTo>
                    <a:lnTo>
                      <a:pt x="0" y="324"/>
                    </a:lnTo>
                    <a:lnTo>
                      <a:pt x="0" y="313"/>
                    </a:lnTo>
                    <a:lnTo>
                      <a:pt x="1" y="296"/>
                    </a:lnTo>
                    <a:lnTo>
                      <a:pt x="2" y="280"/>
                    </a:lnTo>
                    <a:lnTo>
                      <a:pt x="6" y="265"/>
                    </a:lnTo>
                    <a:lnTo>
                      <a:pt x="10" y="249"/>
                    </a:lnTo>
                    <a:lnTo>
                      <a:pt x="16" y="234"/>
                    </a:lnTo>
                    <a:lnTo>
                      <a:pt x="23" y="220"/>
                    </a:lnTo>
                    <a:lnTo>
                      <a:pt x="29" y="205"/>
                    </a:lnTo>
                    <a:lnTo>
                      <a:pt x="38" y="191"/>
                    </a:lnTo>
                    <a:lnTo>
                      <a:pt x="48" y="177"/>
                    </a:lnTo>
                    <a:lnTo>
                      <a:pt x="59" y="164"/>
                    </a:lnTo>
                    <a:lnTo>
                      <a:pt x="71" y="150"/>
                    </a:lnTo>
                    <a:lnTo>
                      <a:pt x="83" y="138"/>
                    </a:lnTo>
                    <a:lnTo>
                      <a:pt x="97" y="126"/>
                    </a:lnTo>
                    <a:lnTo>
                      <a:pt x="111" y="113"/>
                    </a:lnTo>
                    <a:lnTo>
                      <a:pt x="126" y="102"/>
                    </a:lnTo>
                    <a:lnTo>
                      <a:pt x="143" y="92"/>
                    </a:lnTo>
                    <a:lnTo>
                      <a:pt x="159" y="81"/>
                    </a:lnTo>
                    <a:lnTo>
                      <a:pt x="177" y="72"/>
                    </a:lnTo>
                    <a:lnTo>
                      <a:pt x="195" y="62"/>
                    </a:lnTo>
                    <a:lnTo>
                      <a:pt x="214" y="53"/>
                    </a:lnTo>
                    <a:lnTo>
                      <a:pt x="233" y="45"/>
                    </a:lnTo>
                    <a:lnTo>
                      <a:pt x="254" y="38"/>
                    </a:lnTo>
                    <a:lnTo>
                      <a:pt x="275" y="30"/>
                    </a:lnTo>
                    <a:lnTo>
                      <a:pt x="296" y="25"/>
                    </a:lnTo>
                    <a:lnTo>
                      <a:pt x="319" y="19"/>
                    </a:lnTo>
                    <a:lnTo>
                      <a:pt x="341" y="13"/>
                    </a:lnTo>
                    <a:lnTo>
                      <a:pt x="363" y="10"/>
                    </a:lnTo>
                    <a:lnTo>
                      <a:pt x="387" y="6"/>
                    </a:lnTo>
                    <a:lnTo>
                      <a:pt x="412" y="3"/>
                    </a:lnTo>
                    <a:lnTo>
                      <a:pt x="435" y="1"/>
                    </a:lnTo>
                    <a:lnTo>
                      <a:pt x="460" y="0"/>
                    </a:lnTo>
                    <a:lnTo>
                      <a:pt x="484" y="0"/>
                    </a:lnTo>
                    <a:lnTo>
                      <a:pt x="509" y="0"/>
                    </a:lnTo>
                    <a:lnTo>
                      <a:pt x="534" y="1"/>
                    </a:lnTo>
                    <a:lnTo>
                      <a:pt x="558" y="3"/>
                    </a:lnTo>
                    <a:lnTo>
                      <a:pt x="582" y="6"/>
                    </a:lnTo>
                    <a:lnTo>
                      <a:pt x="606" y="10"/>
                    </a:lnTo>
                    <a:lnTo>
                      <a:pt x="629" y="13"/>
                    </a:lnTo>
                    <a:lnTo>
                      <a:pt x="652" y="19"/>
                    </a:lnTo>
                    <a:lnTo>
                      <a:pt x="673" y="25"/>
                    </a:lnTo>
                    <a:lnTo>
                      <a:pt x="694" y="30"/>
                    </a:lnTo>
                    <a:lnTo>
                      <a:pt x="715" y="38"/>
                    </a:lnTo>
                    <a:lnTo>
                      <a:pt x="736" y="45"/>
                    </a:lnTo>
                    <a:lnTo>
                      <a:pt x="756" y="53"/>
                    </a:lnTo>
                    <a:lnTo>
                      <a:pt x="775" y="62"/>
                    </a:lnTo>
                    <a:lnTo>
                      <a:pt x="793" y="72"/>
                    </a:lnTo>
                    <a:lnTo>
                      <a:pt x="811" y="81"/>
                    </a:lnTo>
                    <a:lnTo>
                      <a:pt x="828" y="92"/>
                    </a:lnTo>
                    <a:lnTo>
                      <a:pt x="843" y="102"/>
                    </a:lnTo>
                    <a:lnTo>
                      <a:pt x="859" y="113"/>
                    </a:lnTo>
                    <a:lnTo>
                      <a:pt x="873" y="126"/>
                    </a:lnTo>
                    <a:lnTo>
                      <a:pt x="887" y="138"/>
                    </a:lnTo>
                    <a:lnTo>
                      <a:pt x="899" y="150"/>
                    </a:lnTo>
                    <a:lnTo>
                      <a:pt x="910" y="164"/>
                    </a:lnTo>
                    <a:lnTo>
                      <a:pt x="922" y="177"/>
                    </a:lnTo>
                    <a:lnTo>
                      <a:pt x="931" y="191"/>
                    </a:lnTo>
                    <a:lnTo>
                      <a:pt x="940" y="205"/>
                    </a:lnTo>
                    <a:lnTo>
                      <a:pt x="947" y="220"/>
                    </a:lnTo>
                    <a:lnTo>
                      <a:pt x="954" y="234"/>
                    </a:lnTo>
                    <a:lnTo>
                      <a:pt x="960" y="249"/>
                    </a:lnTo>
                    <a:lnTo>
                      <a:pt x="963" y="265"/>
                    </a:lnTo>
                    <a:lnTo>
                      <a:pt x="967" y="280"/>
                    </a:lnTo>
                    <a:lnTo>
                      <a:pt x="969" y="296"/>
                    </a:lnTo>
                    <a:lnTo>
                      <a:pt x="969" y="313"/>
                    </a:lnTo>
                    <a:lnTo>
                      <a:pt x="969" y="326"/>
                    </a:lnTo>
                    <a:lnTo>
                      <a:pt x="968" y="340"/>
                    </a:lnTo>
                    <a:lnTo>
                      <a:pt x="965" y="354"/>
                    </a:lnTo>
                    <a:lnTo>
                      <a:pt x="962" y="368"/>
                    </a:lnTo>
                    <a:lnTo>
                      <a:pt x="958" y="381"/>
                    </a:lnTo>
                    <a:lnTo>
                      <a:pt x="953" y="393"/>
                    </a:lnTo>
                    <a:lnTo>
                      <a:pt x="946" y="407"/>
                    </a:lnTo>
                    <a:lnTo>
                      <a:pt x="941" y="419"/>
                    </a:lnTo>
                    <a:lnTo>
                      <a:pt x="933" y="432"/>
                    </a:lnTo>
                    <a:lnTo>
                      <a:pt x="924" y="444"/>
                    </a:lnTo>
                    <a:lnTo>
                      <a:pt x="915" y="456"/>
                    </a:lnTo>
                    <a:lnTo>
                      <a:pt x="906" y="467"/>
                    </a:lnTo>
                    <a:lnTo>
                      <a:pt x="895" y="479"/>
                    </a:lnTo>
                    <a:lnTo>
                      <a:pt x="884" y="490"/>
                    </a:lnTo>
                    <a:lnTo>
                      <a:pt x="871" y="501"/>
                    </a:lnTo>
                    <a:lnTo>
                      <a:pt x="859" y="511"/>
                    </a:lnTo>
                    <a:lnTo>
                      <a:pt x="845" y="521"/>
                    </a:lnTo>
                    <a:lnTo>
                      <a:pt x="832" y="530"/>
                    </a:lnTo>
                    <a:lnTo>
                      <a:pt x="817" y="540"/>
                    </a:lnTo>
                    <a:lnTo>
                      <a:pt x="802" y="549"/>
                    </a:lnTo>
                    <a:lnTo>
                      <a:pt x="786" y="557"/>
                    </a:lnTo>
                    <a:lnTo>
                      <a:pt x="769" y="565"/>
                    </a:lnTo>
                    <a:lnTo>
                      <a:pt x="752" y="573"/>
                    </a:lnTo>
                    <a:lnTo>
                      <a:pt x="736" y="580"/>
                    </a:lnTo>
                    <a:lnTo>
                      <a:pt x="718" y="586"/>
                    </a:lnTo>
                    <a:lnTo>
                      <a:pt x="699" y="593"/>
                    </a:lnTo>
                    <a:lnTo>
                      <a:pt x="680" y="599"/>
                    </a:lnTo>
                    <a:lnTo>
                      <a:pt x="660" y="603"/>
                    </a:lnTo>
                    <a:lnTo>
                      <a:pt x="640" y="608"/>
                    </a:lnTo>
                    <a:lnTo>
                      <a:pt x="620" y="612"/>
                    </a:lnTo>
                    <a:lnTo>
                      <a:pt x="600" y="615"/>
                    </a:lnTo>
                    <a:lnTo>
                      <a:pt x="579" y="619"/>
                    </a:lnTo>
                    <a:lnTo>
                      <a:pt x="565" y="636"/>
                    </a:lnTo>
                    <a:lnTo>
                      <a:pt x="552" y="651"/>
                    </a:lnTo>
                    <a:lnTo>
                      <a:pt x="537" y="666"/>
                    </a:lnTo>
                    <a:lnTo>
                      <a:pt x="521" y="679"/>
                    </a:lnTo>
                    <a:lnTo>
                      <a:pt x="505" y="692"/>
                    </a:lnTo>
                    <a:lnTo>
                      <a:pt x="488" y="704"/>
                    </a:lnTo>
                    <a:lnTo>
                      <a:pt x="470" y="715"/>
                    </a:lnTo>
                    <a:lnTo>
                      <a:pt x="452" y="725"/>
                    </a:lnTo>
                    <a:lnTo>
                      <a:pt x="434" y="734"/>
                    </a:lnTo>
                    <a:lnTo>
                      <a:pt x="415" y="743"/>
                    </a:lnTo>
                    <a:lnTo>
                      <a:pt x="397" y="751"/>
                    </a:lnTo>
                    <a:lnTo>
                      <a:pt x="378" y="758"/>
                    </a:lnTo>
                    <a:lnTo>
                      <a:pt x="341" y="770"/>
                    </a:lnTo>
                    <a:lnTo>
                      <a:pt x="304" y="780"/>
                    </a:lnTo>
                    <a:lnTo>
                      <a:pt x="268" y="788"/>
                    </a:lnTo>
                    <a:lnTo>
                      <a:pt x="235" y="794"/>
                    </a:lnTo>
                    <a:lnTo>
                      <a:pt x="204" y="798"/>
                    </a:lnTo>
                    <a:lnTo>
                      <a:pt x="177" y="802"/>
                    </a:lnTo>
                    <a:lnTo>
                      <a:pt x="137" y="804"/>
                    </a:lnTo>
                    <a:lnTo>
                      <a:pt x="118" y="804"/>
                    </a:lnTo>
                    <a:lnTo>
                      <a:pt x="118" y="8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8" name="Freeform 115"/>
              <p:cNvSpPr>
                <a:spLocks/>
              </p:cNvSpPr>
              <p:nvPr/>
            </p:nvSpPr>
            <p:spPr bwMode="auto">
              <a:xfrm>
                <a:off x="5027613" y="3217863"/>
                <a:ext cx="276225" cy="258763"/>
              </a:xfrm>
              <a:custGeom>
                <a:avLst/>
                <a:gdLst>
                  <a:gd name="T0" fmla="*/ 528 w 696"/>
                  <a:gd name="T1" fmla="*/ 648 h 653"/>
                  <a:gd name="T2" fmla="*/ 418 w 696"/>
                  <a:gd name="T3" fmla="*/ 626 h 653"/>
                  <a:gd name="T4" fmla="*/ 343 w 696"/>
                  <a:gd name="T5" fmla="*/ 597 h 653"/>
                  <a:gd name="T6" fmla="*/ 285 w 696"/>
                  <a:gd name="T7" fmla="*/ 563 h 653"/>
                  <a:gd name="T8" fmla="*/ 237 w 696"/>
                  <a:gd name="T9" fmla="*/ 518 h 653"/>
                  <a:gd name="T10" fmla="*/ 136 w 696"/>
                  <a:gd name="T11" fmla="*/ 486 h 653"/>
                  <a:gd name="T12" fmla="*/ 33 w 696"/>
                  <a:gd name="T13" fmla="*/ 440 h 653"/>
                  <a:gd name="T14" fmla="*/ 2 w 696"/>
                  <a:gd name="T15" fmla="*/ 413 h 653"/>
                  <a:gd name="T16" fmla="*/ 3 w 696"/>
                  <a:gd name="T17" fmla="*/ 393 h 653"/>
                  <a:gd name="T18" fmla="*/ 18 w 696"/>
                  <a:gd name="T19" fmla="*/ 378 h 653"/>
                  <a:gd name="T20" fmla="*/ 38 w 696"/>
                  <a:gd name="T21" fmla="*/ 379 h 653"/>
                  <a:gd name="T22" fmla="*/ 108 w 696"/>
                  <a:gd name="T23" fmla="*/ 418 h 653"/>
                  <a:gd name="T24" fmla="*/ 215 w 696"/>
                  <a:gd name="T25" fmla="*/ 449 h 653"/>
                  <a:gd name="T26" fmla="*/ 260 w 696"/>
                  <a:gd name="T27" fmla="*/ 460 h 653"/>
                  <a:gd name="T28" fmla="*/ 296 w 696"/>
                  <a:gd name="T29" fmla="*/ 501 h 653"/>
                  <a:gd name="T30" fmla="*/ 348 w 696"/>
                  <a:gd name="T31" fmla="*/ 540 h 653"/>
                  <a:gd name="T32" fmla="*/ 408 w 696"/>
                  <a:gd name="T33" fmla="*/ 566 h 653"/>
                  <a:gd name="T34" fmla="*/ 472 w 696"/>
                  <a:gd name="T35" fmla="*/ 573 h 653"/>
                  <a:gd name="T36" fmla="*/ 429 w 696"/>
                  <a:gd name="T37" fmla="*/ 501 h 653"/>
                  <a:gd name="T38" fmla="*/ 418 w 696"/>
                  <a:gd name="T39" fmla="*/ 459 h 653"/>
                  <a:gd name="T40" fmla="*/ 431 w 696"/>
                  <a:gd name="T41" fmla="*/ 442 h 653"/>
                  <a:gd name="T42" fmla="*/ 501 w 696"/>
                  <a:gd name="T43" fmla="*/ 417 h 653"/>
                  <a:gd name="T44" fmla="*/ 571 w 696"/>
                  <a:gd name="T45" fmla="*/ 377 h 653"/>
                  <a:gd name="T46" fmla="*/ 620 w 696"/>
                  <a:gd name="T47" fmla="*/ 327 h 653"/>
                  <a:gd name="T48" fmla="*/ 642 w 696"/>
                  <a:gd name="T49" fmla="*/ 269 h 653"/>
                  <a:gd name="T50" fmla="*/ 639 w 696"/>
                  <a:gd name="T51" fmla="*/ 225 h 653"/>
                  <a:gd name="T52" fmla="*/ 622 w 696"/>
                  <a:gd name="T53" fmla="*/ 186 h 653"/>
                  <a:gd name="T54" fmla="*/ 593 w 696"/>
                  <a:gd name="T55" fmla="*/ 152 h 653"/>
                  <a:gd name="T56" fmla="*/ 553 w 696"/>
                  <a:gd name="T57" fmla="*/ 120 h 653"/>
                  <a:gd name="T58" fmla="*/ 464 w 696"/>
                  <a:gd name="T59" fmla="*/ 79 h 653"/>
                  <a:gd name="T60" fmla="*/ 338 w 696"/>
                  <a:gd name="T61" fmla="*/ 55 h 653"/>
                  <a:gd name="T62" fmla="*/ 227 w 696"/>
                  <a:gd name="T63" fmla="*/ 59 h 653"/>
                  <a:gd name="T64" fmla="*/ 187 w 696"/>
                  <a:gd name="T65" fmla="*/ 61 h 653"/>
                  <a:gd name="T66" fmla="*/ 173 w 696"/>
                  <a:gd name="T67" fmla="*/ 46 h 653"/>
                  <a:gd name="T68" fmla="*/ 173 w 696"/>
                  <a:gd name="T69" fmla="*/ 26 h 653"/>
                  <a:gd name="T70" fmla="*/ 188 w 696"/>
                  <a:gd name="T71" fmla="*/ 11 h 653"/>
                  <a:gd name="T72" fmla="*/ 275 w 696"/>
                  <a:gd name="T73" fmla="*/ 0 h 653"/>
                  <a:gd name="T74" fmla="*/ 364 w 696"/>
                  <a:gd name="T75" fmla="*/ 3 h 653"/>
                  <a:gd name="T76" fmla="*/ 440 w 696"/>
                  <a:gd name="T77" fmla="*/ 15 h 653"/>
                  <a:gd name="T78" fmla="*/ 509 w 696"/>
                  <a:gd name="T79" fmla="*/ 36 h 653"/>
                  <a:gd name="T80" fmla="*/ 569 w 696"/>
                  <a:gd name="T81" fmla="*/ 65 h 653"/>
                  <a:gd name="T82" fmla="*/ 620 w 696"/>
                  <a:gd name="T83" fmla="*/ 101 h 653"/>
                  <a:gd name="T84" fmla="*/ 658 w 696"/>
                  <a:gd name="T85" fmla="*/ 144 h 653"/>
                  <a:gd name="T86" fmla="*/ 683 w 696"/>
                  <a:gd name="T87" fmla="*/ 191 h 653"/>
                  <a:gd name="T88" fmla="*/ 696 w 696"/>
                  <a:gd name="T89" fmla="*/ 241 h 653"/>
                  <a:gd name="T90" fmla="*/ 688 w 696"/>
                  <a:gd name="T91" fmla="*/ 309 h 653"/>
                  <a:gd name="T92" fmla="*/ 651 w 696"/>
                  <a:gd name="T93" fmla="*/ 375 h 653"/>
                  <a:gd name="T94" fmla="*/ 588 w 696"/>
                  <a:gd name="T95" fmla="*/ 431 h 653"/>
                  <a:gd name="T96" fmla="*/ 504 w 696"/>
                  <a:gd name="T97" fmla="*/ 475 h 653"/>
                  <a:gd name="T98" fmla="*/ 512 w 696"/>
                  <a:gd name="T99" fmla="*/ 537 h 653"/>
                  <a:gd name="T100" fmla="*/ 551 w 696"/>
                  <a:gd name="T101" fmla="*/ 578 h 653"/>
                  <a:gd name="T102" fmla="*/ 590 w 696"/>
                  <a:gd name="T103" fmla="*/ 598 h 653"/>
                  <a:gd name="T104" fmla="*/ 615 w 696"/>
                  <a:gd name="T105" fmla="*/ 607 h 653"/>
                  <a:gd name="T106" fmla="*/ 623 w 696"/>
                  <a:gd name="T107" fmla="*/ 624 h 653"/>
                  <a:gd name="T108" fmla="*/ 617 w 696"/>
                  <a:gd name="T109" fmla="*/ 643 h 653"/>
                  <a:gd name="T110" fmla="*/ 602 w 696"/>
                  <a:gd name="T111" fmla="*/ 653 h 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96" h="653">
                    <a:moveTo>
                      <a:pt x="596" y="653"/>
                    </a:moveTo>
                    <a:lnTo>
                      <a:pt x="581" y="653"/>
                    </a:lnTo>
                    <a:lnTo>
                      <a:pt x="549" y="651"/>
                    </a:lnTo>
                    <a:lnTo>
                      <a:pt x="528" y="648"/>
                    </a:lnTo>
                    <a:lnTo>
                      <a:pt x="503" y="645"/>
                    </a:lnTo>
                    <a:lnTo>
                      <a:pt x="476" y="640"/>
                    </a:lnTo>
                    <a:lnTo>
                      <a:pt x="448" y="634"/>
                    </a:lnTo>
                    <a:lnTo>
                      <a:pt x="418" y="626"/>
                    </a:lnTo>
                    <a:lnTo>
                      <a:pt x="389" y="616"/>
                    </a:lnTo>
                    <a:lnTo>
                      <a:pt x="373" y="610"/>
                    </a:lnTo>
                    <a:lnTo>
                      <a:pt x="358" y="605"/>
                    </a:lnTo>
                    <a:lnTo>
                      <a:pt x="343" y="597"/>
                    </a:lnTo>
                    <a:lnTo>
                      <a:pt x="328" y="590"/>
                    </a:lnTo>
                    <a:lnTo>
                      <a:pt x="313" y="582"/>
                    </a:lnTo>
                    <a:lnTo>
                      <a:pt x="300" y="573"/>
                    </a:lnTo>
                    <a:lnTo>
                      <a:pt x="285" y="563"/>
                    </a:lnTo>
                    <a:lnTo>
                      <a:pt x="273" y="553"/>
                    </a:lnTo>
                    <a:lnTo>
                      <a:pt x="260" y="542"/>
                    </a:lnTo>
                    <a:lnTo>
                      <a:pt x="248" y="531"/>
                    </a:lnTo>
                    <a:lnTo>
                      <a:pt x="237" y="518"/>
                    </a:lnTo>
                    <a:lnTo>
                      <a:pt x="226" y="505"/>
                    </a:lnTo>
                    <a:lnTo>
                      <a:pt x="196" y="500"/>
                    </a:lnTo>
                    <a:lnTo>
                      <a:pt x="166" y="494"/>
                    </a:lnTo>
                    <a:lnTo>
                      <a:pt x="136" y="486"/>
                    </a:lnTo>
                    <a:lnTo>
                      <a:pt x="108" y="477"/>
                    </a:lnTo>
                    <a:lnTo>
                      <a:pt x="83" y="466"/>
                    </a:lnTo>
                    <a:lnTo>
                      <a:pt x="57" y="453"/>
                    </a:lnTo>
                    <a:lnTo>
                      <a:pt x="33" y="440"/>
                    </a:lnTo>
                    <a:lnTo>
                      <a:pt x="11" y="425"/>
                    </a:lnTo>
                    <a:lnTo>
                      <a:pt x="7" y="422"/>
                    </a:lnTo>
                    <a:lnTo>
                      <a:pt x="4" y="417"/>
                    </a:lnTo>
                    <a:lnTo>
                      <a:pt x="2" y="413"/>
                    </a:lnTo>
                    <a:lnTo>
                      <a:pt x="1" y="408"/>
                    </a:lnTo>
                    <a:lnTo>
                      <a:pt x="0" y="403"/>
                    </a:lnTo>
                    <a:lnTo>
                      <a:pt x="1" y="397"/>
                    </a:lnTo>
                    <a:lnTo>
                      <a:pt x="3" y="393"/>
                    </a:lnTo>
                    <a:lnTo>
                      <a:pt x="5" y="388"/>
                    </a:lnTo>
                    <a:lnTo>
                      <a:pt x="9" y="384"/>
                    </a:lnTo>
                    <a:lnTo>
                      <a:pt x="13" y="380"/>
                    </a:lnTo>
                    <a:lnTo>
                      <a:pt x="18" y="378"/>
                    </a:lnTo>
                    <a:lnTo>
                      <a:pt x="23" y="377"/>
                    </a:lnTo>
                    <a:lnTo>
                      <a:pt x="28" y="377"/>
                    </a:lnTo>
                    <a:lnTo>
                      <a:pt x="33" y="377"/>
                    </a:lnTo>
                    <a:lnTo>
                      <a:pt x="38" y="379"/>
                    </a:lnTo>
                    <a:lnTo>
                      <a:pt x="42" y="381"/>
                    </a:lnTo>
                    <a:lnTo>
                      <a:pt x="62" y="395"/>
                    </a:lnTo>
                    <a:lnTo>
                      <a:pt x="85" y="407"/>
                    </a:lnTo>
                    <a:lnTo>
                      <a:pt x="108" y="418"/>
                    </a:lnTo>
                    <a:lnTo>
                      <a:pt x="133" y="429"/>
                    </a:lnTo>
                    <a:lnTo>
                      <a:pt x="160" y="436"/>
                    </a:lnTo>
                    <a:lnTo>
                      <a:pt x="187" y="443"/>
                    </a:lnTo>
                    <a:lnTo>
                      <a:pt x="215" y="449"/>
                    </a:lnTo>
                    <a:lnTo>
                      <a:pt x="244" y="453"/>
                    </a:lnTo>
                    <a:lnTo>
                      <a:pt x="250" y="454"/>
                    </a:lnTo>
                    <a:lnTo>
                      <a:pt x="255" y="457"/>
                    </a:lnTo>
                    <a:lnTo>
                      <a:pt x="260" y="460"/>
                    </a:lnTo>
                    <a:lnTo>
                      <a:pt x="263" y="464"/>
                    </a:lnTo>
                    <a:lnTo>
                      <a:pt x="273" y="478"/>
                    </a:lnTo>
                    <a:lnTo>
                      <a:pt x="284" y="490"/>
                    </a:lnTo>
                    <a:lnTo>
                      <a:pt x="296" y="501"/>
                    </a:lnTo>
                    <a:lnTo>
                      <a:pt x="308" y="513"/>
                    </a:lnTo>
                    <a:lnTo>
                      <a:pt x="320" y="523"/>
                    </a:lnTo>
                    <a:lnTo>
                      <a:pt x="334" y="532"/>
                    </a:lnTo>
                    <a:lnTo>
                      <a:pt x="348" y="540"/>
                    </a:lnTo>
                    <a:lnTo>
                      <a:pt x="363" y="547"/>
                    </a:lnTo>
                    <a:lnTo>
                      <a:pt x="377" y="554"/>
                    </a:lnTo>
                    <a:lnTo>
                      <a:pt x="393" y="561"/>
                    </a:lnTo>
                    <a:lnTo>
                      <a:pt x="408" y="566"/>
                    </a:lnTo>
                    <a:lnTo>
                      <a:pt x="423" y="571"/>
                    </a:lnTo>
                    <a:lnTo>
                      <a:pt x="454" y="580"/>
                    </a:lnTo>
                    <a:lnTo>
                      <a:pt x="483" y="587"/>
                    </a:lnTo>
                    <a:lnTo>
                      <a:pt x="472" y="573"/>
                    </a:lnTo>
                    <a:lnTo>
                      <a:pt x="461" y="559"/>
                    </a:lnTo>
                    <a:lnTo>
                      <a:pt x="451" y="544"/>
                    </a:lnTo>
                    <a:lnTo>
                      <a:pt x="444" y="529"/>
                    </a:lnTo>
                    <a:lnTo>
                      <a:pt x="429" y="501"/>
                    </a:lnTo>
                    <a:lnTo>
                      <a:pt x="418" y="476"/>
                    </a:lnTo>
                    <a:lnTo>
                      <a:pt x="417" y="470"/>
                    </a:lnTo>
                    <a:lnTo>
                      <a:pt x="417" y="464"/>
                    </a:lnTo>
                    <a:lnTo>
                      <a:pt x="418" y="459"/>
                    </a:lnTo>
                    <a:lnTo>
                      <a:pt x="419" y="453"/>
                    </a:lnTo>
                    <a:lnTo>
                      <a:pt x="422" y="449"/>
                    </a:lnTo>
                    <a:lnTo>
                      <a:pt x="427" y="444"/>
                    </a:lnTo>
                    <a:lnTo>
                      <a:pt x="431" y="442"/>
                    </a:lnTo>
                    <a:lnTo>
                      <a:pt x="437" y="440"/>
                    </a:lnTo>
                    <a:lnTo>
                      <a:pt x="459" y="433"/>
                    </a:lnTo>
                    <a:lnTo>
                      <a:pt x="481" y="426"/>
                    </a:lnTo>
                    <a:lnTo>
                      <a:pt x="501" y="417"/>
                    </a:lnTo>
                    <a:lnTo>
                      <a:pt x="521" y="408"/>
                    </a:lnTo>
                    <a:lnTo>
                      <a:pt x="539" y="398"/>
                    </a:lnTo>
                    <a:lnTo>
                      <a:pt x="556" y="388"/>
                    </a:lnTo>
                    <a:lnTo>
                      <a:pt x="571" y="377"/>
                    </a:lnTo>
                    <a:lnTo>
                      <a:pt x="586" y="365"/>
                    </a:lnTo>
                    <a:lnTo>
                      <a:pt x="598" y="352"/>
                    </a:lnTo>
                    <a:lnTo>
                      <a:pt x="609" y="340"/>
                    </a:lnTo>
                    <a:lnTo>
                      <a:pt x="620" y="327"/>
                    </a:lnTo>
                    <a:lnTo>
                      <a:pt x="627" y="313"/>
                    </a:lnTo>
                    <a:lnTo>
                      <a:pt x="634" y="299"/>
                    </a:lnTo>
                    <a:lnTo>
                      <a:pt x="639" y="284"/>
                    </a:lnTo>
                    <a:lnTo>
                      <a:pt x="642" y="269"/>
                    </a:lnTo>
                    <a:lnTo>
                      <a:pt x="642" y="255"/>
                    </a:lnTo>
                    <a:lnTo>
                      <a:pt x="642" y="245"/>
                    </a:lnTo>
                    <a:lnTo>
                      <a:pt x="641" y="235"/>
                    </a:lnTo>
                    <a:lnTo>
                      <a:pt x="639" y="225"/>
                    </a:lnTo>
                    <a:lnTo>
                      <a:pt x="635" y="214"/>
                    </a:lnTo>
                    <a:lnTo>
                      <a:pt x="632" y="205"/>
                    </a:lnTo>
                    <a:lnTo>
                      <a:pt x="627" y="195"/>
                    </a:lnTo>
                    <a:lnTo>
                      <a:pt x="622" y="186"/>
                    </a:lnTo>
                    <a:lnTo>
                      <a:pt x="615" y="177"/>
                    </a:lnTo>
                    <a:lnTo>
                      <a:pt x="608" y="168"/>
                    </a:lnTo>
                    <a:lnTo>
                      <a:pt x="600" y="159"/>
                    </a:lnTo>
                    <a:lnTo>
                      <a:pt x="593" y="152"/>
                    </a:lnTo>
                    <a:lnTo>
                      <a:pt x="584" y="144"/>
                    </a:lnTo>
                    <a:lnTo>
                      <a:pt x="575" y="136"/>
                    </a:lnTo>
                    <a:lnTo>
                      <a:pt x="563" y="128"/>
                    </a:lnTo>
                    <a:lnTo>
                      <a:pt x="553" y="120"/>
                    </a:lnTo>
                    <a:lnTo>
                      <a:pt x="542" y="114"/>
                    </a:lnTo>
                    <a:lnTo>
                      <a:pt x="518" y="100"/>
                    </a:lnTo>
                    <a:lnTo>
                      <a:pt x="492" y="89"/>
                    </a:lnTo>
                    <a:lnTo>
                      <a:pt x="464" y="79"/>
                    </a:lnTo>
                    <a:lnTo>
                      <a:pt x="435" y="70"/>
                    </a:lnTo>
                    <a:lnTo>
                      <a:pt x="403" y="63"/>
                    </a:lnTo>
                    <a:lnTo>
                      <a:pt x="371" y="57"/>
                    </a:lnTo>
                    <a:lnTo>
                      <a:pt x="338" y="55"/>
                    </a:lnTo>
                    <a:lnTo>
                      <a:pt x="303" y="54"/>
                    </a:lnTo>
                    <a:lnTo>
                      <a:pt x="278" y="54"/>
                    </a:lnTo>
                    <a:lnTo>
                      <a:pt x="253" y="56"/>
                    </a:lnTo>
                    <a:lnTo>
                      <a:pt x="227" y="59"/>
                    </a:lnTo>
                    <a:lnTo>
                      <a:pt x="203" y="63"/>
                    </a:lnTo>
                    <a:lnTo>
                      <a:pt x="197" y="63"/>
                    </a:lnTo>
                    <a:lnTo>
                      <a:pt x="192" y="63"/>
                    </a:lnTo>
                    <a:lnTo>
                      <a:pt x="187" y="61"/>
                    </a:lnTo>
                    <a:lnTo>
                      <a:pt x="182" y="59"/>
                    </a:lnTo>
                    <a:lnTo>
                      <a:pt x="179" y="55"/>
                    </a:lnTo>
                    <a:lnTo>
                      <a:pt x="176" y="52"/>
                    </a:lnTo>
                    <a:lnTo>
                      <a:pt x="173" y="46"/>
                    </a:lnTo>
                    <a:lnTo>
                      <a:pt x="171" y="42"/>
                    </a:lnTo>
                    <a:lnTo>
                      <a:pt x="171" y="36"/>
                    </a:lnTo>
                    <a:lnTo>
                      <a:pt x="171" y="31"/>
                    </a:lnTo>
                    <a:lnTo>
                      <a:pt x="173" y="26"/>
                    </a:lnTo>
                    <a:lnTo>
                      <a:pt x="176" y="22"/>
                    </a:lnTo>
                    <a:lnTo>
                      <a:pt x="179" y="17"/>
                    </a:lnTo>
                    <a:lnTo>
                      <a:pt x="183" y="14"/>
                    </a:lnTo>
                    <a:lnTo>
                      <a:pt x="188" y="11"/>
                    </a:lnTo>
                    <a:lnTo>
                      <a:pt x="192" y="10"/>
                    </a:lnTo>
                    <a:lnTo>
                      <a:pt x="220" y="6"/>
                    </a:lnTo>
                    <a:lnTo>
                      <a:pt x="247" y="3"/>
                    </a:lnTo>
                    <a:lnTo>
                      <a:pt x="275" y="0"/>
                    </a:lnTo>
                    <a:lnTo>
                      <a:pt x="303" y="0"/>
                    </a:lnTo>
                    <a:lnTo>
                      <a:pt x="325" y="0"/>
                    </a:lnTo>
                    <a:lnTo>
                      <a:pt x="345" y="1"/>
                    </a:lnTo>
                    <a:lnTo>
                      <a:pt x="364" y="3"/>
                    </a:lnTo>
                    <a:lnTo>
                      <a:pt x="384" y="5"/>
                    </a:lnTo>
                    <a:lnTo>
                      <a:pt x="403" y="8"/>
                    </a:lnTo>
                    <a:lnTo>
                      <a:pt x="422" y="11"/>
                    </a:lnTo>
                    <a:lnTo>
                      <a:pt x="440" y="15"/>
                    </a:lnTo>
                    <a:lnTo>
                      <a:pt x="458" y="19"/>
                    </a:lnTo>
                    <a:lnTo>
                      <a:pt x="475" y="25"/>
                    </a:lnTo>
                    <a:lnTo>
                      <a:pt x="492" y="31"/>
                    </a:lnTo>
                    <a:lnTo>
                      <a:pt x="509" y="36"/>
                    </a:lnTo>
                    <a:lnTo>
                      <a:pt x="524" y="43"/>
                    </a:lnTo>
                    <a:lnTo>
                      <a:pt x="540" y="50"/>
                    </a:lnTo>
                    <a:lnTo>
                      <a:pt x="554" y="57"/>
                    </a:lnTo>
                    <a:lnTo>
                      <a:pt x="569" y="65"/>
                    </a:lnTo>
                    <a:lnTo>
                      <a:pt x="583" y="74"/>
                    </a:lnTo>
                    <a:lnTo>
                      <a:pt x="595" y="82"/>
                    </a:lnTo>
                    <a:lnTo>
                      <a:pt x="607" y="92"/>
                    </a:lnTo>
                    <a:lnTo>
                      <a:pt x="620" y="101"/>
                    </a:lnTo>
                    <a:lnTo>
                      <a:pt x="630" y="111"/>
                    </a:lnTo>
                    <a:lnTo>
                      <a:pt x="640" y="121"/>
                    </a:lnTo>
                    <a:lnTo>
                      <a:pt x="650" y="133"/>
                    </a:lnTo>
                    <a:lnTo>
                      <a:pt x="658" y="144"/>
                    </a:lnTo>
                    <a:lnTo>
                      <a:pt x="665" y="155"/>
                    </a:lnTo>
                    <a:lnTo>
                      <a:pt x="672" y="166"/>
                    </a:lnTo>
                    <a:lnTo>
                      <a:pt x="679" y="179"/>
                    </a:lnTo>
                    <a:lnTo>
                      <a:pt x="683" y="191"/>
                    </a:lnTo>
                    <a:lnTo>
                      <a:pt x="688" y="203"/>
                    </a:lnTo>
                    <a:lnTo>
                      <a:pt x="691" y="216"/>
                    </a:lnTo>
                    <a:lnTo>
                      <a:pt x="695" y="229"/>
                    </a:lnTo>
                    <a:lnTo>
                      <a:pt x="696" y="241"/>
                    </a:lnTo>
                    <a:lnTo>
                      <a:pt x="696" y="255"/>
                    </a:lnTo>
                    <a:lnTo>
                      <a:pt x="695" y="273"/>
                    </a:lnTo>
                    <a:lnTo>
                      <a:pt x="692" y="291"/>
                    </a:lnTo>
                    <a:lnTo>
                      <a:pt x="688" y="309"/>
                    </a:lnTo>
                    <a:lnTo>
                      <a:pt x="681" y="327"/>
                    </a:lnTo>
                    <a:lnTo>
                      <a:pt x="672" y="342"/>
                    </a:lnTo>
                    <a:lnTo>
                      <a:pt x="662" y="359"/>
                    </a:lnTo>
                    <a:lnTo>
                      <a:pt x="651" y="375"/>
                    </a:lnTo>
                    <a:lnTo>
                      <a:pt x="637" y="389"/>
                    </a:lnTo>
                    <a:lnTo>
                      <a:pt x="623" y="404"/>
                    </a:lnTo>
                    <a:lnTo>
                      <a:pt x="606" y="418"/>
                    </a:lnTo>
                    <a:lnTo>
                      <a:pt x="588" y="431"/>
                    </a:lnTo>
                    <a:lnTo>
                      <a:pt x="569" y="443"/>
                    </a:lnTo>
                    <a:lnTo>
                      <a:pt x="549" y="454"/>
                    </a:lnTo>
                    <a:lnTo>
                      <a:pt x="528" y="466"/>
                    </a:lnTo>
                    <a:lnTo>
                      <a:pt x="504" y="475"/>
                    </a:lnTo>
                    <a:lnTo>
                      <a:pt x="479" y="484"/>
                    </a:lnTo>
                    <a:lnTo>
                      <a:pt x="488" y="501"/>
                    </a:lnTo>
                    <a:lnTo>
                      <a:pt x="500" y="519"/>
                    </a:lnTo>
                    <a:lnTo>
                      <a:pt x="512" y="537"/>
                    </a:lnTo>
                    <a:lnTo>
                      <a:pt x="526" y="555"/>
                    </a:lnTo>
                    <a:lnTo>
                      <a:pt x="534" y="563"/>
                    </a:lnTo>
                    <a:lnTo>
                      <a:pt x="542" y="571"/>
                    </a:lnTo>
                    <a:lnTo>
                      <a:pt x="551" y="578"/>
                    </a:lnTo>
                    <a:lnTo>
                      <a:pt x="560" y="583"/>
                    </a:lnTo>
                    <a:lnTo>
                      <a:pt x="570" y="589"/>
                    </a:lnTo>
                    <a:lnTo>
                      <a:pt x="580" y="593"/>
                    </a:lnTo>
                    <a:lnTo>
                      <a:pt x="590" y="598"/>
                    </a:lnTo>
                    <a:lnTo>
                      <a:pt x="602" y="600"/>
                    </a:lnTo>
                    <a:lnTo>
                      <a:pt x="606" y="601"/>
                    </a:lnTo>
                    <a:lnTo>
                      <a:pt x="611" y="603"/>
                    </a:lnTo>
                    <a:lnTo>
                      <a:pt x="615" y="607"/>
                    </a:lnTo>
                    <a:lnTo>
                      <a:pt x="618" y="610"/>
                    </a:lnTo>
                    <a:lnTo>
                      <a:pt x="621" y="615"/>
                    </a:lnTo>
                    <a:lnTo>
                      <a:pt x="622" y="619"/>
                    </a:lnTo>
                    <a:lnTo>
                      <a:pt x="623" y="624"/>
                    </a:lnTo>
                    <a:lnTo>
                      <a:pt x="623" y="629"/>
                    </a:lnTo>
                    <a:lnTo>
                      <a:pt x="622" y="634"/>
                    </a:lnTo>
                    <a:lnTo>
                      <a:pt x="621" y="638"/>
                    </a:lnTo>
                    <a:lnTo>
                      <a:pt x="617" y="643"/>
                    </a:lnTo>
                    <a:lnTo>
                      <a:pt x="615" y="646"/>
                    </a:lnTo>
                    <a:lnTo>
                      <a:pt x="611" y="649"/>
                    </a:lnTo>
                    <a:lnTo>
                      <a:pt x="606" y="652"/>
                    </a:lnTo>
                    <a:lnTo>
                      <a:pt x="602" y="653"/>
                    </a:lnTo>
                    <a:lnTo>
                      <a:pt x="596" y="65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9" name="Freeform 116"/>
              <p:cNvSpPr>
                <a:spLocks/>
              </p:cNvSpPr>
              <p:nvPr/>
            </p:nvSpPr>
            <p:spPr bwMode="auto">
              <a:xfrm>
                <a:off x="4872038" y="3278188"/>
                <a:ext cx="20638" cy="20638"/>
              </a:xfrm>
              <a:custGeom>
                <a:avLst/>
                <a:gdLst>
                  <a:gd name="T0" fmla="*/ 27 w 54"/>
                  <a:gd name="T1" fmla="*/ 54 h 54"/>
                  <a:gd name="T2" fmla="*/ 21 w 54"/>
                  <a:gd name="T3" fmla="*/ 53 h 54"/>
                  <a:gd name="T4" fmla="*/ 16 w 54"/>
                  <a:gd name="T5" fmla="*/ 52 h 54"/>
                  <a:gd name="T6" fmla="*/ 11 w 54"/>
                  <a:gd name="T7" fmla="*/ 50 h 54"/>
                  <a:gd name="T8" fmla="*/ 8 w 54"/>
                  <a:gd name="T9" fmla="*/ 46 h 54"/>
                  <a:gd name="T10" fmla="*/ 4 w 54"/>
                  <a:gd name="T11" fmla="*/ 42 h 54"/>
                  <a:gd name="T12" fmla="*/ 1 w 54"/>
                  <a:gd name="T13" fmla="*/ 37 h 54"/>
                  <a:gd name="T14" fmla="*/ 0 w 54"/>
                  <a:gd name="T15" fmla="*/ 33 h 54"/>
                  <a:gd name="T16" fmla="*/ 0 w 54"/>
                  <a:gd name="T17" fmla="*/ 27 h 54"/>
                  <a:gd name="T18" fmla="*/ 0 w 54"/>
                  <a:gd name="T19" fmla="*/ 22 h 54"/>
                  <a:gd name="T20" fmla="*/ 1 w 54"/>
                  <a:gd name="T21" fmla="*/ 17 h 54"/>
                  <a:gd name="T22" fmla="*/ 4 w 54"/>
                  <a:gd name="T23" fmla="*/ 13 h 54"/>
                  <a:gd name="T24" fmla="*/ 8 w 54"/>
                  <a:gd name="T25" fmla="*/ 8 h 54"/>
                  <a:gd name="T26" fmla="*/ 11 w 54"/>
                  <a:gd name="T27" fmla="*/ 5 h 54"/>
                  <a:gd name="T28" fmla="*/ 16 w 54"/>
                  <a:gd name="T29" fmla="*/ 3 h 54"/>
                  <a:gd name="T30" fmla="*/ 21 w 54"/>
                  <a:gd name="T31" fmla="*/ 2 h 54"/>
                  <a:gd name="T32" fmla="*/ 26 w 54"/>
                  <a:gd name="T33" fmla="*/ 0 h 54"/>
                  <a:gd name="T34" fmla="*/ 31 w 54"/>
                  <a:gd name="T35" fmla="*/ 2 h 54"/>
                  <a:gd name="T36" fmla="*/ 37 w 54"/>
                  <a:gd name="T37" fmla="*/ 3 h 54"/>
                  <a:gd name="T38" fmla="*/ 41 w 54"/>
                  <a:gd name="T39" fmla="*/ 5 h 54"/>
                  <a:gd name="T40" fmla="*/ 46 w 54"/>
                  <a:gd name="T41" fmla="*/ 8 h 54"/>
                  <a:gd name="T42" fmla="*/ 49 w 54"/>
                  <a:gd name="T43" fmla="*/ 13 h 54"/>
                  <a:gd name="T44" fmla="*/ 52 w 54"/>
                  <a:gd name="T45" fmla="*/ 17 h 54"/>
                  <a:gd name="T46" fmla="*/ 53 w 54"/>
                  <a:gd name="T47" fmla="*/ 22 h 54"/>
                  <a:gd name="T48" fmla="*/ 54 w 54"/>
                  <a:gd name="T49" fmla="*/ 27 h 54"/>
                  <a:gd name="T50" fmla="*/ 53 w 54"/>
                  <a:gd name="T51" fmla="*/ 33 h 54"/>
                  <a:gd name="T52" fmla="*/ 52 w 54"/>
                  <a:gd name="T53" fmla="*/ 37 h 54"/>
                  <a:gd name="T54" fmla="*/ 49 w 54"/>
                  <a:gd name="T55" fmla="*/ 42 h 54"/>
                  <a:gd name="T56" fmla="*/ 46 w 54"/>
                  <a:gd name="T57" fmla="*/ 46 h 54"/>
                  <a:gd name="T58" fmla="*/ 41 w 54"/>
                  <a:gd name="T59" fmla="*/ 50 h 54"/>
                  <a:gd name="T60" fmla="*/ 37 w 54"/>
                  <a:gd name="T61" fmla="*/ 52 h 54"/>
                  <a:gd name="T62" fmla="*/ 31 w 54"/>
                  <a:gd name="T63" fmla="*/ 53 h 54"/>
                  <a:gd name="T64" fmla="*/ 27 w 54"/>
                  <a:gd name="T6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4" h="54">
                    <a:moveTo>
                      <a:pt x="27" y="54"/>
                    </a:moveTo>
                    <a:lnTo>
                      <a:pt x="21" y="53"/>
                    </a:lnTo>
                    <a:lnTo>
                      <a:pt x="16" y="52"/>
                    </a:lnTo>
                    <a:lnTo>
                      <a:pt x="11" y="50"/>
                    </a:lnTo>
                    <a:lnTo>
                      <a:pt x="8" y="46"/>
                    </a:lnTo>
                    <a:lnTo>
                      <a:pt x="4" y="42"/>
                    </a:lnTo>
                    <a:lnTo>
                      <a:pt x="1" y="37"/>
                    </a:lnTo>
                    <a:lnTo>
                      <a:pt x="0" y="33"/>
                    </a:lnTo>
                    <a:lnTo>
                      <a:pt x="0" y="27"/>
                    </a:lnTo>
                    <a:lnTo>
                      <a:pt x="0" y="22"/>
                    </a:lnTo>
                    <a:lnTo>
                      <a:pt x="1" y="17"/>
                    </a:lnTo>
                    <a:lnTo>
                      <a:pt x="4" y="13"/>
                    </a:lnTo>
                    <a:lnTo>
                      <a:pt x="8" y="8"/>
                    </a:lnTo>
                    <a:lnTo>
                      <a:pt x="11" y="5"/>
                    </a:lnTo>
                    <a:lnTo>
                      <a:pt x="16" y="3"/>
                    </a:lnTo>
                    <a:lnTo>
                      <a:pt x="21" y="2"/>
                    </a:lnTo>
                    <a:lnTo>
                      <a:pt x="26" y="0"/>
                    </a:lnTo>
                    <a:lnTo>
                      <a:pt x="31" y="2"/>
                    </a:lnTo>
                    <a:lnTo>
                      <a:pt x="37" y="3"/>
                    </a:lnTo>
                    <a:lnTo>
                      <a:pt x="41" y="5"/>
                    </a:lnTo>
                    <a:lnTo>
                      <a:pt x="46" y="8"/>
                    </a:lnTo>
                    <a:lnTo>
                      <a:pt x="49" y="13"/>
                    </a:lnTo>
                    <a:lnTo>
                      <a:pt x="52" y="17"/>
                    </a:lnTo>
                    <a:lnTo>
                      <a:pt x="53" y="22"/>
                    </a:lnTo>
                    <a:lnTo>
                      <a:pt x="54" y="27"/>
                    </a:lnTo>
                    <a:lnTo>
                      <a:pt x="53" y="33"/>
                    </a:lnTo>
                    <a:lnTo>
                      <a:pt x="52" y="37"/>
                    </a:lnTo>
                    <a:lnTo>
                      <a:pt x="49" y="42"/>
                    </a:lnTo>
                    <a:lnTo>
                      <a:pt x="46" y="46"/>
                    </a:lnTo>
                    <a:lnTo>
                      <a:pt x="41" y="50"/>
                    </a:lnTo>
                    <a:lnTo>
                      <a:pt x="37" y="52"/>
                    </a:lnTo>
                    <a:lnTo>
                      <a:pt x="31" y="53"/>
                    </a:lnTo>
                    <a:lnTo>
                      <a:pt x="27" y="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0" name="Freeform 117"/>
              <p:cNvSpPr>
                <a:spLocks/>
              </p:cNvSpPr>
              <p:nvPr/>
            </p:nvSpPr>
            <p:spPr bwMode="auto">
              <a:xfrm>
                <a:off x="4926013" y="3278188"/>
                <a:ext cx="22225" cy="20638"/>
              </a:xfrm>
              <a:custGeom>
                <a:avLst/>
                <a:gdLst>
                  <a:gd name="T0" fmla="*/ 27 w 54"/>
                  <a:gd name="T1" fmla="*/ 54 h 54"/>
                  <a:gd name="T2" fmla="*/ 21 w 54"/>
                  <a:gd name="T3" fmla="*/ 53 h 54"/>
                  <a:gd name="T4" fmla="*/ 17 w 54"/>
                  <a:gd name="T5" fmla="*/ 52 h 54"/>
                  <a:gd name="T6" fmla="*/ 12 w 54"/>
                  <a:gd name="T7" fmla="*/ 50 h 54"/>
                  <a:gd name="T8" fmla="*/ 8 w 54"/>
                  <a:gd name="T9" fmla="*/ 46 h 54"/>
                  <a:gd name="T10" fmla="*/ 4 w 54"/>
                  <a:gd name="T11" fmla="*/ 42 h 54"/>
                  <a:gd name="T12" fmla="*/ 2 w 54"/>
                  <a:gd name="T13" fmla="*/ 37 h 54"/>
                  <a:gd name="T14" fmla="*/ 1 w 54"/>
                  <a:gd name="T15" fmla="*/ 33 h 54"/>
                  <a:gd name="T16" fmla="*/ 0 w 54"/>
                  <a:gd name="T17" fmla="*/ 27 h 54"/>
                  <a:gd name="T18" fmla="*/ 1 w 54"/>
                  <a:gd name="T19" fmla="*/ 22 h 54"/>
                  <a:gd name="T20" fmla="*/ 2 w 54"/>
                  <a:gd name="T21" fmla="*/ 17 h 54"/>
                  <a:gd name="T22" fmla="*/ 4 w 54"/>
                  <a:gd name="T23" fmla="*/ 13 h 54"/>
                  <a:gd name="T24" fmla="*/ 8 w 54"/>
                  <a:gd name="T25" fmla="*/ 8 h 54"/>
                  <a:gd name="T26" fmla="*/ 12 w 54"/>
                  <a:gd name="T27" fmla="*/ 5 h 54"/>
                  <a:gd name="T28" fmla="*/ 17 w 54"/>
                  <a:gd name="T29" fmla="*/ 3 h 54"/>
                  <a:gd name="T30" fmla="*/ 22 w 54"/>
                  <a:gd name="T31" fmla="*/ 2 h 54"/>
                  <a:gd name="T32" fmla="*/ 27 w 54"/>
                  <a:gd name="T33" fmla="*/ 0 h 54"/>
                  <a:gd name="T34" fmla="*/ 32 w 54"/>
                  <a:gd name="T35" fmla="*/ 2 h 54"/>
                  <a:gd name="T36" fmla="*/ 37 w 54"/>
                  <a:gd name="T37" fmla="*/ 3 h 54"/>
                  <a:gd name="T38" fmla="*/ 41 w 54"/>
                  <a:gd name="T39" fmla="*/ 5 h 54"/>
                  <a:gd name="T40" fmla="*/ 46 w 54"/>
                  <a:gd name="T41" fmla="*/ 8 h 54"/>
                  <a:gd name="T42" fmla="*/ 49 w 54"/>
                  <a:gd name="T43" fmla="*/ 13 h 54"/>
                  <a:gd name="T44" fmla="*/ 51 w 54"/>
                  <a:gd name="T45" fmla="*/ 17 h 54"/>
                  <a:gd name="T46" fmla="*/ 54 w 54"/>
                  <a:gd name="T47" fmla="*/ 22 h 54"/>
                  <a:gd name="T48" fmla="*/ 54 w 54"/>
                  <a:gd name="T49" fmla="*/ 27 h 54"/>
                  <a:gd name="T50" fmla="*/ 54 w 54"/>
                  <a:gd name="T51" fmla="*/ 33 h 54"/>
                  <a:gd name="T52" fmla="*/ 51 w 54"/>
                  <a:gd name="T53" fmla="*/ 37 h 54"/>
                  <a:gd name="T54" fmla="*/ 49 w 54"/>
                  <a:gd name="T55" fmla="*/ 42 h 54"/>
                  <a:gd name="T56" fmla="*/ 46 w 54"/>
                  <a:gd name="T57" fmla="*/ 46 h 54"/>
                  <a:gd name="T58" fmla="*/ 41 w 54"/>
                  <a:gd name="T59" fmla="*/ 50 h 54"/>
                  <a:gd name="T60" fmla="*/ 37 w 54"/>
                  <a:gd name="T61" fmla="*/ 52 h 54"/>
                  <a:gd name="T62" fmla="*/ 32 w 54"/>
                  <a:gd name="T63" fmla="*/ 53 h 54"/>
                  <a:gd name="T64" fmla="*/ 27 w 54"/>
                  <a:gd name="T6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4" h="54">
                    <a:moveTo>
                      <a:pt x="27" y="54"/>
                    </a:moveTo>
                    <a:lnTo>
                      <a:pt x="21" y="53"/>
                    </a:lnTo>
                    <a:lnTo>
                      <a:pt x="17" y="52"/>
                    </a:lnTo>
                    <a:lnTo>
                      <a:pt x="12" y="50"/>
                    </a:lnTo>
                    <a:lnTo>
                      <a:pt x="8" y="46"/>
                    </a:lnTo>
                    <a:lnTo>
                      <a:pt x="4" y="42"/>
                    </a:lnTo>
                    <a:lnTo>
                      <a:pt x="2" y="37"/>
                    </a:lnTo>
                    <a:lnTo>
                      <a:pt x="1" y="33"/>
                    </a:lnTo>
                    <a:lnTo>
                      <a:pt x="0" y="27"/>
                    </a:lnTo>
                    <a:lnTo>
                      <a:pt x="1" y="22"/>
                    </a:lnTo>
                    <a:lnTo>
                      <a:pt x="2" y="17"/>
                    </a:lnTo>
                    <a:lnTo>
                      <a:pt x="4" y="13"/>
                    </a:lnTo>
                    <a:lnTo>
                      <a:pt x="8" y="8"/>
                    </a:lnTo>
                    <a:lnTo>
                      <a:pt x="12" y="5"/>
                    </a:lnTo>
                    <a:lnTo>
                      <a:pt x="17" y="3"/>
                    </a:lnTo>
                    <a:lnTo>
                      <a:pt x="22" y="2"/>
                    </a:lnTo>
                    <a:lnTo>
                      <a:pt x="27" y="0"/>
                    </a:lnTo>
                    <a:lnTo>
                      <a:pt x="32" y="2"/>
                    </a:lnTo>
                    <a:lnTo>
                      <a:pt x="37" y="3"/>
                    </a:lnTo>
                    <a:lnTo>
                      <a:pt x="41" y="5"/>
                    </a:lnTo>
                    <a:lnTo>
                      <a:pt x="46" y="8"/>
                    </a:lnTo>
                    <a:lnTo>
                      <a:pt x="49" y="13"/>
                    </a:lnTo>
                    <a:lnTo>
                      <a:pt x="51" y="17"/>
                    </a:lnTo>
                    <a:lnTo>
                      <a:pt x="54" y="22"/>
                    </a:lnTo>
                    <a:lnTo>
                      <a:pt x="54" y="27"/>
                    </a:lnTo>
                    <a:lnTo>
                      <a:pt x="54" y="33"/>
                    </a:lnTo>
                    <a:lnTo>
                      <a:pt x="51" y="37"/>
                    </a:lnTo>
                    <a:lnTo>
                      <a:pt x="49" y="42"/>
                    </a:lnTo>
                    <a:lnTo>
                      <a:pt x="46" y="46"/>
                    </a:lnTo>
                    <a:lnTo>
                      <a:pt x="41" y="50"/>
                    </a:lnTo>
                    <a:lnTo>
                      <a:pt x="37" y="52"/>
                    </a:lnTo>
                    <a:lnTo>
                      <a:pt x="32" y="53"/>
                    </a:lnTo>
                    <a:lnTo>
                      <a:pt x="27" y="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1" name="Freeform 118"/>
              <p:cNvSpPr>
                <a:spLocks/>
              </p:cNvSpPr>
              <p:nvPr/>
            </p:nvSpPr>
            <p:spPr bwMode="auto">
              <a:xfrm>
                <a:off x="4981575" y="3278188"/>
                <a:ext cx="20638" cy="20638"/>
              </a:xfrm>
              <a:custGeom>
                <a:avLst/>
                <a:gdLst>
                  <a:gd name="T0" fmla="*/ 27 w 54"/>
                  <a:gd name="T1" fmla="*/ 54 h 54"/>
                  <a:gd name="T2" fmla="*/ 21 w 54"/>
                  <a:gd name="T3" fmla="*/ 53 h 54"/>
                  <a:gd name="T4" fmla="*/ 17 w 54"/>
                  <a:gd name="T5" fmla="*/ 52 h 54"/>
                  <a:gd name="T6" fmla="*/ 12 w 54"/>
                  <a:gd name="T7" fmla="*/ 50 h 54"/>
                  <a:gd name="T8" fmla="*/ 8 w 54"/>
                  <a:gd name="T9" fmla="*/ 46 h 54"/>
                  <a:gd name="T10" fmla="*/ 4 w 54"/>
                  <a:gd name="T11" fmla="*/ 42 h 54"/>
                  <a:gd name="T12" fmla="*/ 2 w 54"/>
                  <a:gd name="T13" fmla="*/ 37 h 54"/>
                  <a:gd name="T14" fmla="*/ 0 w 54"/>
                  <a:gd name="T15" fmla="*/ 33 h 54"/>
                  <a:gd name="T16" fmla="*/ 0 w 54"/>
                  <a:gd name="T17" fmla="*/ 27 h 54"/>
                  <a:gd name="T18" fmla="*/ 0 w 54"/>
                  <a:gd name="T19" fmla="*/ 22 h 54"/>
                  <a:gd name="T20" fmla="*/ 2 w 54"/>
                  <a:gd name="T21" fmla="*/ 17 h 54"/>
                  <a:gd name="T22" fmla="*/ 4 w 54"/>
                  <a:gd name="T23" fmla="*/ 13 h 54"/>
                  <a:gd name="T24" fmla="*/ 8 w 54"/>
                  <a:gd name="T25" fmla="*/ 8 h 54"/>
                  <a:gd name="T26" fmla="*/ 11 w 54"/>
                  <a:gd name="T27" fmla="*/ 5 h 54"/>
                  <a:gd name="T28" fmla="*/ 17 w 54"/>
                  <a:gd name="T29" fmla="*/ 3 h 54"/>
                  <a:gd name="T30" fmla="*/ 21 w 54"/>
                  <a:gd name="T31" fmla="*/ 2 h 54"/>
                  <a:gd name="T32" fmla="*/ 27 w 54"/>
                  <a:gd name="T33" fmla="*/ 0 h 54"/>
                  <a:gd name="T34" fmla="*/ 31 w 54"/>
                  <a:gd name="T35" fmla="*/ 2 h 54"/>
                  <a:gd name="T36" fmla="*/ 37 w 54"/>
                  <a:gd name="T37" fmla="*/ 3 h 54"/>
                  <a:gd name="T38" fmla="*/ 41 w 54"/>
                  <a:gd name="T39" fmla="*/ 5 h 54"/>
                  <a:gd name="T40" fmla="*/ 46 w 54"/>
                  <a:gd name="T41" fmla="*/ 8 h 54"/>
                  <a:gd name="T42" fmla="*/ 49 w 54"/>
                  <a:gd name="T43" fmla="*/ 13 h 54"/>
                  <a:gd name="T44" fmla="*/ 51 w 54"/>
                  <a:gd name="T45" fmla="*/ 17 h 54"/>
                  <a:gd name="T46" fmla="*/ 53 w 54"/>
                  <a:gd name="T47" fmla="*/ 22 h 54"/>
                  <a:gd name="T48" fmla="*/ 54 w 54"/>
                  <a:gd name="T49" fmla="*/ 27 h 54"/>
                  <a:gd name="T50" fmla="*/ 53 w 54"/>
                  <a:gd name="T51" fmla="*/ 33 h 54"/>
                  <a:gd name="T52" fmla="*/ 51 w 54"/>
                  <a:gd name="T53" fmla="*/ 37 h 54"/>
                  <a:gd name="T54" fmla="*/ 49 w 54"/>
                  <a:gd name="T55" fmla="*/ 42 h 54"/>
                  <a:gd name="T56" fmla="*/ 46 w 54"/>
                  <a:gd name="T57" fmla="*/ 46 h 54"/>
                  <a:gd name="T58" fmla="*/ 41 w 54"/>
                  <a:gd name="T59" fmla="*/ 50 h 54"/>
                  <a:gd name="T60" fmla="*/ 37 w 54"/>
                  <a:gd name="T61" fmla="*/ 52 h 54"/>
                  <a:gd name="T62" fmla="*/ 31 w 54"/>
                  <a:gd name="T63" fmla="*/ 53 h 54"/>
                  <a:gd name="T64" fmla="*/ 27 w 54"/>
                  <a:gd name="T6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4" h="54">
                    <a:moveTo>
                      <a:pt x="27" y="54"/>
                    </a:moveTo>
                    <a:lnTo>
                      <a:pt x="21" y="53"/>
                    </a:lnTo>
                    <a:lnTo>
                      <a:pt x="17" y="52"/>
                    </a:lnTo>
                    <a:lnTo>
                      <a:pt x="12" y="50"/>
                    </a:lnTo>
                    <a:lnTo>
                      <a:pt x="8" y="46"/>
                    </a:lnTo>
                    <a:lnTo>
                      <a:pt x="4" y="42"/>
                    </a:lnTo>
                    <a:lnTo>
                      <a:pt x="2" y="37"/>
                    </a:lnTo>
                    <a:lnTo>
                      <a:pt x="0" y="33"/>
                    </a:lnTo>
                    <a:lnTo>
                      <a:pt x="0" y="27"/>
                    </a:lnTo>
                    <a:lnTo>
                      <a:pt x="0" y="22"/>
                    </a:lnTo>
                    <a:lnTo>
                      <a:pt x="2" y="17"/>
                    </a:lnTo>
                    <a:lnTo>
                      <a:pt x="4" y="13"/>
                    </a:lnTo>
                    <a:lnTo>
                      <a:pt x="8" y="8"/>
                    </a:lnTo>
                    <a:lnTo>
                      <a:pt x="11" y="5"/>
                    </a:lnTo>
                    <a:lnTo>
                      <a:pt x="17" y="3"/>
                    </a:lnTo>
                    <a:lnTo>
                      <a:pt x="21" y="2"/>
                    </a:lnTo>
                    <a:lnTo>
                      <a:pt x="27" y="0"/>
                    </a:lnTo>
                    <a:lnTo>
                      <a:pt x="31" y="2"/>
                    </a:lnTo>
                    <a:lnTo>
                      <a:pt x="37" y="3"/>
                    </a:lnTo>
                    <a:lnTo>
                      <a:pt x="41" y="5"/>
                    </a:lnTo>
                    <a:lnTo>
                      <a:pt x="46" y="8"/>
                    </a:lnTo>
                    <a:lnTo>
                      <a:pt x="49" y="13"/>
                    </a:lnTo>
                    <a:lnTo>
                      <a:pt x="51" y="17"/>
                    </a:lnTo>
                    <a:lnTo>
                      <a:pt x="53" y="22"/>
                    </a:lnTo>
                    <a:lnTo>
                      <a:pt x="54" y="27"/>
                    </a:lnTo>
                    <a:lnTo>
                      <a:pt x="53" y="33"/>
                    </a:lnTo>
                    <a:lnTo>
                      <a:pt x="51" y="37"/>
                    </a:lnTo>
                    <a:lnTo>
                      <a:pt x="49" y="42"/>
                    </a:lnTo>
                    <a:lnTo>
                      <a:pt x="46" y="46"/>
                    </a:lnTo>
                    <a:lnTo>
                      <a:pt x="41" y="50"/>
                    </a:lnTo>
                    <a:lnTo>
                      <a:pt x="37" y="52"/>
                    </a:lnTo>
                    <a:lnTo>
                      <a:pt x="31" y="53"/>
                    </a:lnTo>
                    <a:lnTo>
                      <a:pt x="27" y="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16" name="Rectangle 315"/>
            <p:cNvSpPr/>
            <p:nvPr/>
          </p:nvSpPr>
          <p:spPr>
            <a:xfrm>
              <a:off x="4332167" y="1377507"/>
              <a:ext cx="351923" cy="1086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700" b="1" dirty="0" smtClean="0">
                  <a:solidFill>
                    <a:schemeClr val="tx2"/>
                  </a:solidFill>
                  <a:latin typeface="Calibri Light" panose="020F0302020204030204" pitchFamily="34" charset="0"/>
                  <a:cs typeface="Arabic Typesetting" panose="03020402040406030203" pitchFamily="66" charset="-78"/>
                </a:rPr>
                <a:t>Upgrade</a:t>
              </a:r>
              <a:endParaRPr lang="en-US" sz="700" b="1" dirty="0">
                <a:solidFill>
                  <a:schemeClr val="tx2"/>
                </a:solidFill>
                <a:latin typeface="Calibri Light" panose="020F0302020204030204" pitchFamily="34" charset="0"/>
                <a:cs typeface="Arabic Typesetting" panose="03020402040406030203" pitchFamily="66" charset="-78"/>
              </a:endParaRPr>
            </a:p>
          </p:txBody>
        </p:sp>
      </p:grpSp>
      <p:grpSp>
        <p:nvGrpSpPr>
          <p:cNvPr id="330" name="Group 329"/>
          <p:cNvGrpSpPr/>
          <p:nvPr/>
        </p:nvGrpSpPr>
        <p:grpSpPr>
          <a:xfrm>
            <a:off x="6259830" y="1560263"/>
            <a:ext cx="598170" cy="246312"/>
            <a:chOff x="4085920" y="1377507"/>
            <a:chExt cx="598170" cy="270943"/>
          </a:xfrm>
        </p:grpSpPr>
        <p:grpSp>
          <p:nvGrpSpPr>
            <p:cNvPr id="331" name="Group 330"/>
            <p:cNvGrpSpPr/>
            <p:nvPr/>
          </p:nvGrpSpPr>
          <p:grpSpPr>
            <a:xfrm>
              <a:off x="4085920" y="1430194"/>
              <a:ext cx="377876" cy="218256"/>
              <a:chOff x="4751388" y="3157538"/>
              <a:chExt cx="552450" cy="319088"/>
            </a:xfrm>
            <a:solidFill>
              <a:schemeClr val="tx2"/>
            </a:solidFill>
          </p:grpSpPr>
          <p:sp>
            <p:nvSpPr>
              <p:cNvPr id="333" name="Freeform 114"/>
              <p:cNvSpPr>
                <a:spLocks noEditPoints="1"/>
              </p:cNvSpPr>
              <p:nvPr/>
            </p:nvSpPr>
            <p:spPr bwMode="auto">
              <a:xfrm>
                <a:off x="4751388" y="3157538"/>
                <a:ext cx="384175" cy="319088"/>
              </a:xfrm>
              <a:custGeom>
                <a:avLst/>
                <a:gdLst>
                  <a:gd name="T0" fmla="*/ 398 w 969"/>
                  <a:gd name="T1" fmla="*/ 58 h 804"/>
                  <a:gd name="T2" fmla="*/ 298 w 969"/>
                  <a:gd name="T3" fmla="*/ 78 h 804"/>
                  <a:gd name="T4" fmla="*/ 211 w 969"/>
                  <a:gd name="T5" fmla="*/ 112 h 804"/>
                  <a:gd name="T6" fmla="*/ 139 w 969"/>
                  <a:gd name="T7" fmla="*/ 157 h 804"/>
                  <a:gd name="T8" fmla="*/ 88 w 969"/>
                  <a:gd name="T9" fmla="*/ 212 h 804"/>
                  <a:gd name="T10" fmla="*/ 59 w 969"/>
                  <a:gd name="T11" fmla="*/ 272 h 804"/>
                  <a:gd name="T12" fmla="*/ 55 w 969"/>
                  <a:gd name="T13" fmla="*/ 332 h 804"/>
                  <a:gd name="T14" fmla="*/ 83 w 969"/>
                  <a:gd name="T15" fmla="*/ 405 h 804"/>
                  <a:gd name="T16" fmla="*/ 164 w 969"/>
                  <a:gd name="T17" fmla="*/ 484 h 804"/>
                  <a:gd name="T18" fmla="*/ 287 w 969"/>
                  <a:gd name="T19" fmla="*/ 541 h 804"/>
                  <a:gd name="T20" fmla="*/ 334 w 969"/>
                  <a:gd name="T21" fmla="*/ 564 h 804"/>
                  <a:gd name="T22" fmla="*/ 329 w 969"/>
                  <a:gd name="T23" fmla="*/ 603 h 804"/>
                  <a:gd name="T24" fmla="*/ 274 w 969"/>
                  <a:gd name="T25" fmla="*/ 701 h 804"/>
                  <a:gd name="T26" fmla="*/ 342 w 969"/>
                  <a:gd name="T27" fmla="*/ 713 h 804"/>
                  <a:gd name="T28" fmla="*/ 443 w 969"/>
                  <a:gd name="T29" fmla="*/ 668 h 804"/>
                  <a:gd name="T30" fmla="*/ 528 w 969"/>
                  <a:gd name="T31" fmla="*/ 596 h 804"/>
                  <a:gd name="T32" fmla="*/ 561 w 969"/>
                  <a:gd name="T33" fmla="*/ 566 h 804"/>
                  <a:gd name="T34" fmla="*/ 732 w 969"/>
                  <a:gd name="T35" fmla="*/ 522 h 804"/>
                  <a:gd name="T36" fmla="*/ 814 w 969"/>
                  <a:gd name="T37" fmla="*/ 478 h 804"/>
                  <a:gd name="T38" fmla="*/ 866 w 969"/>
                  <a:gd name="T39" fmla="*/ 432 h 804"/>
                  <a:gd name="T40" fmla="*/ 900 w 969"/>
                  <a:gd name="T41" fmla="*/ 380 h 804"/>
                  <a:gd name="T42" fmla="*/ 915 w 969"/>
                  <a:gd name="T43" fmla="*/ 324 h 804"/>
                  <a:gd name="T44" fmla="*/ 907 w 969"/>
                  <a:gd name="T45" fmla="*/ 260 h 804"/>
                  <a:gd name="T46" fmla="*/ 873 w 969"/>
                  <a:gd name="T47" fmla="*/ 201 h 804"/>
                  <a:gd name="T48" fmla="*/ 817 w 969"/>
                  <a:gd name="T49" fmla="*/ 148 h 804"/>
                  <a:gd name="T50" fmla="*/ 742 w 969"/>
                  <a:gd name="T51" fmla="*/ 105 h 804"/>
                  <a:gd name="T52" fmla="*/ 653 w 969"/>
                  <a:gd name="T53" fmla="*/ 74 h 804"/>
                  <a:gd name="T54" fmla="*/ 551 w 969"/>
                  <a:gd name="T55" fmla="*/ 56 h 804"/>
                  <a:gd name="T56" fmla="*/ 113 w 969"/>
                  <a:gd name="T57" fmla="*/ 804 h 804"/>
                  <a:gd name="T58" fmla="*/ 94 w 969"/>
                  <a:gd name="T59" fmla="*/ 789 h 804"/>
                  <a:gd name="T60" fmla="*/ 94 w 969"/>
                  <a:gd name="T61" fmla="*/ 766 h 804"/>
                  <a:gd name="T62" fmla="*/ 113 w 969"/>
                  <a:gd name="T63" fmla="*/ 751 h 804"/>
                  <a:gd name="T64" fmla="*/ 181 w 969"/>
                  <a:gd name="T65" fmla="*/ 720 h 804"/>
                  <a:gd name="T66" fmla="*/ 232 w 969"/>
                  <a:gd name="T67" fmla="*/ 666 h 804"/>
                  <a:gd name="T68" fmla="*/ 243 w 969"/>
                  <a:gd name="T69" fmla="*/ 583 h 804"/>
                  <a:gd name="T70" fmla="*/ 113 w 969"/>
                  <a:gd name="T71" fmla="*/ 515 h 804"/>
                  <a:gd name="T72" fmla="*/ 30 w 969"/>
                  <a:gd name="T73" fmla="*/ 421 h 804"/>
                  <a:gd name="T74" fmla="*/ 5 w 969"/>
                  <a:gd name="T75" fmla="*/ 358 h 804"/>
                  <a:gd name="T76" fmla="*/ 1 w 969"/>
                  <a:gd name="T77" fmla="*/ 296 h 804"/>
                  <a:gd name="T78" fmla="*/ 23 w 969"/>
                  <a:gd name="T79" fmla="*/ 220 h 804"/>
                  <a:gd name="T80" fmla="*/ 71 w 969"/>
                  <a:gd name="T81" fmla="*/ 150 h 804"/>
                  <a:gd name="T82" fmla="*/ 143 w 969"/>
                  <a:gd name="T83" fmla="*/ 92 h 804"/>
                  <a:gd name="T84" fmla="*/ 233 w 969"/>
                  <a:gd name="T85" fmla="*/ 45 h 804"/>
                  <a:gd name="T86" fmla="*/ 341 w 969"/>
                  <a:gd name="T87" fmla="*/ 13 h 804"/>
                  <a:gd name="T88" fmla="*/ 460 w 969"/>
                  <a:gd name="T89" fmla="*/ 0 h 804"/>
                  <a:gd name="T90" fmla="*/ 582 w 969"/>
                  <a:gd name="T91" fmla="*/ 6 h 804"/>
                  <a:gd name="T92" fmla="*/ 694 w 969"/>
                  <a:gd name="T93" fmla="*/ 30 h 804"/>
                  <a:gd name="T94" fmla="*/ 793 w 969"/>
                  <a:gd name="T95" fmla="*/ 72 h 804"/>
                  <a:gd name="T96" fmla="*/ 873 w 969"/>
                  <a:gd name="T97" fmla="*/ 126 h 804"/>
                  <a:gd name="T98" fmla="*/ 931 w 969"/>
                  <a:gd name="T99" fmla="*/ 191 h 804"/>
                  <a:gd name="T100" fmla="*/ 963 w 969"/>
                  <a:gd name="T101" fmla="*/ 265 h 804"/>
                  <a:gd name="T102" fmla="*/ 968 w 969"/>
                  <a:gd name="T103" fmla="*/ 340 h 804"/>
                  <a:gd name="T104" fmla="*/ 946 w 969"/>
                  <a:gd name="T105" fmla="*/ 407 h 804"/>
                  <a:gd name="T106" fmla="*/ 906 w 969"/>
                  <a:gd name="T107" fmla="*/ 467 h 804"/>
                  <a:gd name="T108" fmla="*/ 845 w 969"/>
                  <a:gd name="T109" fmla="*/ 521 h 804"/>
                  <a:gd name="T110" fmla="*/ 769 w 969"/>
                  <a:gd name="T111" fmla="*/ 565 h 804"/>
                  <a:gd name="T112" fmla="*/ 680 w 969"/>
                  <a:gd name="T113" fmla="*/ 599 h 804"/>
                  <a:gd name="T114" fmla="*/ 579 w 969"/>
                  <a:gd name="T115" fmla="*/ 619 h 804"/>
                  <a:gd name="T116" fmla="*/ 505 w 969"/>
                  <a:gd name="T117" fmla="*/ 692 h 804"/>
                  <a:gd name="T118" fmla="*/ 415 w 969"/>
                  <a:gd name="T119" fmla="*/ 743 h 804"/>
                  <a:gd name="T120" fmla="*/ 268 w 969"/>
                  <a:gd name="T121" fmla="*/ 788 h 804"/>
                  <a:gd name="T122" fmla="*/ 118 w 969"/>
                  <a:gd name="T123" fmla="*/ 80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69" h="804">
                    <a:moveTo>
                      <a:pt x="484" y="54"/>
                    </a:moveTo>
                    <a:lnTo>
                      <a:pt x="463" y="54"/>
                    </a:lnTo>
                    <a:lnTo>
                      <a:pt x="441" y="55"/>
                    </a:lnTo>
                    <a:lnTo>
                      <a:pt x="419" y="56"/>
                    </a:lnTo>
                    <a:lnTo>
                      <a:pt x="398" y="58"/>
                    </a:lnTo>
                    <a:lnTo>
                      <a:pt x="377" y="62"/>
                    </a:lnTo>
                    <a:lnTo>
                      <a:pt x="357" y="65"/>
                    </a:lnTo>
                    <a:lnTo>
                      <a:pt x="337" y="69"/>
                    </a:lnTo>
                    <a:lnTo>
                      <a:pt x="317" y="74"/>
                    </a:lnTo>
                    <a:lnTo>
                      <a:pt x="298" y="78"/>
                    </a:lnTo>
                    <a:lnTo>
                      <a:pt x="279" y="85"/>
                    </a:lnTo>
                    <a:lnTo>
                      <a:pt x="261" y="91"/>
                    </a:lnTo>
                    <a:lnTo>
                      <a:pt x="245" y="97"/>
                    </a:lnTo>
                    <a:lnTo>
                      <a:pt x="227" y="105"/>
                    </a:lnTo>
                    <a:lnTo>
                      <a:pt x="211" y="112"/>
                    </a:lnTo>
                    <a:lnTo>
                      <a:pt x="195" y="121"/>
                    </a:lnTo>
                    <a:lnTo>
                      <a:pt x="181" y="129"/>
                    </a:lnTo>
                    <a:lnTo>
                      <a:pt x="166" y="138"/>
                    </a:lnTo>
                    <a:lnTo>
                      <a:pt x="153" y="148"/>
                    </a:lnTo>
                    <a:lnTo>
                      <a:pt x="139" y="157"/>
                    </a:lnTo>
                    <a:lnTo>
                      <a:pt x="128" y="168"/>
                    </a:lnTo>
                    <a:lnTo>
                      <a:pt x="117" y="178"/>
                    </a:lnTo>
                    <a:lnTo>
                      <a:pt x="106" y="189"/>
                    </a:lnTo>
                    <a:lnTo>
                      <a:pt x="97" y="201"/>
                    </a:lnTo>
                    <a:lnTo>
                      <a:pt x="88" y="212"/>
                    </a:lnTo>
                    <a:lnTo>
                      <a:pt x="80" y="223"/>
                    </a:lnTo>
                    <a:lnTo>
                      <a:pt x="73" y="235"/>
                    </a:lnTo>
                    <a:lnTo>
                      <a:pt x="67" y="248"/>
                    </a:lnTo>
                    <a:lnTo>
                      <a:pt x="63" y="260"/>
                    </a:lnTo>
                    <a:lnTo>
                      <a:pt x="59" y="272"/>
                    </a:lnTo>
                    <a:lnTo>
                      <a:pt x="56" y="286"/>
                    </a:lnTo>
                    <a:lnTo>
                      <a:pt x="54" y="299"/>
                    </a:lnTo>
                    <a:lnTo>
                      <a:pt x="54" y="313"/>
                    </a:lnTo>
                    <a:lnTo>
                      <a:pt x="54" y="322"/>
                    </a:lnTo>
                    <a:lnTo>
                      <a:pt x="55" y="332"/>
                    </a:lnTo>
                    <a:lnTo>
                      <a:pt x="56" y="341"/>
                    </a:lnTo>
                    <a:lnTo>
                      <a:pt x="59" y="351"/>
                    </a:lnTo>
                    <a:lnTo>
                      <a:pt x="64" y="369"/>
                    </a:lnTo>
                    <a:lnTo>
                      <a:pt x="73" y="387"/>
                    </a:lnTo>
                    <a:lnTo>
                      <a:pt x="83" y="405"/>
                    </a:lnTo>
                    <a:lnTo>
                      <a:pt x="96" y="423"/>
                    </a:lnTo>
                    <a:lnTo>
                      <a:pt x="109" y="438"/>
                    </a:lnTo>
                    <a:lnTo>
                      <a:pt x="126" y="455"/>
                    </a:lnTo>
                    <a:lnTo>
                      <a:pt x="144" y="470"/>
                    </a:lnTo>
                    <a:lnTo>
                      <a:pt x="164" y="484"/>
                    </a:lnTo>
                    <a:lnTo>
                      <a:pt x="185" y="498"/>
                    </a:lnTo>
                    <a:lnTo>
                      <a:pt x="209" y="510"/>
                    </a:lnTo>
                    <a:lnTo>
                      <a:pt x="233" y="522"/>
                    </a:lnTo>
                    <a:lnTo>
                      <a:pt x="260" y="532"/>
                    </a:lnTo>
                    <a:lnTo>
                      <a:pt x="287" y="541"/>
                    </a:lnTo>
                    <a:lnTo>
                      <a:pt x="317" y="550"/>
                    </a:lnTo>
                    <a:lnTo>
                      <a:pt x="322" y="553"/>
                    </a:lnTo>
                    <a:lnTo>
                      <a:pt x="328" y="555"/>
                    </a:lnTo>
                    <a:lnTo>
                      <a:pt x="331" y="559"/>
                    </a:lnTo>
                    <a:lnTo>
                      <a:pt x="334" y="564"/>
                    </a:lnTo>
                    <a:lnTo>
                      <a:pt x="337" y="569"/>
                    </a:lnTo>
                    <a:lnTo>
                      <a:pt x="338" y="575"/>
                    </a:lnTo>
                    <a:lnTo>
                      <a:pt x="337" y="581"/>
                    </a:lnTo>
                    <a:lnTo>
                      <a:pt x="335" y="586"/>
                    </a:lnTo>
                    <a:lnTo>
                      <a:pt x="329" y="603"/>
                    </a:lnTo>
                    <a:lnTo>
                      <a:pt x="321" y="621"/>
                    </a:lnTo>
                    <a:lnTo>
                      <a:pt x="311" y="640"/>
                    </a:lnTo>
                    <a:lnTo>
                      <a:pt x="300" y="660"/>
                    </a:lnTo>
                    <a:lnTo>
                      <a:pt x="287" y="680"/>
                    </a:lnTo>
                    <a:lnTo>
                      <a:pt x="274" y="701"/>
                    </a:lnTo>
                    <a:lnTo>
                      <a:pt x="258" y="720"/>
                    </a:lnTo>
                    <a:lnTo>
                      <a:pt x="241" y="738"/>
                    </a:lnTo>
                    <a:lnTo>
                      <a:pt x="280" y="730"/>
                    </a:lnTo>
                    <a:lnTo>
                      <a:pt x="321" y="720"/>
                    </a:lnTo>
                    <a:lnTo>
                      <a:pt x="342" y="713"/>
                    </a:lnTo>
                    <a:lnTo>
                      <a:pt x="362" y="706"/>
                    </a:lnTo>
                    <a:lnTo>
                      <a:pt x="384" y="698"/>
                    </a:lnTo>
                    <a:lnTo>
                      <a:pt x="404" y="689"/>
                    </a:lnTo>
                    <a:lnTo>
                      <a:pt x="424" y="679"/>
                    </a:lnTo>
                    <a:lnTo>
                      <a:pt x="443" y="668"/>
                    </a:lnTo>
                    <a:lnTo>
                      <a:pt x="462" y="656"/>
                    </a:lnTo>
                    <a:lnTo>
                      <a:pt x="480" y="643"/>
                    </a:lnTo>
                    <a:lnTo>
                      <a:pt x="497" y="629"/>
                    </a:lnTo>
                    <a:lnTo>
                      <a:pt x="514" y="613"/>
                    </a:lnTo>
                    <a:lnTo>
                      <a:pt x="528" y="596"/>
                    </a:lnTo>
                    <a:lnTo>
                      <a:pt x="541" y="578"/>
                    </a:lnTo>
                    <a:lnTo>
                      <a:pt x="545" y="574"/>
                    </a:lnTo>
                    <a:lnTo>
                      <a:pt x="550" y="571"/>
                    </a:lnTo>
                    <a:lnTo>
                      <a:pt x="555" y="568"/>
                    </a:lnTo>
                    <a:lnTo>
                      <a:pt x="561" y="566"/>
                    </a:lnTo>
                    <a:lnTo>
                      <a:pt x="598" y="562"/>
                    </a:lnTo>
                    <a:lnTo>
                      <a:pt x="634" y="555"/>
                    </a:lnTo>
                    <a:lnTo>
                      <a:pt x="668" y="546"/>
                    </a:lnTo>
                    <a:lnTo>
                      <a:pt x="701" y="535"/>
                    </a:lnTo>
                    <a:lnTo>
                      <a:pt x="732" y="522"/>
                    </a:lnTo>
                    <a:lnTo>
                      <a:pt x="761" y="509"/>
                    </a:lnTo>
                    <a:lnTo>
                      <a:pt x="776" y="501"/>
                    </a:lnTo>
                    <a:lnTo>
                      <a:pt x="789" y="494"/>
                    </a:lnTo>
                    <a:lnTo>
                      <a:pt x="802" y="485"/>
                    </a:lnTo>
                    <a:lnTo>
                      <a:pt x="814" y="478"/>
                    </a:lnTo>
                    <a:lnTo>
                      <a:pt x="825" y="469"/>
                    </a:lnTo>
                    <a:lnTo>
                      <a:pt x="836" y="460"/>
                    </a:lnTo>
                    <a:lnTo>
                      <a:pt x="847" y="451"/>
                    </a:lnTo>
                    <a:lnTo>
                      <a:pt x="857" y="441"/>
                    </a:lnTo>
                    <a:lnTo>
                      <a:pt x="866" y="432"/>
                    </a:lnTo>
                    <a:lnTo>
                      <a:pt x="875" y="421"/>
                    </a:lnTo>
                    <a:lnTo>
                      <a:pt x="881" y="411"/>
                    </a:lnTo>
                    <a:lnTo>
                      <a:pt x="889" y="401"/>
                    </a:lnTo>
                    <a:lnTo>
                      <a:pt x="895" y="390"/>
                    </a:lnTo>
                    <a:lnTo>
                      <a:pt x="900" y="380"/>
                    </a:lnTo>
                    <a:lnTo>
                      <a:pt x="905" y="369"/>
                    </a:lnTo>
                    <a:lnTo>
                      <a:pt x="908" y="358"/>
                    </a:lnTo>
                    <a:lnTo>
                      <a:pt x="912" y="346"/>
                    </a:lnTo>
                    <a:lnTo>
                      <a:pt x="914" y="335"/>
                    </a:lnTo>
                    <a:lnTo>
                      <a:pt x="915" y="324"/>
                    </a:lnTo>
                    <a:lnTo>
                      <a:pt x="916" y="313"/>
                    </a:lnTo>
                    <a:lnTo>
                      <a:pt x="915" y="299"/>
                    </a:lnTo>
                    <a:lnTo>
                      <a:pt x="914" y="286"/>
                    </a:lnTo>
                    <a:lnTo>
                      <a:pt x="910" y="272"/>
                    </a:lnTo>
                    <a:lnTo>
                      <a:pt x="907" y="260"/>
                    </a:lnTo>
                    <a:lnTo>
                      <a:pt x="903" y="248"/>
                    </a:lnTo>
                    <a:lnTo>
                      <a:pt x="896" y="235"/>
                    </a:lnTo>
                    <a:lnTo>
                      <a:pt x="889" y="223"/>
                    </a:lnTo>
                    <a:lnTo>
                      <a:pt x="881" y="212"/>
                    </a:lnTo>
                    <a:lnTo>
                      <a:pt x="873" y="201"/>
                    </a:lnTo>
                    <a:lnTo>
                      <a:pt x="863" y="189"/>
                    </a:lnTo>
                    <a:lnTo>
                      <a:pt x="853" y="178"/>
                    </a:lnTo>
                    <a:lnTo>
                      <a:pt x="842" y="168"/>
                    </a:lnTo>
                    <a:lnTo>
                      <a:pt x="830" y="157"/>
                    </a:lnTo>
                    <a:lnTo>
                      <a:pt x="817" y="148"/>
                    </a:lnTo>
                    <a:lnTo>
                      <a:pt x="804" y="138"/>
                    </a:lnTo>
                    <a:lnTo>
                      <a:pt x="789" y="129"/>
                    </a:lnTo>
                    <a:lnTo>
                      <a:pt x="775" y="121"/>
                    </a:lnTo>
                    <a:lnTo>
                      <a:pt x="759" y="112"/>
                    </a:lnTo>
                    <a:lnTo>
                      <a:pt x="742" y="105"/>
                    </a:lnTo>
                    <a:lnTo>
                      <a:pt x="726" y="97"/>
                    </a:lnTo>
                    <a:lnTo>
                      <a:pt x="708" y="91"/>
                    </a:lnTo>
                    <a:lnTo>
                      <a:pt x="690" y="85"/>
                    </a:lnTo>
                    <a:lnTo>
                      <a:pt x="672" y="78"/>
                    </a:lnTo>
                    <a:lnTo>
                      <a:pt x="653" y="74"/>
                    </a:lnTo>
                    <a:lnTo>
                      <a:pt x="632" y="69"/>
                    </a:lnTo>
                    <a:lnTo>
                      <a:pt x="612" y="65"/>
                    </a:lnTo>
                    <a:lnTo>
                      <a:pt x="592" y="62"/>
                    </a:lnTo>
                    <a:lnTo>
                      <a:pt x="572" y="58"/>
                    </a:lnTo>
                    <a:lnTo>
                      <a:pt x="551" y="56"/>
                    </a:lnTo>
                    <a:lnTo>
                      <a:pt x="529" y="55"/>
                    </a:lnTo>
                    <a:lnTo>
                      <a:pt x="507" y="54"/>
                    </a:lnTo>
                    <a:lnTo>
                      <a:pt x="484" y="54"/>
                    </a:lnTo>
                    <a:close/>
                    <a:moveTo>
                      <a:pt x="118" y="804"/>
                    </a:moveTo>
                    <a:lnTo>
                      <a:pt x="113" y="804"/>
                    </a:lnTo>
                    <a:lnTo>
                      <a:pt x="109" y="803"/>
                    </a:lnTo>
                    <a:lnTo>
                      <a:pt x="104" y="800"/>
                    </a:lnTo>
                    <a:lnTo>
                      <a:pt x="100" y="797"/>
                    </a:lnTo>
                    <a:lnTo>
                      <a:pt x="97" y="794"/>
                    </a:lnTo>
                    <a:lnTo>
                      <a:pt x="94" y="789"/>
                    </a:lnTo>
                    <a:lnTo>
                      <a:pt x="92" y="785"/>
                    </a:lnTo>
                    <a:lnTo>
                      <a:pt x="92" y="780"/>
                    </a:lnTo>
                    <a:lnTo>
                      <a:pt x="92" y="775"/>
                    </a:lnTo>
                    <a:lnTo>
                      <a:pt x="92" y="770"/>
                    </a:lnTo>
                    <a:lnTo>
                      <a:pt x="94" y="766"/>
                    </a:lnTo>
                    <a:lnTo>
                      <a:pt x="97" y="761"/>
                    </a:lnTo>
                    <a:lnTo>
                      <a:pt x="100" y="758"/>
                    </a:lnTo>
                    <a:lnTo>
                      <a:pt x="104" y="754"/>
                    </a:lnTo>
                    <a:lnTo>
                      <a:pt x="109" y="752"/>
                    </a:lnTo>
                    <a:lnTo>
                      <a:pt x="113" y="751"/>
                    </a:lnTo>
                    <a:lnTo>
                      <a:pt x="128" y="748"/>
                    </a:lnTo>
                    <a:lnTo>
                      <a:pt x="143" y="742"/>
                    </a:lnTo>
                    <a:lnTo>
                      <a:pt x="156" y="737"/>
                    </a:lnTo>
                    <a:lnTo>
                      <a:pt x="168" y="729"/>
                    </a:lnTo>
                    <a:lnTo>
                      <a:pt x="181" y="720"/>
                    </a:lnTo>
                    <a:lnTo>
                      <a:pt x="193" y="711"/>
                    </a:lnTo>
                    <a:lnTo>
                      <a:pt x="203" y="701"/>
                    </a:lnTo>
                    <a:lnTo>
                      <a:pt x="213" y="689"/>
                    </a:lnTo>
                    <a:lnTo>
                      <a:pt x="223" y="678"/>
                    </a:lnTo>
                    <a:lnTo>
                      <a:pt x="232" y="666"/>
                    </a:lnTo>
                    <a:lnTo>
                      <a:pt x="240" y="655"/>
                    </a:lnTo>
                    <a:lnTo>
                      <a:pt x="248" y="642"/>
                    </a:lnTo>
                    <a:lnTo>
                      <a:pt x="263" y="618"/>
                    </a:lnTo>
                    <a:lnTo>
                      <a:pt x="274" y="594"/>
                    </a:lnTo>
                    <a:lnTo>
                      <a:pt x="243" y="583"/>
                    </a:lnTo>
                    <a:lnTo>
                      <a:pt x="214" y="572"/>
                    </a:lnTo>
                    <a:lnTo>
                      <a:pt x="186" y="559"/>
                    </a:lnTo>
                    <a:lnTo>
                      <a:pt x="161" y="545"/>
                    </a:lnTo>
                    <a:lnTo>
                      <a:pt x="136" y="530"/>
                    </a:lnTo>
                    <a:lnTo>
                      <a:pt x="113" y="515"/>
                    </a:lnTo>
                    <a:lnTo>
                      <a:pt x="93" y="497"/>
                    </a:lnTo>
                    <a:lnTo>
                      <a:pt x="74" y="480"/>
                    </a:lnTo>
                    <a:lnTo>
                      <a:pt x="57" y="461"/>
                    </a:lnTo>
                    <a:lnTo>
                      <a:pt x="43" y="442"/>
                    </a:lnTo>
                    <a:lnTo>
                      <a:pt x="30" y="421"/>
                    </a:lnTo>
                    <a:lnTo>
                      <a:pt x="19" y="400"/>
                    </a:lnTo>
                    <a:lnTo>
                      <a:pt x="15" y="390"/>
                    </a:lnTo>
                    <a:lnTo>
                      <a:pt x="11" y="379"/>
                    </a:lnTo>
                    <a:lnTo>
                      <a:pt x="8" y="368"/>
                    </a:lnTo>
                    <a:lnTo>
                      <a:pt x="5" y="358"/>
                    </a:lnTo>
                    <a:lnTo>
                      <a:pt x="4" y="346"/>
                    </a:lnTo>
                    <a:lnTo>
                      <a:pt x="1" y="335"/>
                    </a:lnTo>
                    <a:lnTo>
                      <a:pt x="0" y="324"/>
                    </a:lnTo>
                    <a:lnTo>
                      <a:pt x="0" y="313"/>
                    </a:lnTo>
                    <a:lnTo>
                      <a:pt x="1" y="296"/>
                    </a:lnTo>
                    <a:lnTo>
                      <a:pt x="2" y="280"/>
                    </a:lnTo>
                    <a:lnTo>
                      <a:pt x="6" y="265"/>
                    </a:lnTo>
                    <a:lnTo>
                      <a:pt x="10" y="249"/>
                    </a:lnTo>
                    <a:lnTo>
                      <a:pt x="16" y="234"/>
                    </a:lnTo>
                    <a:lnTo>
                      <a:pt x="23" y="220"/>
                    </a:lnTo>
                    <a:lnTo>
                      <a:pt x="29" y="205"/>
                    </a:lnTo>
                    <a:lnTo>
                      <a:pt x="38" y="191"/>
                    </a:lnTo>
                    <a:lnTo>
                      <a:pt x="48" y="177"/>
                    </a:lnTo>
                    <a:lnTo>
                      <a:pt x="59" y="164"/>
                    </a:lnTo>
                    <a:lnTo>
                      <a:pt x="71" y="150"/>
                    </a:lnTo>
                    <a:lnTo>
                      <a:pt x="83" y="138"/>
                    </a:lnTo>
                    <a:lnTo>
                      <a:pt x="97" y="126"/>
                    </a:lnTo>
                    <a:lnTo>
                      <a:pt x="111" y="113"/>
                    </a:lnTo>
                    <a:lnTo>
                      <a:pt x="126" y="102"/>
                    </a:lnTo>
                    <a:lnTo>
                      <a:pt x="143" y="92"/>
                    </a:lnTo>
                    <a:lnTo>
                      <a:pt x="159" y="81"/>
                    </a:lnTo>
                    <a:lnTo>
                      <a:pt x="177" y="72"/>
                    </a:lnTo>
                    <a:lnTo>
                      <a:pt x="195" y="62"/>
                    </a:lnTo>
                    <a:lnTo>
                      <a:pt x="214" y="53"/>
                    </a:lnTo>
                    <a:lnTo>
                      <a:pt x="233" y="45"/>
                    </a:lnTo>
                    <a:lnTo>
                      <a:pt x="254" y="38"/>
                    </a:lnTo>
                    <a:lnTo>
                      <a:pt x="275" y="30"/>
                    </a:lnTo>
                    <a:lnTo>
                      <a:pt x="296" y="25"/>
                    </a:lnTo>
                    <a:lnTo>
                      <a:pt x="319" y="19"/>
                    </a:lnTo>
                    <a:lnTo>
                      <a:pt x="341" y="13"/>
                    </a:lnTo>
                    <a:lnTo>
                      <a:pt x="363" y="10"/>
                    </a:lnTo>
                    <a:lnTo>
                      <a:pt x="387" y="6"/>
                    </a:lnTo>
                    <a:lnTo>
                      <a:pt x="412" y="3"/>
                    </a:lnTo>
                    <a:lnTo>
                      <a:pt x="435" y="1"/>
                    </a:lnTo>
                    <a:lnTo>
                      <a:pt x="460" y="0"/>
                    </a:lnTo>
                    <a:lnTo>
                      <a:pt x="484" y="0"/>
                    </a:lnTo>
                    <a:lnTo>
                      <a:pt x="509" y="0"/>
                    </a:lnTo>
                    <a:lnTo>
                      <a:pt x="534" y="1"/>
                    </a:lnTo>
                    <a:lnTo>
                      <a:pt x="558" y="3"/>
                    </a:lnTo>
                    <a:lnTo>
                      <a:pt x="582" y="6"/>
                    </a:lnTo>
                    <a:lnTo>
                      <a:pt x="606" y="10"/>
                    </a:lnTo>
                    <a:lnTo>
                      <a:pt x="629" y="13"/>
                    </a:lnTo>
                    <a:lnTo>
                      <a:pt x="652" y="19"/>
                    </a:lnTo>
                    <a:lnTo>
                      <a:pt x="673" y="25"/>
                    </a:lnTo>
                    <a:lnTo>
                      <a:pt x="694" y="30"/>
                    </a:lnTo>
                    <a:lnTo>
                      <a:pt x="715" y="38"/>
                    </a:lnTo>
                    <a:lnTo>
                      <a:pt x="736" y="45"/>
                    </a:lnTo>
                    <a:lnTo>
                      <a:pt x="756" y="53"/>
                    </a:lnTo>
                    <a:lnTo>
                      <a:pt x="775" y="62"/>
                    </a:lnTo>
                    <a:lnTo>
                      <a:pt x="793" y="72"/>
                    </a:lnTo>
                    <a:lnTo>
                      <a:pt x="811" y="81"/>
                    </a:lnTo>
                    <a:lnTo>
                      <a:pt x="828" y="92"/>
                    </a:lnTo>
                    <a:lnTo>
                      <a:pt x="843" y="102"/>
                    </a:lnTo>
                    <a:lnTo>
                      <a:pt x="859" y="113"/>
                    </a:lnTo>
                    <a:lnTo>
                      <a:pt x="873" y="126"/>
                    </a:lnTo>
                    <a:lnTo>
                      <a:pt x="887" y="138"/>
                    </a:lnTo>
                    <a:lnTo>
                      <a:pt x="899" y="150"/>
                    </a:lnTo>
                    <a:lnTo>
                      <a:pt x="910" y="164"/>
                    </a:lnTo>
                    <a:lnTo>
                      <a:pt x="922" y="177"/>
                    </a:lnTo>
                    <a:lnTo>
                      <a:pt x="931" y="191"/>
                    </a:lnTo>
                    <a:lnTo>
                      <a:pt x="940" y="205"/>
                    </a:lnTo>
                    <a:lnTo>
                      <a:pt x="947" y="220"/>
                    </a:lnTo>
                    <a:lnTo>
                      <a:pt x="954" y="234"/>
                    </a:lnTo>
                    <a:lnTo>
                      <a:pt x="960" y="249"/>
                    </a:lnTo>
                    <a:lnTo>
                      <a:pt x="963" y="265"/>
                    </a:lnTo>
                    <a:lnTo>
                      <a:pt x="967" y="280"/>
                    </a:lnTo>
                    <a:lnTo>
                      <a:pt x="969" y="296"/>
                    </a:lnTo>
                    <a:lnTo>
                      <a:pt x="969" y="313"/>
                    </a:lnTo>
                    <a:lnTo>
                      <a:pt x="969" y="326"/>
                    </a:lnTo>
                    <a:lnTo>
                      <a:pt x="968" y="340"/>
                    </a:lnTo>
                    <a:lnTo>
                      <a:pt x="965" y="354"/>
                    </a:lnTo>
                    <a:lnTo>
                      <a:pt x="962" y="368"/>
                    </a:lnTo>
                    <a:lnTo>
                      <a:pt x="958" y="381"/>
                    </a:lnTo>
                    <a:lnTo>
                      <a:pt x="953" y="393"/>
                    </a:lnTo>
                    <a:lnTo>
                      <a:pt x="946" y="407"/>
                    </a:lnTo>
                    <a:lnTo>
                      <a:pt x="941" y="419"/>
                    </a:lnTo>
                    <a:lnTo>
                      <a:pt x="933" y="432"/>
                    </a:lnTo>
                    <a:lnTo>
                      <a:pt x="924" y="444"/>
                    </a:lnTo>
                    <a:lnTo>
                      <a:pt x="915" y="456"/>
                    </a:lnTo>
                    <a:lnTo>
                      <a:pt x="906" y="467"/>
                    </a:lnTo>
                    <a:lnTo>
                      <a:pt x="895" y="479"/>
                    </a:lnTo>
                    <a:lnTo>
                      <a:pt x="884" y="490"/>
                    </a:lnTo>
                    <a:lnTo>
                      <a:pt x="871" y="501"/>
                    </a:lnTo>
                    <a:lnTo>
                      <a:pt x="859" y="511"/>
                    </a:lnTo>
                    <a:lnTo>
                      <a:pt x="845" y="521"/>
                    </a:lnTo>
                    <a:lnTo>
                      <a:pt x="832" y="530"/>
                    </a:lnTo>
                    <a:lnTo>
                      <a:pt x="817" y="540"/>
                    </a:lnTo>
                    <a:lnTo>
                      <a:pt x="802" y="549"/>
                    </a:lnTo>
                    <a:lnTo>
                      <a:pt x="786" y="557"/>
                    </a:lnTo>
                    <a:lnTo>
                      <a:pt x="769" y="565"/>
                    </a:lnTo>
                    <a:lnTo>
                      <a:pt x="752" y="573"/>
                    </a:lnTo>
                    <a:lnTo>
                      <a:pt x="736" y="580"/>
                    </a:lnTo>
                    <a:lnTo>
                      <a:pt x="718" y="586"/>
                    </a:lnTo>
                    <a:lnTo>
                      <a:pt x="699" y="593"/>
                    </a:lnTo>
                    <a:lnTo>
                      <a:pt x="680" y="599"/>
                    </a:lnTo>
                    <a:lnTo>
                      <a:pt x="660" y="603"/>
                    </a:lnTo>
                    <a:lnTo>
                      <a:pt x="640" y="608"/>
                    </a:lnTo>
                    <a:lnTo>
                      <a:pt x="620" y="612"/>
                    </a:lnTo>
                    <a:lnTo>
                      <a:pt x="600" y="615"/>
                    </a:lnTo>
                    <a:lnTo>
                      <a:pt x="579" y="619"/>
                    </a:lnTo>
                    <a:lnTo>
                      <a:pt x="565" y="636"/>
                    </a:lnTo>
                    <a:lnTo>
                      <a:pt x="552" y="651"/>
                    </a:lnTo>
                    <a:lnTo>
                      <a:pt x="537" y="666"/>
                    </a:lnTo>
                    <a:lnTo>
                      <a:pt x="521" y="679"/>
                    </a:lnTo>
                    <a:lnTo>
                      <a:pt x="505" y="692"/>
                    </a:lnTo>
                    <a:lnTo>
                      <a:pt x="488" y="704"/>
                    </a:lnTo>
                    <a:lnTo>
                      <a:pt x="470" y="715"/>
                    </a:lnTo>
                    <a:lnTo>
                      <a:pt x="452" y="725"/>
                    </a:lnTo>
                    <a:lnTo>
                      <a:pt x="434" y="734"/>
                    </a:lnTo>
                    <a:lnTo>
                      <a:pt x="415" y="743"/>
                    </a:lnTo>
                    <a:lnTo>
                      <a:pt x="397" y="751"/>
                    </a:lnTo>
                    <a:lnTo>
                      <a:pt x="378" y="758"/>
                    </a:lnTo>
                    <a:lnTo>
                      <a:pt x="341" y="770"/>
                    </a:lnTo>
                    <a:lnTo>
                      <a:pt x="304" y="780"/>
                    </a:lnTo>
                    <a:lnTo>
                      <a:pt x="268" y="788"/>
                    </a:lnTo>
                    <a:lnTo>
                      <a:pt x="235" y="794"/>
                    </a:lnTo>
                    <a:lnTo>
                      <a:pt x="204" y="798"/>
                    </a:lnTo>
                    <a:lnTo>
                      <a:pt x="177" y="802"/>
                    </a:lnTo>
                    <a:lnTo>
                      <a:pt x="137" y="804"/>
                    </a:lnTo>
                    <a:lnTo>
                      <a:pt x="118" y="804"/>
                    </a:lnTo>
                    <a:lnTo>
                      <a:pt x="118" y="8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4" name="Freeform 115"/>
              <p:cNvSpPr>
                <a:spLocks/>
              </p:cNvSpPr>
              <p:nvPr/>
            </p:nvSpPr>
            <p:spPr bwMode="auto">
              <a:xfrm>
                <a:off x="5027613" y="3217863"/>
                <a:ext cx="276225" cy="258763"/>
              </a:xfrm>
              <a:custGeom>
                <a:avLst/>
                <a:gdLst>
                  <a:gd name="T0" fmla="*/ 528 w 696"/>
                  <a:gd name="T1" fmla="*/ 648 h 653"/>
                  <a:gd name="T2" fmla="*/ 418 w 696"/>
                  <a:gd name="T3" fmla="*/ 626 h 653"/>
                  <a:gd name="T4" fmla="*/ 343 w 696"/>
                  <a:gd name="T5" fmla="*/ 597 h 653"/>
                  <a:gd name="T6" fmla="*/ 285 w 696"/>
                  <a:gd name="T7" fmla="*/ 563 h 653"/>
                  <a:gd name="T8" fmla="*/ 237 w 696"/>
                  <a:gd name="T9" fmla="*/ 518 h 653"/>
                  <a:gd name="T10" fmla="*/ 136 w 696"/>
                  <a:gd name="T11" fmla="*/ 486 h 653"/>
                  <a:gd name="T12" fmla="*/ 33 w 696"/>
                  <a:gd name="T13" fmla="*/ 440 h 653"/>
                  <a:gd name="T14" fmla="*/ 2 w 696"/>
                  <a:gd name="T15" fmla="*/ 413 h 653"/>
                  <a:gd name="T16" fmla="*/ 3 w 696"/>
                  <a:gd name="T17" fmla="*/ 393 h 653"/>
                  <a:gd name="T18" fmla="*/ 18 w 696"/>
                  <a:gd name="T19" fmla="*/ 378 h 653"/>
                  <a:gd name="T20" fmla="*/ 38 w 696"/>
                  <a:gd name="T21" fmla="*/ 379 h 653"/>
                  <a:gd name="T22" fmla="*/ 108 w 696"/>
                  <a:gd name="T23" fmla="*/ 418 h 653"/>
                  <a:gd name="T24" fmla="*/ 215 w 696"/>
                  <a:gd name="T25" fmla="*/ 449 h 653"/>
                  <a:gd name="T26" fmla="*/ 260 w 696"/>
                  <a:gd name="T27" fmla="*/ 460 h 653"/>
                  <a:gd name="T28" fmla="*/ 296 w 696"/>
                  <a:gd name="T29" fmla="*/ 501 h 653"/>
                  <a:gd name="T30" fmla="*/ 348 w 696"/>
                  <a:gd name="T31" fmla="*/ 540 h 653"/>
                  <a:gd name="T32" fmla="*/ 408 w 696"/>
                  <a:gd name="T33" fmla="*/ 566 h 653"/>
                  <a:gd name="T34" fmla="*/ 472 w 696"/>
                  <a:gd name="T35" fmla="*/ 573 h 653"/>
                  <a:gd name="T36" fmla="*/ 429 w 696"/>
                  <a:gd name="T37" fmla="*/ 501 h 653"/>
                  <a:gd name="T38" fmla="*/ 418 w 696"/>
                  <a:gd name="T39" fmla="*/ 459 h 653"/>
                  <a:gd name="T40" fmla="*/ 431 w 696"/>
                  <a:gd name="T41" fmla="*/ 442 h 653"/>
                  <a:gd name="T42" fmla="*/ 501 w 696"/>
                  <a:gd name="T43" fmla="*/ 417 h 653"/>
                  <a:gd name="T44" fmla="*/ 571 w 696"/>
                  <a:gd name="T45" fmla="*/ 377 h 653"/>
                  <a:gd name="T46" fmla="*/ 620 w 696"/>
                  <a:gd name="T47" fmla="*/ 327 h 653"/>
                  <a:gd name="T48" fmla="*/ 642 w 696"/>
                  <a:gd name="T49" fmla="*/ 269 h 653"/>
                  <a:gd name="T50" fmla="*/ 639 w 696"/>
                  <a:gd name="T51" fmla="*/ 225 h 653"/>
                  <a:gd name="T52" fmla="*/ 622 w 696"/>
                  <a:gd name="T53" fmla="*/ 186 h 653"/>
                  <a:gd name="T54" fmla="*/ 593 w 696"/>
                  <a:gd name="T55" fmla="*/ 152 h 653"/>
                  <a:gd name="T56" fmla="*/ 553 w 696"/>
                  <a:gd name="T57" fmla="*/ 120 h 653"/>
                  <a:gd name="T58" fmla="*/ 464 w 696"/>
                  <a:gd name="T59" fmla="*/ 79 h 653"/>
                  <a:gd name="T60" fmla="*/ 338 w 696"/>
                  <a:gd name="T61" fmla="*/ 55 h 653"/>
                  <a:gd name="T62" fmla="*/ 227 w 696"/>
                  <a:gd name="T63" fmla="*/ 59 h 653"/>
                  <a:gd name="T64" fmla="*/ 187 w 696"/>
                  <a:gd name="T65" fmla="*/ 61 h 653"/>
                  <a:gd name="T66" fmla="*/ 173 w 696"/>
                  <a:gd name="T67" fmla="*/ 46 h 653"/>
                  <a:gd name="T68" fmla="*/ 173 w 696"/>
                  <a:gd name="T69" fmla="*/ 26 h 653"/>
                  <a:gd name="T70" fmla="*/ 188 w 696"/>
                  <a:gd name="T71" fmla="*/ 11 h 653"/>
                  <a:gd name="T72" fmla="*/ 275 w 696"/>
                  <a:gd name="T73" fmla="*/ 0 h 653"/>
                  <a:gd name="T74" fmla="*/ 364 w 696"/>
                  <a:gd name="T75" fmla="*/ 3 h 653"/>
                  <a:gd name="T76" fmla="*/ 440 w 696"/>
                  <a:gd name="T77" fmla="*/ 15 h 653"/>
                  <a:gd name="T78" fmla="*/ 509 w 696"/>
                  <a:gd name="T79" fmla="*/ 36 h 653"/>
                  <a:gd name="T80" fmla="*/ 569 w 696"/>
                  <a:gd name="T81" fmla="*/ 65 h 653"/>
                  <a:gd name="T82" fmla="*/ 620 w 696"/>
                  <a:gd name="T83" fmla="*/ 101 h 653"/>
                  <a:gd name="T84" fmla="*/ 658 w 696"/>
                  <a:gd name="T85" fmla="*/ 144 h 653"/>
                  <a:gd name="T86" fmla="*/ 683 w 696"/>
                  <a:gd name="T87" fmla="*/ 191 h 653"/>
                  <a:gd name="T88" fmla="*/ 696 w 696"/>
                  <a:gd name="T89" fmla="*/ 241 h 653"/>
                  <a:gd name="T90" fmla="*/ 688 w 696"/>
                  <a:gd name="T91" fmla="*/ 309 h 653"/>
                  <a:gd name="T92" fmla="*/ 651 w 696"/>
                  <a:gd name="T93" fmla="*/ 375 h 653"/>
                  <a:gd name="T94" fmla="*/ 588 w 696"/>
                  <a:gd name="T95" fmla="*/ 431 h 653"/>
                  <a:gd name="T96" fmla="*/ 504 w 696"/>
                  <a:gd name="T97" fmla="*/ 475 h 653"/>
                  <a:gd name="T98" fmla="*/ 512 w 696"/>
                  <a:gd name="T99" fmla="*/ 537 h 653"/>
                  <a:gd name="T100" fmla="*/ 551 w 696"/>
                  <a:gd name="T101" fmla="*/ 578 h 653"/>
                  <a:gd name="T102" fmla="*/ 590 w 696"/>
                  <a:gd name="T103" fmla="*/ 598 h 653"/>
                  <a:gd name="T104" fmla="*/ 615 w 696"/>
                  <a:gd name="T105" fmla="*/ 607 h 653"/>
                  <a:gd name="T106" fmla="*/ 623 w 696"/>
                  <a:gd name="T107" fmla="*/ 624 h 653"/>
                  <a:gd name="T108" fmla="*/ 617 w 696"/>
                  <a:gd name="T109" fmla="*/ 643 h 653"/>
                  <a:gd name="T110" fmla="*/ 602 w 696"/>
                  <a:gd name="T111" fmla="*/ 653 h 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96" h="653">
                    <a:moveTo>
                      <a:pt x="596" y="653"/>
                    </a:moveTo>
                    <a:lnTo>
                      <a:pt x="581" y="653"/>
                    </a:lnTo>
                    <a:lnTo>
                      <a:pt x="549" y="651"/>
                    </a:lnTo>
                    <a:lnTo>
                      <a:pt x="528" y="648"/>
                    </a:lnTo>
                    <a:lnTo>
                      <a:pt x="503" y="645"/>
                    </a:lnTo>
                    <a:lnTo>
                      <a:pt x="476" y="640"/>
                    </a:lnTo>
                    <a:lnTo>
                      <a:pt x="448" y="634"/>
                    </a:lnTo>
                    <a:lnTo>
                      <a:pt x="418" y="626"/>
                    </a:lnTo>
                    <a:lnTo>
                      <a:pt x="389" y="616"/>
                    </a:lnTo>
                    <a:lnTo>
                      <a:pt x="373" y="610"/>
                    </a:lnTo>
                    <a:lnTo>
                      <a:pt x="358" y="605"/>
                    </a:lnTo>
                    <a:lnTo>
                      <a:pt x="343" y="597"/>
                    </a:lnTo>
                    <a:lnTo>
                      <a:pt x="328" y="590"/>
                    </a:lnTo>
                    <a:lnTo>
                      <a:pt x="313" y="582"/>
                    </a:lnTo>
                    <a:lnTo>
                      <a:pt x="300" y="573"/>
                    </a:lnTo>
                    <a:lnTo>
                      <a:pt x="285" y="563"/>
                    </a:lnTo>
                    <a:lnTo>
                      <a:pt x="273" y="553"/>
                    </a:lnTo>
                    <a:lnTo>
                      <a:pt x="260" y="542"/>
                    </a:lnTo>
                    <a:lnTo>
                      <a:pt x="248" y="531"/>
                    </a:lnTo>
                    <a:lnTo>
                      <a:pt x="237" y="518"/>
                    </a:lnTo>
                    <a:lnTo>
                      <a:pt x="226" y="505"/>
                    </a:lnTo>
                    <a:lnTo>
                      <a:pt x="196" y="500"/>
                    </a:lnTo>
                    <a:lnTo>
                      <a:pt x="166" y="494"/>
                    </a:lnTo>
                    <a:lnTo>
                      <a:pt x="136" y="486"/>
                    </a:lnTo>
                    <a:lnTo>
                      <a:pt x="108" y="477"/>
                    </a:lnTo>
                    <a:lnTo>
                      <a:pt x="83" y="466"/>
                    </a:lnTo>
                    <a:lnTo>
                      <a:pt x="57" y="453"/>
                    </a:lnTo>
                    <a:lnTo>
                      <a:pt x="33" y="440"/>
                    </a:lnTo>
                    <a:lnTo>
                      <a:pt x="11" y="425"/>
                    </a:lnTo>
                    <a:lnTo>
                      <a:pt x="7" y="422"/>
                    </a:lnTo>
                    <a:lnTo>
                      <a:pt x="4" y="417"/>
                    </a:lnTo>
                    <a:lnTo>
                      <a:pt x="2" y="413"/>
                    </a:lnTo>
                    <a:lnTo>
                      <a:pt x="1" y="408"/>
                    </a:lnTo>
                    <a:lnTo>
                      <a:pt x="0" y="403"/>
                    </a:lnTo>
                    <a:lnTo>
                      <a:pt x="1" y="397"/>
                    </a:lnTo>
                    <a:lnTo>
                      <a:pt x="3" y="393"/>
                    </a:lnTo>
                    <a:lnTo>
                      <a:pt x="5" y="388"/>
                    </a:lnTo>
                    <a:lnTo>
                      <a:pt x="9" y="384"/>
                    </a:lnTo>
                    <a:lnTo>
                      <a:pt x="13" y="380"/>
                    </a:lnTo>
                    <a:lnTo>
                      <a:pt x="18" y="378"/>
                    </a:lnTo>
                    <a:lnTo>
                      <a:pt x="23" y="377"/>
                    </a:lnTo>
                    <a:lnTo>
                      <a:pt x="28" y="377"/>
                    </a:lnTo>
                    <a:lnTo>
                      <a:pt x="33" y="377"/>
                    </a:lnTo>
                    <a:lnTo>
                      <a:pt x="38" y="379"/>
                    </a:lnTo>
                    <a:lnTo>
                      <a:pt x="42" y="381"/>
                    </a:lnTo>
                    <a:lnTo>
                      <a:pt x="62" y="395"/>
                    </a:lnTo>
                    <a:lnTo>
                      <a:pt x="85" y="407"/>
                    </a:lnTo>
                    <a:lnTo>
                      <a:pt x="108" y="418"/>
                    </a:lnTo>
                    <a:lnTo>
                      <a:pt x="133" y="429"/>
                    </a:lnTo>
                    <a:lnTo>
                      <a:pt x="160" y="436"/>
                    </a:lnTo>
                    <a:lnTo>
                      <a:pt x="187" y="443"/>
                    </a:lnTo>
                    <a:lnTo>
                      <a:pt x="215" y="449"/>
                    </a:lnTo>
                    <a:lnTo>
                      <a:pt x="244" y="453"/>
                    </a:lnTo>
                    <a:lnTo>
                      <a:pt x="250" y="454"/>
                    </a:lnTo>
                    <a:lnTo>
                      <a:pt x="255" y="457"/>
                    </a:lnTo>
                    <a:lnTo>
                      <a:pt x="260" y="460"/>
                    </a:lnTo>
                    <a:lnTo>
                      <a:pt x="263" y="464"/>
                    </a:lnTo>
                    <a:lnTo>
                      <a:pt x="273" y="478"/>
                    </a:lnTo>
                    <a:lnTo>
                      <a:pt x="284" y="490"/>
                    </a:lnTo>
                    <a:lnTo>
                      <a:pt x="296" y="501"/>
                    </a:lnTo>
                    <a:lnTo>
                      <a:pt x="308" y="513"/>
                    </a:lnTo>
                    <a:lnTo>
                      <a:pt x="320" y="523"/>
                    </a:lnTo>
                    <a:lnTo>
                      <a:pt x="334" y="532"/>
                    </a:lnTo>
                    <a:lnTo>
                      <a:pt x="348" y="540"/>
                    </a:lnTo>
                    <a:lnTo>
                      <a:pt x="363" y="547"/>
                    </a:lnTo>
                    <a:lnTo>
                      <a:pt x="377" y="554"/>
                    </a:lnTo>
                    <a:lnTo>
                      <a:pt x="393" y="561"/>
                    </a:lnTo>
                    <a:lnTo>
                      <a:pt x="408" y="566"/>
                    </a:lnTo>
                    <a:lnTo>
                      <a:pt x="423" y="571"/>
                    </a:lnTo>
                    <a:lnTo>
                      <a:pt x="454" y="580"/>
                    </a:lnTo>
                    <a:lnTo>
                      <a:pt x="483" y="587"/>
                    </a:lnTo>
                    <a:lnTo>
                      <a:pt x="472" y="573"/>
                    </a:lnTo>
                    <a:lnTo>
                      <a:pt x="461" y="559"/>
                    </a:lnTo>
                    <a:lnTo>
                      <a:pt x="451" y="544"/>
                    </a:lnTo>
                    <a:lnTo>
                      <a:pt x="444" y="529"/>
                    </a:lnTo>
                    <a:lnTo>
                      <a:pt x="429" y="501"/>
                    </a:lnTo>
                    <a:lnTo>
                      <a:pt x="418" y="476"/>
                    </a:lnTo>
                    <a:lnTo>
                      <a:pt x="417" y="470"/>
                    </a:lnTo>
                    <a:lnTo>
                      <a:pt x="417" y="464"/>
                    </a:lnTo>
                    <a:lnTo>
                      <a:pt x="418" y="459"/>
                    </a:lnTo>
                    <a:lnTo>
                      <a:pt x="419" y="453"/>
                    </a:lnTo>
                    <a:lnTo>
                      <a:pt x="422" y="449"/>
                    </a:lnTo>
                    <a:lnTo>
                      <a:pt x="427" y="444"/>
                    </a:lnTo>
                    <a:lnTo>
                      <a:pt x="431" y="442"/>
                    </a:lnTo>
                    <a:lnTo>
                      <a:pt x="437" y="440"/>
                    </a:lnTo>
                    <a:lnTo>
                      <a:pt x="459" y="433"/>
                    </a:lnTo>
                    <a:lnTo>
                      <a:pt x="481" y="426"/>
                    </a:lnTo>
                    <a:lnTo>
                      <a:pt x="501" y="417"/>
                    </a:lnTo>
                    <a:lnTo>
                      <a:pt x="521" y="408"/>
                    </a:lnTo>
                    <a:lnTo>
                      <a:pt x="539" y="398"/>
                    </a:lnTo>
                    <a:lnTo>
                      <a:pt x="556" y="388"/>
                    </a:lnTo>
                    <a:lnTo>
                      <a:pt x="571" y="377"/>
                    </a:lnTo>
                    <a:lnTo>
                      <a:pt x="586" y="365"/>
                    </a:lnTo>
                    <a:lnTo>
                      <a:pt x="598" y="352"/>
                    </a:lnTo>
                    <a:lnTo>
                      <a:pt x="609" y="340"/>
                    </a:lnTo>
                    <a:lnTo>
                      <a:pt x="620" y="327"/>
                    </a:lnTo>
                    <a:lnTo>
                      <a:pt x="627" y="313"/>
                    </a:lnTo>
                    <a:lnTo>
                      <a:pt x="634" y="299"/>
                    </a:lnTo>
                    <a:lnTo>
                      <a:pt x="639" y="284"/>
                    </a:lnTo>
                    <a:lnTo>
                      <a:pt x="642" y="269"/>
                    </a:lnTo>
                    <a:lnTo>
                      <a:pt x="642" y="255"/>
                    </a:lnTo>
                    <a:lnTo>
                      <a:pt x="642" y="245"/>
                    </a:lnTo>
                    <a:lnTo>
                      <a:pt x="641" y="235"/>
                    </a:lnTo>
                    <a:lnTo>
                      <a:pt x="639" y="225"/>
                    </a:lnTo>
                    <a:lnTo>
                      <a:pt x="635" y="214"/>
                    </a:lnTo>
                    <a:lnTo>
                      <a:pt x="632" y="205"/>
                    </a:lnTo>
                    <a:lnTo>
                      <a:pt x="627" y="195"/>
                    </a:lnTo>
                    <a:lnTo>
                      <a:pt x="622" y="186"/>
                    </a:lnTo>
                    <a:lnTo>
                      <a:pt x="615" y="177"/>
                    </a:lnTo>
                    <a:lnTo>
                      <a:pt x="608" y="168"/>
                    </a:lnTo>
                    <a:lnTo>
                      <a:pt x="600" y="159"/>
                    </a:lnTo>
                    <a:lnTo>
                      <a:pt x="593" y="152"/>
                    </a:lnTo>
                    <a:lnTo>
                      <a:pt x="584" y="144"/>
                    </a:lnTo>
                    <a:lnTo>
                      <a:pt x="575" y="136"/>
                    </a:lnTo>
                    <a:lnTo>
                      <a:pt x="563" y="128"/>
                    </a:lnTo>
                    <a:lnTo>
                      <a:pt x="553" y="120"/>
                    </a:lnTo>
                    <a:lnTo>
                      <a:pt x="542" y="114"/>
                    </a:lnTo>
                    <a:lnTo>
                      <a:pt x="518" y="100"/>
                    </a:lnTo>
                    <a:lnTo>
                      <a:pt x="492" y="89"/>
                    </a:lnTo>
                    <a:lnTo>
                      <a:pt x="464" y="79"/>
                    </a:lnTo>
                    <a:lnTo>
                      <a:pt x="435" y="70"/>
                    </a:lnTo>
                    <a:lnTo>
                      <a:pt x="403" y="63"/>
                    </a:lnTo>
                    <a:lnTo>
                      <a:pt x="371" y="57"/>
                    </a:lnTo>
                    <a:lnTo>
                      <a:pt x="338" y="55"/>
                    </a:lnTo>
                    <a:lnTo>
                      <a:pt x="303" y="54"/>
                    </a:lnTo>
                    <a:lnTo>
                      <a:pt x="278" y="54"/>
                    </a:lnTo>
                    <a:lnTo>
                      <a:pt x="253" y="56"/>
                    </a:lnTo>
                    <a:lnTo>
                      <a:pt x="227" y="59"/>
                    </a:lnTo>
                    <a:lnTo>
                      <a:pt x="203" y="63"/>
                    </a:lnTo>
                    <a:lnTo>
                      <a:pt x="197" y="63"/>
                    </a:lnTo>
                    <a:lnTo>
                      <a:pt x="192" y="63"/>
                    </a:lnTo>
                    <a:lnTo>
                      <a:pt x="187" y="61"/>
                    </a:lnTo>
                    <a:lnTo>
                      <a:pt x="182" y="59"/>
                    </a:lnTo>
                    <a:lnTo>
                      <a:pt x="179" y="55"/>
                    </a:lnTo>
                    <a:lnTo>
                      <a:pt x="176" y="52"/>
                    </a:lnTo>
                    <a:lnTo>
                      <a:pt x="173" y="46"/>
                    </a:lnTo>
                    <a:lnTo>
                      <a:pt x="171" y="42"/>
                    </a:lnTo>
                    <a:lnTo>
                      <a:pt x="171" y="36"/>
                    </a:lnTo>
                    <a:lnTo>
                      <a:pt x="171" y="31"/>
                    </a:lnTo>
                    <a:lnTo>
                      <a:pt x="173" y="26"/>
                    </a:lnTo>
                    <a:lnTo>
                      <a:pt x="176" y="22"/>
                    </a:lnTo>
                    <a:lnTo>
                      <a:pt x="179" y="17"/>
                    </a:lnTo>
                    <a:lnTo>
                      <a:pt x="183" y="14"/>
                    </a:lnTo>
                    <a:lnTo>
                      <a:pt x="188" y="11"/>
                    </a:lnTo>
                    <a:lnTo>
                      <a:pt x="192" y="10"/>
                    </a:lnTo>
                    <a:lnTo>
                      <a:pt x="220" y="6"/>
                    </a:lnTo>
                    <a:lnTo>
                      <a:pt x="247" y="3"/>
                    </a:lnTo>
                    <a:lnTo>
                      <a:pt x="275" y="0"/>
                    </a:lnTo>
                    <a:lnTo>
                      <a:pt x="303" y="0"/>
                    </a:lnTo>
                    <a:lnTo>
                      <a:pt x="325" y="0"/>
                    </a:lnTo>
                    <a:lnTo>
                      <a:pt x="345" y="1"/>
                    </a:lnTo>
                    <a:lnTo>
                      <a:pt x="364" y="3"/>
                    </a:lnTo>
                    <a:lnTo>
                      <a:pt x="384" y="5"/>
                    </a:lnTo>
                    <a:lnTo>
                      <a:pt x="403" y="8"/>
                    </a:lnTo>
                    <a:lnTo>
                      <a:pt x="422" y="11"/>
                    </a:lnTo>
                    <a:lnTo>
                      <a:pt x="440" y="15"/>
                    </a:lnTo>
                    <a:lnTo>
                      <a:pt x="458" y="19"/>
                    </a:lnTo>
                    <a:lnTo>
                      <a:pt x="475" y="25"/>
                    </a:lnTo>
                    <a:lnTo>
                      <a:pt x="492" y="31"/>
                    </a:lnTo>
                    <a:lnTo>
                      <a:pt x="509" y="36"/>
                    </a:lnTo>
                    <a:lnTo>
                      <a:pt x="524" y="43"/>
                    </a:lnTo>
                    <a:lnTo>
                      <a:pt x="540" y="50"/>
                    </a:lnTo>
                    <a:lnTo>
                      <a:pt x="554" y="57"/>
                    </a:lnTo>
                    <a:lnTo>
                      <a:pt x="569" y="65"/>
                    </a:lnTo>
                    <a:lnTo>
                      <a:pt x="583" y="74"/>
                    </a:lnTo>
                    <a:lnTo>
                      <a:pt x="595" y="82"/>
                    </a:lnTo>
                    <a:lnTo>
                      <a:pt x="607" y="92"/>
                    </a:lnTo>
                    <a:lnTo>
                      <a:pt x="620" y="101"/>
                    </a:lnTo>
                    <a:lnTo>
                      <a:pt x="630" y="111"/>
                    </a:lnTo>
                    <a:lnTo>
                      <a:pt x="640" y="121"/>
                    </a:lnTo>
                    <a:lnTo>
                      <a:pt x="650" y="133"/>
                    </a:lnTo>
                    <a:lnTo>
                      <a:pt x="658" y="144"/>
                    </a:lnTo>
                    <a:lnTo>
                      <a:pt x="665" y="155"/>
                    </a:lnTo>
                    <a:lnTo>
                      <a:pt x="672" y="166"/>
                    </a:lnTo>
                    <a:lnTo>
                      <a:pt x="679" y="179"/>
                    </a:lnTo>
                    <a:lnTo>
                      <a:pt x="683" y="191"/>
                    </a:lnTo>
                    <a:lnTo>
                      <a:pt x="688" y="203"/>
                    </a:lnTo>
                    <a:lnTo>
                      <a:pt x="691" y="216"/>
                    </a:lnTo>
                    <a:lnTo>
                      <a:pt x="695" y="229"/>
                    </a:lnTo>
                    <a:lnTo>
                      <a:pt x="696" y="241"/>
                    </a:lnTo>
                    <a:lnTo>
                      <a:pt x="696" y="255"/>
                    </a:lnTo>
                    <a:lnTo>
                      <a:pt x="695" y="273"/>
                    </a:lnTo>
                    <a:lnTo>
                      <a:pt x="692" y="291"/>
                    </a:lnTo>
                    <a:lnTo>
                      <a:pt x="688" y="309"/>
                    </a:lnTo>
                    <a:lnTo>
                      <a:pt x="681" y="327"/>
                    </a:lnTo>
                    <a:lnTo>
                      <a:pt x="672" y="342"/>
                    </a:lnTo>
                    <a:lnTo>
                      <a:pt x="662" y="359"/>
                    </a:lnTo>
                    <a:lnTo>
                      <a:pt x="651" y="375"/>
                    </a:lnTo>
                    <a:lnTo>
                      <a:pt x="637" y="389"/>
                    </a:lnTo>
                    <a:lnTo>
                      <a:pt x="623" y="404"/>
                    </a:lnTo>
                    <a:lnTo>
                      <a:pt x="606" y="418"/>
                    </a:lnTo>
                    <a:lnTo>
                      <a:pt x="588" y="431"/>
                    </a:lnTo>
                    <a:lnTo>
                      <a:pt x="569" y="443"/>
                    </a:lnTo>
                    <a:lnTo>
                      <a:pt x="549" y="454"/>
                    </a:lnTo>
                    <a:lnTo>
                      <a:pt x="528" y="466"/>
                    </a:lnTo>
                    <a:lnTo>
                      <a:pt x="504" y="475"/>
                    </a:lnTo>
                    <a:lnTo>
                      <a:pt x="479" y="484"/>
                    </a:lnTo>
                    <a:lnTo>
                      <a:pt x="488" y="501"/>
                    </a:lnTo>
                    <a:lnTo>
                      <a:pt x="500" y="519"/>
                    </a:lnTo>
                    <a:lnTo>
                      <a:pt x="512" y="537"/>
                    </a:lnTo>
                    <a:lnTo>
                      <a:pt x="526" y="555"/>
                    </a:lnTo>
                    <a:lnTo>
                      <a:pt x="534" y="563"/>
                    </a:lnTo>
                    <a:lnTo>
                      <a:pt x="542" y="571"/>
                    </a:lnTo>
                    <a:lnTo>
                      <a:pt x="551" y="578"/>
                    </a:lnTo>
                    <a:lnTo>
                      <a:pt x="560" y="583"/>
                    </a:lnTo>
                    <a:lnTo>
                      <a:pt x="570" y="589"/>
                    </a:lnTo>
                    <a:lnTo>
                      <a:pt x="580" y="593"/>
                    </a:lnTo>
                    <a:lnTo>
                      <a:pt x="590" y="598"/>
                    </a:lnTo>
                    <a:lnTo>
                      <a:pt x="602" y="600"/>
                    </a:lnTo>
                    <a:lnTo>
                      <a:pt x="606" y="601"/>
                    </a:lnTo>
                    <a:lnTo>
                      <a:pt x="611" y="603"/>
                    </a:lnTo>
                    <a:lnTo>
                      <a:pt x="615" y="607"/>
                    </a:lnTo>
                    <a:lnTo>
                      <a:pt x="618" y="610"/>
                    </a:lnTo>
                    <a:lnTo>
                      <a:pt x="621" y="615"/>
                    </a:lnTo>
                    <a:lnTo>
                      <a:pt x="622" y="619"/>
                    </a:lnTo>
                    <a:lnTo>
                      <a:pt x="623" y="624"/>
                    </a:lnTo>
                    <a:lnTo>
                      <a:pt x="623" y="629"/>
                    </a:lnTo>
                    <a:lnTo>
                      <a:pt x="622" y="634"/>
                    </a:lnTo>
                    <a:lnTo>
                      <a:pt x="621" y="638"/>
                    </a:lnTo>
                    <a:lnTo>
                      <a:pt x="617" y="643"/>
                    </a:lnTo>
                    <a:lnTo>
                      <a:pt x="615" y="646"/>
                    </a:lnTo>
                    <a:lnTo>
                      <a:pt x="611" y="649"/>
                    </a:lnTo>
                    <a:lnTo>
                      <a:pt x="606" y="652"/>
                    </a:lnTo>
                    <a:lnTo>
                      <a:pt x="602" y="653"/>
                    </a:lnTo>
                    <a:lnTo>
                      <a:pt x="596" y="65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5" name="Freeform 116"/>
              <p:cNvSpPr>
                <a:spLocks/>
              </p:cNvSpPr>
              <p:nvPr/>
            </p:nvSpPr>
            <p:spPr bwMode="auto">
              <a:xfrm>
                <a:off x="4872038" y="3278188"/>
                <a:ext cx="20638" cy="20638"/>
              </a:xfrm>
              <a:custGeom>
                <a:avLst/>
                <a:gdLst>
                  <a:gd name="T0" fmla="*/ 27 w 54"/>
                  <a:gd name="T1" fmla="*/ 54 h 54"/>
                  <a:gd name="T2" fmla="*/ 21 w 54"/>
                  <a:gd name="T3" fmla="*/ 53 h 54"/>
                  <a:gd name="T4" fmla="*/ 16 w 54"/>
                  <a:gd name="T5" fmla="*/ 52 h 54"/>
                  <a:gd name="T6" fmla="*/ 11 w 54"/>
                  <a:gd name="T7" fmla="*/ 50 h 54"/>
                  <a:gd name="T8" fmla="*/ 8 w 54"/>
                  <a:gd name="T9" fmla="*/ 46 h 54"/>
                  <a:gd name="T10" fmla="*/ 4 w 54"/>
                  <a:gd name="T11" fmla="*/ 42 h 54"/>
                  <a:gd name="T12" fmla="*/ 1 w 54"/>
                  <a:gd name="T13" fmla="*/ 37 h 54"/>
                  <a:gd name="T14" fmla="*/ 0 w 54"/>
                  <a:gd name="T15" fmla="*/ 33 h 54"/>
                  <a:gd name="T16" fmla="*/ 0 w 54"/>
                  <a:gd name="T17" fmla="*/ 27 h 54"/>
                  <a:gd name="T18" fmla="*/ 0 w 54"/>
                  <a:gd name="T19" fmla="*/ 22 h 54"/>
                  <a:gd name="T20" fmla="*/ 1 w 54"/>
                  <a:gd name="T21" fmla="*/ 17 h 54"/>
                  <a:gd name="T22" fmla="*/ 4 w 54"/>
                  <a:gd name="T23" fmla="*/ 13 h 54"/>
                  <a:gd name="T24" fmla="*/ 8 w 54"/>
                  <a:gd name="T25" fmla="*/ 8 h 54"/>
                  <a:gd name="T26" fmla="*/ 11 w 54"/>
                  <a:gd name="T27" fmla="*/ 5 h 54"/>
                  <a:gd name="T28" fmla="*/ 16 w 54"/>
                  <a:gd name="T29" fmla="*/ 3 h 54"/>
                  <a:gd name="T30" fmla="*/ 21 w 54"/>
                  <a:gd name="T31" fmla="*/ 2 h 54"/>
                  <a:gd name="T32" fmla="*/ 26 w 54"/>
                  <a:gd name="T33" fmla="*/ 0 h 54"/>
                  <a:gd name="T34" fmla="*/ 31 w 54"/>
                  <a:gd name="T35" fmla="*/ 2 h 54"/>
                  <a:gd name="T36" fmla="*/ 37 w 54"/>
                  <a:gd name="T37" fmla="*/ 3 h 54"/>
                  <a:gd name="T38" fmla="*/ 41 w 54"/>
                  <a:gd name="T39" fmla="*/ 5 h 54"/>
                  <a:gd name="T40" fmla="*/ 46 w 54"/>
                  <a:gd name="T41" fmla="*/ 8 h 54"/>
                  <a:gd name="T42" fmla="*/ 49 w 54"/>
                  <a:gd name="T43" fmla="*/ 13 h 54"/>
                  <a:gd name="T44" fmla="*/ 52 w 54"/>
                  <a:gd name="T45" fmla="*/ 17 h 54"/>
                  <a:gd name="T46" fmla="*/ 53 w 54"/>
                  <a:gd name="T47" fmla="*/ 22 h 54"/>
                  <a:gd name="T48" fmla="*/ 54 w 54"/>
                  <a:gd name="T49" fmla="*/ 27 h 54"/>
                  <a:gd name="T50" fmla="*/ 53 w 54"/>
                  <a:gd name="T51" fmla="*/ 33 h 54"/>
                  <a:gd name="T52" fmla="*/ 52 w 54"/>
                  <a:gd name="T53" fmla="*/ 37 h 54"/>
                  <a:gd name="T54" fmla="*/ 49 w 54"/>
                  <a:gd name="T55" fmla="*/ 42 h 54"/>
                  <a:gd name="T56" fmla="*/ 46 w 54"/>
                  <a:gd name="T57" fmla="*/ 46 h 54"/>
                  <a:gd name="T58" fmla="*/ 41 w 54"/>
                  <a:gd name="T59" fmla="*/ 50 h 54"/>
                  <a:gd name="T60" fmla="*/ 37 w 54"/>
                  <a:gd name="T61" fmla="*/ 52 h 54"/>
                  <a:gd name="T62" fmla="*/ 31 w 54"/>
                  <a:gd name="T63" fmla="*/ 53 h 54"/>
                  <a:gd name="T64" fmla="*/ 27 w 54"/>
                  <a:gd name="T6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4" h="54">
                    <a:moveTo>
                      <a:pt x="27" y="54"/>
                    </a:moveTo>
                    <a:lnTo>
                      <a:pt x="21" y="53"/>
                    </a:lnTo>
                    <a:lnTo>
                      <a:pt x="16" y="52"/>
                    </a:lnTo>
                    <a:lnTo>
                      <a:pt x="11" y="50"/>
                    </a:lnTo>
                    <a:lnTo>
                      <a:pt x="8" y="46"/>
                    </a:lnTo>
                    <a:lnTo>
                      <a:pt x="4" y="42"/>
                    </a:lnTo>
                    <a:lnTo>
                      <a:pt x="1" y="37"/>
                    </a:lnTo>
                    <a:lnTo>
                      <a:pt x="0" y="33"/>
                    </a:lnTo>
                    <a:lnTo>
                      <a:pt x="0" y="27"/>
                    </a:lnTo>
                    <a:lnTo>
                      <a:pt x="0" y="22"/>
                    </a:lnTo>
                    <a:lnTo>
                      <a:pt x="1" y="17"/>
                    </a:lnTo>
                    <a:lnTo>
                      <a:pt x="4" y="13"/>
                    </a:lnTo>
                    <a:lnTo>
                      <a:pt x="8" y="8"/>
                    </a:lnTo>
                    <a:lnTo>
                      <a:pt x="11" y="5"/>
                    </a:lnTo>
                    <a:lnTo>
                      <a:pt x="16" y="3"/>
                    </a:lnTo>
                    <a:lnTo>
                      <a:pt x="21" y="2"/>
                    </a:lnTo>
                    <a:lnTo>
                      <a:pt x="26" y="0"/>
                    </a:lnTo>
                    <a:lnTo>
                      <a:pt x="31" y="2"/>
                    </a:lnTo>
                    <a:lnTo>
                      <a:pt x="37" y="3"/>
                    </a:lnTo>
                    <a:lnTo>
                      <a:pt x="41" y="5"/>
                    </a:lnTo>
                    <a:lnTo>
                      <a:pt x="46" y="8"/>
                    </a:lnTo>
                    <a:lnTo>
                      <a:pt x="49" y="13"/>
                    </a:lnTo>
                    <a:lnTo>
                      <a:pt x="52" y="17"/>
                    </a:lnTo>
                    <a:lnTo>
                      <a:pt x="53" y="22"/>
                    </a:lnTo>
                    <a:lnTo>
                      <a:pt x="54" y="27"/>
                    </a:lnTo>
                    <a:lnTo>
                      <a:pt x="53" y="33"/>
                    </a:lnTo>
                    <a:lnTo>
                      <a:pt x="52" y="37"/>
                    </a:lnTo>
                    <a:lnTo>
                      <a:pt x="49" y="42"/>
                    </a:lnTo>
                    <a:lnTo>
                      <a:pt x="46" y="46"/>
                    </a:lnTo>
                    <a:lnTo>
                      <a:pt x="41" y="50"/>
                    </a:lnTo>
                    <a:lnTo>
                      <a:pt x="37" y="52"/>
                    </a:lnTo>
                    <a:lnTo>
                      <a:pt x="31" y="53"/>
                    </a:lnTo>
                    <a:lnTo>
                      <a:pt x="27" y="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6" name="Freeform 117"/>
              <p:cNvSpPr>
                <a:spLocks/>
              </p:cNvSpPr>
              <p:nvPr/>
            </p:nvSpPr>
            <p:spPr bwMode="auto">
              <a:xfrm>
                <a:off x="4926013" y="3278188"/>
                <a:ext cx="22225" cy="20638"/>
              </a:xfrm>
              <a:custGeom>
                <a:avLst/>
                <a:gdLst>
                  <a:gd name="T0" fmla="*/ 27 w 54"/>
                  <a:gd name="T1" fmla="*/ 54 h 54"/>
                  <a:gd name="T2" fmla="*/ 21 w 54"/>
                  <a:gd name="T3" fmla="*/ 53 h 54"/>
                  <a:gd name="T4" fmla="*/ 17 w 54"/>
                  <a:gd name="T5" fmla="*/ 52 h 54"/>
                  <a:gd name="T6" fmla="*/ 12 w 54"/>
                  <a:gd name="T7" fmla="*/ 50 h 54"/>
                  <a:gd name="T8" fmla="*/ 8 w 54"/>
                  <a:gd name="T9" fmla="*/ 46 h 54"/>
                  <a:gd name="T10" fmla="*/ 4 w 54"/>
                  <a:gd name="T11" fmla="*/ 42 h 54"/>
                  <a:gd name="T12" fmla="*/ 2 w 54"/>
                  <a:gd name="T13" fmla="*/ 37 h 54"/>
                  <a:gd name="T14" fmla="*/ 1 w 54"/>
                  <a:gd name="T15" fmla="*/ 33 h 54"/>
                  <a:gd name="T16" fmla="*/ 0 w 54"/>
                  <a:gd name="T17" fmla="*/ 27 h 54"/>
                  <a:gd name="T18" fmla="*/ 1 w 54"/>
                  <a:gd name="T19" fmla="*/ 22 h 54"/>
                  <a:gd name="T20" fmla="*/ 2 w 54"/>
                  <a:gd name="T21" fmla="*/ 17 h 54"/>
                  <a:gd name="T22" fmla="*/ 4 w 54"/>
                  <a:gd name="T23" fmla="*/ 13 h 54"/>
                  <a:gd name="T24" fmla="*/ 8 w 54"/>
                  <a:gd name="T25" fmla="*/ 8 h 54"/>
                  <a:gd name="T26" fmla="*/ 12 w 54"/>
                  <a:gd name="T27" fmla="*/ 5 h 54"/>
                  <a:gd name="T28" fmla="*/ 17 w 54"/>
                  <a:gd name="T29" fmla="*/ 3 h 54"/>
                  <a:gd name="T30" fmla="*/ 22 w 54"/>
                  <a:gd name="T31" fmla="*/ 2 h 54"/>
                  <a:gd name="T32" fmla="*/ 27 w 54"/>
                  <a:gd name="T33" fmla="*/ 0 h 54"/>
                  <a:gd name="T34" fmla="*/ 32 w 54"/>
                  <a:gd name="T35" fmla="*/ 2 h 54"/>
                  <a:gd name="T36" fmla="*/ 37 w 54"/>
                  <a:gd name="T37" fmla="*/ 3 h 54"/>
                  <a:gd name="T38" fmla="*/ 41 w 54"/>
                  <a:gd name="T39" fmla="*/ 5 h 54"/>
                  <a:gd name="T40" fmla="*/ 46 w 54"/>
                  <a:gd name="T41" fmla="*/ 8 h 54"/>
                  <a:gd name="T42" fmla="*/ 49 w 54"/>
                  <a:gd name="T43" fmla="*/ 13 h 54"/>
                  <a:gd name="T44" fmla="*/ 51 w 54"/>
                  <a:gd name="T45" fmla="*/ 17 h 54"/>
                  <a:gd name="T46" fmla="*/ 54 w 54"/>
                  <a:gd name="T47" fmla="*/ 22 h 54"/>
                  <a:gd name="T48" fmla="*/ 54 w 54"/>
                  <a:gd name="T49" fmla="*/ 27 h 54"/>
                  <a:gd name="T50" fmla="*/ 54 w 54"/>
                  <a:gd name="T51" fmla="*/ 33 h 54"/>
                  <a:gd name="T52" fmla="*/ 51 w 54"/>
                  <a:gd name="T53" fmla="*/ 37 h 54"/>
                  <a:gd name="T54" fmla="*/ 49 w 54"/>
                  <a:gd name="T55" fmla="*/ 42 h 54"/>
                  <a:gd name="T56" fmla="*/ 46 w 54"/>
                  <a:gd name="T57" fmla="*/ 46 h 54"/>
                  <a:gd name="T58" fmla="*/ 41 w 54"/>
                  <a:gd name="T59" fmla="*/ 50 h 54"/>
                  <a:gd name="T60" fmla="*/ 37 w 54"/>
                  <a:gd name="T61" fmla="*/ 52 h 54"/>
                  <a:gd name="T62" fmla="*/ 32 w 54"/>
                  <a:gd name="T63" fmla="*/ 53 h 54"/>
                  <a:gd name="T64" fmla="*/ 27 w 54"/>
                  <a:gd name="T6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4" h="54">
                    <a:moveTo>
                      <a:pt x="27" y="54"/>
                    </a:moveTo>
                    <a:lnTo>
                      <a:pt x="21" y="53"/>
                    </a:lnTo>
                    <a:lnTo>
                      <a:pt x="17" y="52"/>
                    </a:lnTo>
                    <a:lnTo>
                      <a:pt x="12" y="50"/>
                    </a:lnTo>
                    <a:lnTo>
                      <a:pt x="8" y="46"/>
                    </a:lnTo>
                    <a:lnTo>
                      <a:pt x="4" y="42"/>
                    </a:lnTo>
                    <a:lnTo>
                      <a:pt x="2" y="37"/>
                    </a:lnTo>
                    <a:lnTo>
                      <a:pt x="1" y="33"/>
                    </a:lnTo>
                    <a:lnTo>
                      <a:pt x="0" y="27"/>
                    </a:lnTo>
                    <a:lnTo>
                      <a:pt x="1" y="22"/>
                    </a:lnTo>
                    <a:lnTo>
                      <a:pt x="2" y="17"/>
                    </a:lnTo>
                    <a:lnTo>
                      <a:pt x="4" y="13"/>
                    </a:lnTo>
                    <a:lnTo>
                      <a:pt x="8" y="8"/>
                    </a:lnTo>
                    <a:lnTo>
                      <a:pt x="12" y="5"/>
                    </a:lnTo>
                    <a:lnTo>
                      <a:pt x="17" y="3"/>
                    </a:lnTo>
                    <a:lnTo>
                      <a:pt x="22" y="2"/>
                    </a:lnTo>
                    <a:lnTo>
                      <a:pt x="27" y="0"/>
                    </a:lnTo>
                    <a:lnTo>
                      <a:pt x="32" y="2"/>
                    </a:lnTo>
                    <a:lnTo>
                      <a:pt x="37" y="3"/>
                    </a:lnTo>
                    <a:lnTo>
                      <a:pt x="41" y="5"/>
                    </a:lnTo>
                    <a:lnTo>
                      <a:pt x="46" y="8"/>
                    </a:lnTo>
                    <a:lnTo>
                      <a:pt x="49" y="13"/>
                    </a:lnTo>
                    <a:lnTo>
                      <a:pt x="51" y="17"/>
                    </a:lnTo>
                    <a:lnTo>
                      <a:pt x="54" y="22"/>
                    </a:lnTo>
                    <a:lnTo>
                      <a:pt x="54" y="27"/>
                    </a:lnTo>
                    <a:lnTo>
                      <a:pt x="54" y="33"/>
                    </a:lnTo>
                    <a:lnTo>
                      <a:pt x="51" y="37"/>
                    </a:lnTo>
                    <a:lnTo>
                      <a:pt x="49" y="42"/>
                    </a:lnTo>
                    <a:lnTo>
                      <a:pt x="46" y="46"/>
                    </a:lnTo>
                    <a:lnTo>
                      <a:pt x="41" y="50"/>
                    </a:lnTo>
                    <a:lnTo>
                      <a:pt x="37" y="52"/>
                    </a:lnTo>
                    <a:lnTo>
                      <a:pt x="32" y="53"/>
                    </a:lnTo>
                    <a:lnTo>
                      <a:pt x="27" y="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7" name="Freeform 118"/>
              <p:cNvSpPr>
                <a:spLocks/>
              </p:cNvSpPr>
              <p:nvPr/>
            </p:nvSpPr>
            <p:spPr bwMode="auto">
              <a:xfrm>
                <a:off x="4981575" y="3278188"/>
                <a:ext cx="20638" cy="20638"/>
              </a:xfrm>
              <a:custGeom>
                <a:avLst/>
                <a:gdLst>
                  <a:gd name="T0" fmla="*/ 27 w 54"/>
                  <a:gd name="T1" fmla="*/ 54 h 54"/>
                  <a:gd name="T2" fmla="*/ 21 w 54"/>
                  <a:gd name="T3" fmla="*/ 53 h 54"/>
                  <a:gd name="T4" fmla="*/ 17 w 54"/>
                  <a:gd name="T5" fmla="*/ 52 h 54"/>
                  <a:gd name="T6" fmla="*/ 12 w 54"/>
                  <a:gd name="T7" fmla="*/ 50 h 54"/>
                  <a:gd name="T8" fmla="*/ 8 w 54"/>
                  <a:gd name="T9" fmla="*/ 46 h 54"/>
                  <a:gd name="T10" fmla="*/ 4 w 54"/>
                  <a:gd name="T11" fmla="*/ 42 h 54"/>
                  <a:gd name="T12" fmla="*/ 2 w 54"/>
                  <a:gd name="T13" fmla="*/ 37 h 54"/>
                  <a:gd name="T14" fmla="*/ 0 w 54"/>
                  <a:gd name="T15" fmla="*/ 33 h 54"/>
                  <a:gd name="T16" fmla="*/ 0 w 54"/>
                  <a:gd name="T17" fmla="*/ 27 h 54"/>
                  <a:gd name="T18" fmla="*/ 0 w 54"/>
                  <a:gd name="T19" fmla="*/ 22 h 54"/>
                  <a:gd name="T20" fmla="*/ 2 w 54"/>
                  <a:gd name="T21" fmla="*/ 17 h 54"/>
                  <a:gd name="T22" fmla="*/ 4 w 54"/>
                  <a:gd name="T23" fmla="*/ 13 h 54"/>
                  <a:gd name="T24" fmla="*/ 8 w 54"/>
                  <a:gd name="T25" fmla="*/ 8 h 54"/>
                  <a:gd name="T26" fmla="*/ 11 w 54"/>
                  <a:gd name="T27" fmla="*/ 5 h 54"/>
                  <a:gd name="T28" fmla="*/ 17 w 54"/>
                  <a:gd name="T29" fmla="*/ 3 h 54"/>
                  <a:gd name="T30" fmla="*/ 21 w 54"/>
                  <a:gd name="T31" fmla="*/ 2 h 54"/>
                  <a:gd name="T32" fmla="*/ 27 w 54"/>
                  <a:gd name="T33" fmla="*/ 0 h 54"/>
                  <a:gd name="T34" fmla="*/ 31 w 54"/>
                  <a:gd name="T35" fmla="*/ 2 h 54"/>
                  <a:gd name="T36" fmla="*/ 37 w 54"/>
                  <a:gd name="T37" fmla="*/ 3 h 54"/>
                  <a:gd name="T38" fmla="*/ 41 w 54"/>
                  <a:gd name="T39" fmla="*/ 5 h 54"/>
                  <a:gd name="T40" fmla="*/ 46 w 54"/>
                  <a:gd name="T41" fmla="*/ 8 h 54"/>
                  <a:gd name="T42" fmla="*/ 49 w 54"/>
                  <a:gd name="T43" fmla="*/ 13 h 54"/>
                  <a:gd name="T44" fmla="*/ 51 w 54"/>
                  <a:gd name="T45" fmla="*/ 17 h 54"/>
                  <a:gd name="T46" fmla="*/ 53 w 54"/>
                  <a:gd name="T47" fmla="*/ 22 h 54"/>
                  <a:gd name="T48" fmla="*/ 54 w 54"/>
                  <a:gd name="T49" fmla="*/ 27 h 54"/>
                  <a:gd name="T50" fmla="*/ 53 w 54"/>
                  <a:gd name="T51" fmla="*/ 33 h 54"/>
                  <a:gd name="T52" fmla="*/ 51 w 54"/>
                  <a:gd name="T53" fmla="*/ 37 h 54"/>
                  <a:gd name="T54" fmla="*/ 49 w 54"/>
                  <a:gd name="T55" fmla="*/ 42 h 54"/>
                  <a:gd name="T56" fmla="*/ 46 w 54"/>
                  <a:gd name="T57" fmla="*/ 46 h 54"/>
                  <a:gd name="T58" fmla="*/ 41 w 54"/>
                  <a:gd name="T59" fmla="*/ 50 h 54"/>
                  <a:gd name="T60" fmla="*/ 37 w 54"/>
                  <a:gd name="T61" fmla="*/ 52 h 54"/>
                  <a:gd name="T62" fmla="*/ 31 w 54"/>
                  <a:gd name="T63" fmla="*/ 53 h 54"/>
                  <a:gd name="T64" fmla="*/ 27 w 54"/>
                  <a:gd name="T6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4" h="54">
                    <a:moveTo>
                      <a:pt x="27" y="54"/>
                    </a:moveTo>
                    <a:lnTo>
                      <a:pt x="21" y="53"/>
                    </a:lnTo>
                    <a:lnTo>
                      <a:pt x="17" y="52"/>
                    </a:lnTo>
                    <a:lnTo>
                      <a:pt x="12" y="50"/>
                    </a:lnTo>
                    <a:lnTo>
                      <a:pt x="8" y="46"/>
                    </a:lnTo>
                    <a:lnTo>
                      <a:pt x="4" y="42"/>
                    </a:lnTo>
                    <a:lnTo>
                      <a:pt x="2" y="37"/>
                    </a:lnTo>
                    <a:lnTo>
                      <a:pt x="0" y="33"/>
                    </a:lnTo>
                    <a:lnTo>
                      <a:pt x="0" y="27"/>
                    </a:lnTo>
                    <a:lnTo>
                      <a:pt x="0" y="22"/>
                    </a:lnTo>
                    <a:lnTo>
                      <a:pt x="2" y="17"/>
                    </a:lnTo>
                    <a:lnTo>
                      <a:pt x="4" y="13"/>
                    </a:lnTo>
                    <a:lnTo>
                      <a:pt x="8" y="8"/>
                    </a:lnTo>
                    <a:lnTo>
                      <a:pt x="11" y="5"/>
                    </a:lnTo>
                    <a:lnTo>
                      <a:pt x="17" y="3"/>
                    </a:lnTo>
                    <a:lnTo>
                      <a:pt x="21" y="2"/>
                    </a:lnTo>
                    <a:lnTo>
                      <a:pt x="27" y="0"/>
                    </a:lnTo>
                    <a:lnTo>
                      <a:pt x="31" y="2"/>
                    </a:lnTo>
                    <a:lnTo>
                      <a:pt x="37" y="3"/>
                    </a:lnTo>
                    <a:lnTo>
                      <a:pt x="41" y="5"/>
                    </a:lnTo>
                    <a:lnTo>
                      <a:pt x="46" y="8"/>
                    </a:lnTo>
                    <a:lnTo>
                      <a:pt x="49" y="13"/>
                    </a:lnTo>
                    <a:lnTo>
                      <a:pt x="51" y="17"/>
                    </a:lnTo>
                    <a:lnTo>
                      <a:pt x="53" y="22"/>
                    </a:lnTo>
                    <a:lnTo>
                      <a:pt x="54" y="27"/>
                    </a:lnTo>
                    <a:lnTo>
                      <a:pt x="53" y="33"/>
                    </a:lnTo>
                    <a:lnTo>
                      <a:pt x="51" y="37"/>
                    </a:lnTo>
                    <a:lnTo>
                      <a:pt x="49" y="42"/>
                    </a:lnTo>
                    <a:lnTo>
                      <a:pt x="46" y="46"/>
                    </a:lnTo>
                    <a:lnTo>
                      <a:pt x="41" y="50"/>
                    </a:lnTo>
                    <a:lnTo>
                      <a:pt x="37" y="52"/>
                    </a:lnTo>
                    <a:lnTo>
                      <a:pt x="31" y="53"/>
                    </a:lnTo>
                    <a:lnTo>
                      <a:pt x="27" y="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32" name="Rectangle 331"/>
            <p:cNvSpPr/>
            <p:nvPr/>
          </p:nvSpPr>
          <p:spPr>
            <a:xfrm>
              <a:off x="4332167" y="1377507"/>
              <a:ext cx="351923" cy="1086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700" b="1" dirty="0">
                  <a:solidFill>
                    <a:schemeClr val="tx2"/>
                  </a:solidFill>
                  <a:latin typeface="Calibri Light" panose="020F0302020204030204" pitchFamily="34" charset="0"/>
                  <a:cs typeface="Arabic Typesetting" panose="03020402040406030203" pitchFamily="66" charset="-78"/>
                </a:rPr>
                <a:t>Recertify</a:t>
              </a:r>
            </a:p>
          </p:txBody>
        </p:sp>
      </p:grpSp>
      <p:sp>
        <p:nvSpPr>
          <p:cNvPr id="362" name="Freeform 168"/>
          <p:cNvSpPr>
            <a:spLocks noEditPoints="1"/>
          </p:cNvSpPr>
          <p:nvPr/>
        </p:nvSpPr>
        <p:spPr bwMode="auto">
          <a:xfrm>
            <a:off x="7299348" y="4800600"/>
            <a:ext cx="275544" cy="207021"/>
          </a:xfrm>
          <a:custGeom>
            <a:avLst/>
            <a:gdLst>
              <a:gd name="T0" fmla="*/ 862 w 898"/>
              <a:gd name="T1" fmla="*/ 437 h 899"/>
              <a:gd name="T2" fmla="*/ 864 w 898"/>
              <a:gd name="T3" fmla="*/ 488 h 899"/>
              <a:gd name="T4" fmla="*/ 778 w 898"/>
              <a:gd name="T5" fmla="*/ 582 h 899"/>
              <a:gd name="T6" fmla="*/ 755 w 898"/>
              <a:gd name="T7" fmla="*/ 624 h 899"/>
              <a:gd name="T8" fmla="*/ 737 w 898"/>
              <a:gd name="T9" fmla="*/ 302 h 899"/>
              <a:gd name="T10" fmla="*/ 774 w 898"/>
              <a:gd name="T11" fmla="*/ 333 h 899"/>
              <a:gd name="T12" fmla="*/ 463 w 898"/>
              <a:gd name="T13" fmla="*/ 862 h 899"/>
              <a:gd name="T14" fmla="*/ 457 w 898"/>
              <a:gd name="T15" fmla="*/ 798 h 899"/>
              <a:gd name="T16" fmla="*/ 522 w 898"/>
              <a:gd name="T17" fmla="*/ 804 h 899"/>
              <a:gd name="T18" fmla="*/ 502 w 898"/>
              <a:gd name="T19" fmla="*/ 866 h 899"/>
              <a:gd name="T20" fmla="*/ 134 w 898"/>
              <a:gd name="T21" fmla="*/ 619 h 899"/>
              <a:gd name="T22" fmla="*/ 119 w 898"/>
              <a:gd name="T23" fmla="*/ 350 h 899"/>
              <a:gd name="T24" fmla="*/ 145 w 898"/>
              <a:gd name="T25" fmla="*/ 309 h 899"/>
              <a:gd name="T26" fmla="*/ 29 w 898"/>
              <a:gd name="T27" fmla="*/ 464 h 899"/>
              <a:gd name="T28" fmla="*/ 53 w 898"/>
              <a:gd name="T29" fmla="*/ 417 h 899"/>
              <a:gd name="T30" fmla="*/ 41 w 898"/>
              <a:gd name="T31" fmla="*/ 500 h 899"/>
              <a:gd name="T32" fmla="*/ 898 w 898"/>
              <a:gd name="T33" fmla="*/ 455 h 899"/>
              <a:gd name="T34" fmla="*/ 861 w 898"/>
              <a:gd name="T35" fmla="*/ 392 h 899"/>
              <a:gd name="T36" fmla="*/ 807 w 898"/>
              <a:gd name="T37" fmla="*/ 339 h 899"/>
              <a:gd name="T38" fmla="*/ 766 w 898"/>
              <a:gd name="T39" fmla="*/ 282 h 899"/>
              <a:gd name="T40" fmla="*/ 719 w 898"/>
              <a:gd name="T41" fmla="*/ 216 h 899"/>
              <a:gd name="T42" fmla="*/ 667 w 898"/>
              <a:gd name="T43" fmla="*/ 108 h 899"/>
              <a:gd name="T44" fmla="*/ 578 w 898"/>
              <a:gd name="T45" fmla="*/ 33 h 899"/>
              <a:gd name="T46" fmla="*/ 463 w 898"/>
              <a:gd name="T47" fmla="*/ 1 h 899"/>
              <a:gd name="T48" fmla="*/ 342 w 898"/>
              <a:gd name="T49" fmla="*/ 21 h 899"/>
              <a:gd name="T50" fmla="*/ 244 w 898"/>
              <a:gd name="T51" fmla="*/ 90 h 899"/>
              <a:gd name="T52" fmla="*/ 181 w 898"/>
              <a:gd name="T53" fmla="*/ 191 h 899"/>
              <a:gd name="T54" fmla="*/ 142 w 898"/>
              <a:gd name="T55" fmla="*/ 277 h 899"/>
              <a:gd name="T56" fmla="*/ 95 w 898"/>
              <a:gd name="T57" fmla="*/ 325 h 899"/>
              <a:gd name="T58" fmla="*/ 52 w 898"/>
              <a:gd name="T59" fmla="*/ 385 h 899"/>
              <a:gd name="T60" fmla="*/ 3 w 898"/>
              <a:gd name="T61" fmla="*/ 438 h 899"/>
              <a:gd name="T62" fmla="*/ 13 w 898"/>
              <a:gd name="T63" fmla="*/ 513 h 899"/>
              <a:gd name="T64" fmla="*/ 79 w 898"/>
              <a:gd name="T65" fmla="*/ 553 h 899"/>
              <a:gd name="T66" fmla="*/ 106 w 898"/>
              <a:gd name="T67" fmla="*/ 635 h 899"/>
              <a:gd name="T68" fmla="*/ 179 w 898"/>
              <a:gd name="T69" fmla="*/ 660 h 899"/>
              <a:gd name="T70" fmla="*/ 269 w 898"/>
              <a:gd name="T71" fmla="*/ 645 h 899"/>
              <a:gd name="T72" fmla="*/ 254 w 898"/>
              <a:gd name="T73" fmla="*/ 269 h 899"/>
              <a:gd name="T74" fmla="*/ 219 w 898"/>
              <a:gd name="T75" fmla="*/ 177 h 899"/>
              <a:gd name="T76" fmla="*/ 323 w 898"/>
              <a:gd name="T77" fmla="*/ 65 h 899"/>
              <a:gd name="T78" fmla="*/ 424 w 898"/>
              <a:gd name="T79" fmla="*/ 31 h 899"/>
              <a:gd name="T80" fmla="*/ 530 w 898"/>
              <a:gd name="T81" fmla="*/ 45 h 899"/>
              <a:gd name="T82" fmla="*/ 650 w 898"/>
              <a:gd name="T83" fmla="*/ 136 h 899"/>
              <a:gd name="T84" fmla="*/ 696 w 898"/>
              <a:gd name="T85" fmla="*/ 258 h 899"/>
              <a:gd name="T86" fmla="*/ 629 w 898"/>
              <a:gd name="T87" fmla="*/ 282 h 899"/>
              <a:gd name="T88" fmla="*/ 640 w 898"/>
              <a:gd name="T89" fmla="*/ 659 h 899"/>
              <a:gd name="T90" fmla="*/ 727 w 898"/>
              <a:gd name="T91" fmla="*/ 741 h 899"/>
              <a:gd name="T92" fmla="*/ 653 w 898"/>
              <a:gd name="T93" fmla="*/ 807 h 899"/>
              <a:gd name="T94" fmla="*/ 522 w 898"/>
              <a:gd name="T95" fmla="*/ 766 h 899"/>
              <a:gd name="T96" fmla="*/ 458 w 898"/>
              <a:gd name="T97" fmla="*/ 761 h 899"/>
              <a:gd name="T98" fmla="*/ 418 w 898"/>
              <a:gd name="T99" fmla="*/ 806 h 899"/>
              <a:gd name="T100" fmla="*/ 427 w 898"/>
              <a:gd name="T101" fmla="*/ 867 h 899"/>
              <a:gd name="T102" fmla="*/ 479 w 898"/>
              <a:gd name="T103" fmla="*/ 898 h 899"/>
              <a:gd name="T104" fmla="*/ 547 w 898"/>
              <a:gd name="T105" fmla="*/ 865 h 899"/>
              <a:gd name="T106" fmla="*/ 701 w 898"/>
              <a:gd name="T107" fmla="*/ 817 h 899"/>
              <a:gd name="T108" fmla="*/ 765 w 898"/>
              <a:gd name="T109" fmla="*/ 710 h 899"/>
              <a:gd name="T110" fmla="*/ 807 w 898"/>
              <a:gd name="T111" fmla="*/ 594 h 899"/>
              <a:gd name="T112" fmla="*/ 868 w 898"/>
              <a:gd name="T113" fmla="*/ 531 h 899"/>
              <a:gd name="T114" fmla="*/ 898 w 898"/>
              <a:gd name="T115" fmla="*/ 464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98" h="899">
                <a:moveTo>
                  <a:pt x="808" y="524"/>
                </a:moveTo>
                <a:lnTo>
                  <a:pt x="808" y="405"/>
                </a:lnTo>
                <a:lnTo>
                  <a:pt x="822" y="408"/>
                </a:lnTo>
                <a:lnTo>
                  <a:pt x="834" y="412"/>
                </a:lnTo>
                <a:lnTo>
                  <a:pt x="844" y="417"/>
                </a:lnTo>
                <a:lnTo>
                  <a:pt x="852" y="424"/>
                </a:lnTo>
                <a:lnTo>
                  <a:pt x="856" y="428"/>
                </a:lnTo>
                <a:lnTo>
                  <a:pt x="860" y="432"/>
                </a:lnTo>
                <a:lnTo>
                  <a:pt x="862" y="437"/>
                </a:lnTo>
                <a:lnTo>
                  <a:pt x="864" y="442"/>
                </a:lnTo>
                <a:lnTo>
                  <a:pt x="866" y="447"/>
                </a:lnTo>
                <a:lnTo>
                  <a:pt x="867" y="452"/>
                </a:lnTo>
                <a:lnTo>
                  <a:pt x="868" y="459"/>
                </a:lnTo>
                <a:lnTo>
                  <a:pt x="868" y="465"/>
                </a:lnTo>
                <a:lnTo>
                  <a:pt x="868" y="470"/>
                </a:lnTo>
                <a:lnTo>
                  <a:pt x="867" y="477"/>
                </a:lnTo>
                <a:lnTo>
                  <a:pt x="866" y="482"/>
                </a:lnTo>
                <a:lnTo>
                  <a:pt x="864" y="488"/>
                </a:lnTo>
                <a:lnTo>
                  <a:pt x="862" y="492"/>
                </a:lnTo>
                <a:lnTo>
                  <a:pt x="860" y="497"/>
                </a:lnTo>
                <a:lnTo>
                  <a:pt x="856" y="500"/>
                </a:lnTo>
                <a:lnTo>
                  <a:pt x="852" y="505"/>
                </a:lnTo>
                <a:lnTo>
                  <a:pt x="844" y="512"/>
                </a:lnTo>
                <a:lnTo>
                  <a:pt x="834" y="517"/>
                </a:lnTo>
                <a:lnTo>
                  <a:pt x="822" y="521"/>
                </a:lnTo>
                <a:lnTo>
                  <a:pt x="808" y="524"/>
                </a:lnTo>
                <a:close/>
                <a:moveTo>
                  <a:pt x="778" y="582"/>
                </a:moveTo>
                <a:lnTo>
                  <a:pt x="778" y="592"/>
                </a:lnTo>
                <a:lnTo>
                  <a:pt x="776" y="602"/>
                </a:lnTo>
                <a:lnTo>
                  <a:pt x="774" y="606"/>
                </a:lnTo>
                <a:lnTo>
                  <a:pt x="773" y="609"/>
                </a:lnTo>
                <a:lnTo>
                  <a:pt x="770" y="614"/>
                </a:lnTo>
                <a:lnTo>
                  <a:pt x="768" y="617"/>
                </a:lnTo>
                <a:lnTo>
                  <a:pt x="763" y="619"/>
                </a:lnTo>
                <a:lnTo>
                  <a:pt x="759" y="622"/>
                </a:lnTo>
                <a:lnTo>
                  <a:pt x="755" y="624"/>
                </a:lnTo>
                <a:lnTo>
                  <a:pt x="748" y="626"/>
                </a:lnTo>
                <a:lnTo>
                  <a:pt x="735" y="629"/>
                </a:lnTo>
                <a:lnTo>
                  <a:pt x="718" y="630"/>
                </a:lnTo>
                <a:lnTo>
                  <a:pt x="658" y="630"/>
                </a:lnTo>
                <a:lnTo>
                  <a:pt x="658" y="299"/>
                </a:lnTo>
                <a:lnTo>
                  <a:pt x="718" y="299"/>
                </a:lnTo>
                <a:lnTo>
                  <a:pt x="725" y="300"/>
                </a:lnTo>
                <a:lnTo>
                  <a:pt x="731" y="300"/>
                </a:lnTo>
                <a:lnTo>
                  <a:pt x="737" y="302"/>
                </a:lnTo>
                <a:lnTo>
                  <a:pt x="742" y="304"/>
                </a:lnTo>
                <a:lnTo>
                  <a:pt x="747" y="306"/>
                </a:lnTo>
                <a:lnTo>
                  <a:pt x="753" y="309"/>
                </a:lnTo>
                <a:lnTo>
                  <a:pt x="757" y="312"/>
                </a:lnTo>
                <a:lnTo>
                  <a:pt x="761" y="315"/>
                </a:lnTo>
                <a:lnTo>
                  <a:pt x="765" y="320"/>
                </a:lnTo>
                <a:lnTo>
                  <a:pt x="769" y="324"/>
                </a:lnTo>
                <a:lnTo>
                  <a:pt x="772" y="328"/>
                </a:lnTo>
                <a:lnTo>
                  <a:pt x="774" y="333"/>
                </a:lnTo>
                <a:lnTo>
                  <a:pt x="776" y="338"/>
                </a:lnTo>
                <a:lnTo>
                  <a:pt x="777" y="343"/>
                </a:lnTo>
                <a:lnTo>
                  <a:pt x="778" y="350"/>
                </a:lnTo>
                <a:lnTo>
                  <a:pt x="778" y="355"/>
                </a:lnTo>
                <a:lnTo>
                  <a:pt x="778" y="582"/>
                </a:lnTo>
                <a:close/>
                <a:moveTo>
                  <a:pt x="486" y="869"/>
                </a:moveTo>
                <a:lnTo>
                  <a:pt x="478" y="868"/>
                </a:lnTo>
                <a:lnTo>
                  <a:pt x="470" y="866"/>
                </a:lnTo>
                <a:lnTo>
                  <a:pt x="463" y="862"/>
                </a:lnTo>
                <a:lnTo>
                  <a:pt x="457" y="857"/>
                </a:lnTo>
                <a:lnTo>
                  <a:pt x="452" y="851"/>
                </a:lnTo>
                <a:lnTo>
                  <a:pt x="448" y="844"/>
                </a:lnTo>
                <a:lnTo>
                  <a:pt x="446" y="836"/>
                </a:lnTo>
                <a:lnTo>
                  <a:pt x="445" y="828"/>
                </a:lnTo>
                <a:lnTo>
                  <a:pt x="446" y="819"/>
                </a:lnTo>
                <a:lnTo>
                  <a:pt x="448" y="812"/>
                </a:lnTo>
                <a:lnTo>
                  <a:pt x="452" y="804"/>
                </a:lnTo>
                <a:lnTo>
                  <a:pt x="457" y="798"/>
                </a:lnTo>
                <a:lnTo>
                  <a:pt x="463" y="792"/>
                </a:lnTo>
                <a:lnTo>
                  <a:pt x="470" y="789"/>
                </a:lnTo>
                <a:lnTo>
                  <a:pt x="478" y="787"/>
                </a:lnTo>
                <a:lnTo>
                  <a:pt x="486" y="786"/>
                </a:lnTo>
                <a:lnTo>
                  <a:pt x="495" y="787"/>
                </a:lnTo>
                <a:lnTo>
                  <a:pt x="502" y="789"/>
                </a:lnTo>
                <a:lnTo>
                  <a:pt x="510" y="792"/>
                </a:lnTo>
                <a:lnTo>
                  <a:pt x="516" y="798"/>
                </a:lnTo>
                <a:lnTo>
                  <a:pt x="522" y="804"/>
                </a:lnTo>
                <a:lnTo>
                  <a:pt x="525" y="812"/>
                </a:lnTo>
                <a:lnTo>
                  <a:pt x="527" y="819"/>
                </a:lnTo>
                <a:lnTo>
                  <a:pt x="528" y="828"/>
                </a:lnTo>
                <a:lnTo>
                  <a:pt x="527" y="836"/>
                </a:lnTo>
                <a:lnTo>
                  <a:pt x="525" y="844"/>
                </a:lnTo>
                <a:lnTo>
                  <a:pt x="522" y="851"/>
                </a:lnTo>
                <a:lnTo>
                  <a:pt x="516" y="857"/>
                </a:lnTo>
                <a:lnTo>
                  <a:pt x="510" y="862"/>
                </a:lnTo>
                <a:lnTo>
                  <a:pt x="502" y="866"/>
                </a:lnTo>
                <a:lnTo>
                  <a:pt x="495" y="868"/>
                </a:lnTo>
                <a:lnTo>
                  <a:pt x="486" y="869"/>
                </a:lnTo>
                <a:close/>
                <a:moveTo>
                  <a:pt x="239" y="630"/>
                </a:moveTo>
                <a:lnTo>
                  <a:pt x="179" y="630"/>
                </a:lnTo>
                <a:lnTo>
                  <a:pt x="162" y="629"/>
                </a:lnTo>
                <a:lnTo>
                  <a:pt x="148" y="626"/>
                </a:lnTo>
                <a:lnTo>
                  <a:pt x="143" y="624"/>
                </a:lnTo>
                <a:lnTo>
                  <a:pt x="138" y="622"/>
                </a:lnTo>
                <a:lnTo>
                  <a:pt x="134" y="619"/>
                </a:lnTo>
                <a:lnTo>
                  <a:pt x="130" y="617"/>
                </a:lnTo>
                <a:lnTo>
                  <a:pt x="127" y="614"/>
                </a:lnTo>
                <a:lnTo>
                  <a:pt x="125" y="609"/>
                </a:lnTo>
                <a:lnTo>
                  <a:pt x="123" y="606"/>
                </a:lnTo>
                <a:lnTo>
                  <a:pt x="121" y="602"/>
                </a:lnTo>
                <a:lnTo>
                  <a:pt x="119" y="592"/>
                </a:lnTo>
                <a:lnTo>
                  <a:pt x="119" y="582"/>
                </a:lnTo>
                <a:lnTo>
                  <a:pt x="119" y="355"/>
                </a:lnTo>
                <a:lnTo>
                  <a:pt x="119" y="350"/>
                </a:lnTo>
                <a:lnTo>
                  <a:pt x="120" y="343"/>
                </a:lnTo>
                <a:lnTo>
                  <a:pt x="121" y="338"/>
                </a:lnTo>
                <a:lnTo>
                  <a:pt x="124" y="333"/>
                </a:lnTo>
                <a:lnTo>
                  <a:pt x="126" y="328"/>
                </a:lnTo>
                <a:lnTo>
                  <a:pt x="129" y="324"/>
                </a:lnTo>
                <a:lnTo>
                  <a:pt x="132" y="320"/>
                </a:lnTo>
                <a:lnTo>
                  <a:pt x="136" y="315"/>
                </a:lnTo>
                <a:lnTo>
                  <a:pt x="141" y="312"/>
                </a:lnTo>
                <a:lnTo>
                  <a:pt x="145" y="309"/>
                </a:lnTo>
                <a:lnTo>
                  <a:pt x="150" y="306"/>
                </a:lnTo>
                <a:lnTo>
                  <a:pt x="155" y="304"/>
                </a:lnTo>
                <a:lnTo>
                  <a:pt x="161" y="302"/>
                </a:lnTo>
                <a:lnTo>
                  <a:pt x="166" y="300"/>
                </a:lnTo>
                <a:lnTo>
                  <a:pt x="173" y="300"/>
                </a:lnTo>
                <a:lnTo>
                  <a:pt x="179" y="299"/>
                </a:lnTo>
                <a:lnTo>
                  <a:pt x="239" y="299"/>
                </a:lnTo>
                <a:lnTo>
                  <a:pt x="239" y="630"/>
                </a:lnTo>
                <a:close/>
                <a:moveTo>
                  <a:pt x="29" y="464"/>
                </a:moveTo>
                <a:lnTo>
                  <a:pt x="29" y="459"/>
                </a:lnTo>
                <a:lnTo>
                  <a:pt x="31" y="452"/>
                </a:lnTo>
                <a:lnTo>
                  <a:pt x="32" y="447"/>
                </a:lnTo>
                <a:lnTo>
                  <a:pt x="33" y="442"/>
                </a:lnTo>
                <a:lnTo>
                  <a:pt x="36" y="437"/>
                </a:lnTo>
                <a:lnTo>
                  <a:pt x="38" y="432"/>
                </a:lnTo>
                <a:lnTo>
                  <a:pt x="41" y="428"/>
                </a:lnTo>
                <a:lnTo>
                  <a:pt x="44" y="424"/>
                </a:lnTo>
                <a:lnTo>
                  <a:pt x="53" y="417"/>
                </a:lnTo>
                <a:lnTo>
                  <a:pt x="64" y="412"/>
                </a:lnTo>
                <a:lnTo>
                  <a:pt x="75" y="408"/>
                </a:lnTo>
                <a:lnTo>
                  <a:pt x="89" y="405"/>
                </a:lnTo>
                <a:lnTo>
                  <a:pt x="89" y="524"/>
                </a:lnTo>
                <a:lnTo>
                  <a:pt x="75" y="521"/>
                </a:lnTo>
                <a:lnTo>
                  <a:pt x="64" y="517"/>
                </a:lnTo>
                <a:lnTo>
                  <a:pt x="53" y="512"/>
                </a:lnTo>
                <a:lnTo>
                  <a:pt x="44" y="505"/>
                </a:lnTo>
                <a:lnTo>
                  <a:pt x="41" y="500"/>
                </a:lnTo>
                <a:lnTo>
                  <a:pt x="38" y="497"/>
                </a:lnTo>
                <a:lnTo>
                  <a:pt x="36" y="492"/>
                </a:lnTo>
                <a:lnTo>
                  <a:pt x="33" y="488"/>
                </a:lnTo>
                <a:lnTo>
                  <a:pt x="32" y="482"/>
                </a:lnTo>
                <a:lnTo>
                  <a:pt x="31" y="477"/>
                </a:lnTo>
                <a:lnTo>
                  <a:pt x="29" y="470"/>
                </a:lnTo>
                <a:lnTo>
                  <a:pt x="29" y="464"/>
                </a:lnTo>
                <a:close/>
                <a:moveTo>
                  <a:pt x="898" y="464"/>
                </a:moveTo>
                <a:lnTo>
                  <a:pt x="898" y="455"/>
                </a:lnTo>
                <a:lnTo>
                  <a:pt x="897" y="447"/>
                </a:lnTo>
                <a:lnTo>
                  <a:pt x="895" y="438"/>
                </a:lnTo>
                <a:lnTo>
                  <a:pt x="892" y="430"/>
                </a:lnTo>
                <a:lnTo>
                  <a:pt x="888" y="422"/>
                </a:lnTo>
                <a:lnTo>
                  <a:pt x="884" y="416"/>
                </a:lnTo>
                <a:lnTo>
                  <a:pt x="880" y="409"/>
                </a:lnTo>
                <a:lnTo>
                  <a:pt x="873" y="403"/>
                </a:lnTo>
                <a:lnTo>
                  <a:pt x="868" y="398"/>
                </a:lnTo>
                <a:lnTo>
                  <a:pt x="861" y="392"/>
                </a:lnTo>
                <a:lnTo>
                  <a:pt x="853" y="388"/>
                </a:lnTo>
                <a:lnTo>
                  <a:pt x="846" y="385"/>
                </a:lnTo>
                <a:lnTo>
                  <a:pt x="837" y="382"/>
                </a:lnTo>
                <a:lnTo>
                  <a:pt x="829" y="378"/>
                </a:lnTo>
                <a:lnTo>
                  <a:pt x="819" y="376"/>
                </a:lnTo>
                <a:lnTo>
                  <a:pt x="808" y="375"/>
                </a:lnTo>
                <a:lnTo>
                  <a:pt x="808" y="355"/>
                </a:lnTo>
                <a:lnTo>
                  <a:pt x="808" y="346"/>
                </a:lnTo>
                <a:lnTo>
                  <a:pt x="807" y="339"/>
                </a:lnTo>
                <a:lnTo>
                  <a:pt x="805" y="330"/>
                </a:lnTo>
                <a:lnTo>
                  <a:pt x="802" y="323"/>
                </a:lnTo>
                <a:lnTo>
                  <a:pt x="799" y="316"/>
                </a:lnTo>
                <a:lnTo>
                  <a:pt x="795" y="310"/>
                </a:lnTo>
                <a:lnTo>
                  <a:pt x="790" y="304"/>
                </a:lnTo>
                <a:lnTo>
                  <a:pt x="785" y="297"/>
                </a:lnTo>
                <a:lnTo>
                  <a:pt x="779" y="292"/>
                </a:lnTo>
                <a:lnTo>
                  <a:pt x="773" y="287"/>
                </a:lnTo>
                <a:lnTo>
                  <a:pt x="766" y="282"/>
                </a:lnTo>
                <a:lnTo>
                  <a:pt x="759" y="279"/>
                </a:lnTo>
                <a:lnTo>
                  <a:pt x="752" y="276"/>
                </a:lnTo>
                <a:lnTo>
                  <a:pt x="744" y="274"/>
                </a:lnTo>
                <a:lnTo>
                  <a:pt x="735" y="271"/>
                </a:lnTo>
                <a:lnTo>
                  <a:pt x="728" y="270"/>
                </a:lnTo>
                <a:lnTo>
                  <a:pt x="727" y="256"/>
                </a:lnTo>
                <a:lnTo>
                  <a:pt x="725" y="243"/>
                </a:lnTo>
                <a:lnTo>
                  <a:pt x="723" y="229"/>
                </a:lnTo>
                <a:lnTo>
                  <a:pt x="719" y="216"/>
                </a:lnTo>
                <a:lnTo>
                  <a:pt x="716" y="202"/>
                </a:lnTo>
                <a:lnTo>
                  <a:pt x="712" y="189"/>
                </a:lnTo>
                <a:lnTo>
                  <a:pt x="707" y="177"/>
                </a:lnTo>
                <a:lnTo>
                  <a:pt x="701" y="164"/>
                </a:lnTo>
                <a:lnTo>
                  <a:pt x="696" y="153"/>
                </a:lnTo>
                <a:lnTo>
                  <a:pt x="689" y="141"/>
                </a:lnTo>
                <a:lnTo>
                  <a:pt x="683" y="129"/>
                </a:lnTo>
                <a:lnTo>
                  <a:pt x="676" y="118"/>
                </a:lnTo>
                <a:lnTo>
                  <a:pt x="667" y="108"/>
                </a:lnTo>
                <a:lnTo>
                  <a:pt x="660" y="98"/>
                </a:lnTo>
                <a:lnTo>
                  <a:pt x="650" y="89"/>
                </a:lnTo>
                <a:lnTo>
                  <a:pt x="641" y="79"/>
                </a:lnTo>
                <a:lnTo>
                  <a:pt x="632" y="69"/>
                </a:lnTo>
                <a:lnTo>
                  <a:pt x="622" y="62"/>
                </a:lnTo>
                <a:lnTo>
                  <a:pt x="611" y="53"/>
                </a:lnTo>
                <a:lnTo>
                  <a:pt x="601" y="46"/>
                </a:lnTo>
                <a:lnTo>
                  <a:pt x="589" y="39"/>
                </a:lnTo>
                <a:lnTo>
                  <a:pt x="578" y="33"/>
                </a:lnTo>
                <a:lnTo>
                  <a:pt x="566" y="26"/>
                </a:lnTo>
                <a:lnTo>
                  <a:pt x="555" y="21"/>
                </a:lnTo>
                <a:lnTo>
                  <a:pt x="542" y="16"/>
                </a:lnTo>
                <a:lnTo>
                  <a:pt x="529" y="11"/>
                </a:lnTo>
                <a:lnTo>
                  <a:pt x="516" y="8"/>
                </a:lnTo>
                <a:lnTo>
                  <a:pt x="503" y="5"/>
                </a:lnTo>
                <a:lnTo>
                  <a:pt x="489" y="3"/>
                </a:lnTo>
                <a:lnTo>
                  <a:pt x="477" y="2"/>
                </a:lnTo>
                <a:lnTo>
                  <a:pt x="463" y="1"/>
                </a:lnTo>
                <a:lnTo>
                  <a:pt x="449" y="0"/>
                </a:lnTo>
                <a:lnTo>
                  <a:pt x="435" y="1"/>
                </a:lnTo>
                <a:lnTo>
                  <a:pt x="421" y="2"/>
                </a:lnTo>
                <a:lnTo>
                  <a:pt x="407" y="3"/>
                </a:lnTo>
                <a:lnTo>
                  <a:pt x="394" y="5"/>
                </a:lnTo>
                <a:lnTo>
                  <a:pt x="380" y="8"/>
                </a:lnTo>
                <a:lnTo>
                  <a:pt x="367" y="13"/>
                </a:lnTo>
                <a:lnTo>
                  <a:pt x="355" y="17"/>
                </a:lnTo>
                <a:lnTo>
                  <a:pt x="342" y="21"/>
                </a:lnTo>
                <a:lnTo>
                  <a:pt x="330" y="26"/>
                </a:lnTo>
                <a:lnTo>
                  <a:pt x="318" y="33"/>
                </a:lnTo>
                <a:lnTo>
                  <a:pt x="307" y="39"/>
                </a:lnTo>
                <a:lnTo>
                  <a:pt x="295" y="47"/>
                </a:lnTo>
                <a:lnTo>
                  <a:pt x="284" y="54"/>
                </a:lnTo>
                <a:lnTo>
                  <a:pt x="273" y="62"/>
                </a:lnTo>
                <a:lnTo>
                  <a:pt x="264" y="70"/>
                </a:lnTo>
                <a:lnTo>
                  <a:pt x="253" y="80"/>
                </a:lnTo>
                <a:lnTo>
                  <a:pt x="244" y="90"/>
                </a:lnTo>
                <a:lnTo>
                  <a:pt x="235" y="99"/>
                </a:lnTo>
                <a:lnTo>
                  <a:pt x="226" y="110"/>
                </a:lnTo>
                <a:lnTo>
                  <a:pt x="219" y="120"/>
                </a:lnTo>
                <a:lnTo>
                  <a:pt x="211" y="131"/>
                </a:lnTo>
                <a:lnTo>
                  <a:pt x="204" y="142"/>
                </a:lnTo>
                <a:lnTo>
                  <a:pt x="197" y="154"/>
                </a:lnTo>
                <a:lnTo>
                  <a:pt x="191" y="166"/>
                </a:lnTo>
                <a:lnTo>
                  <a:pt x="186" y="178"/>
                </a:lnTo>
                <a:lnTo>
                  <a:pt x="181" y="191"/>
                </a:lnTo>
                <a:lnTo>
                  <a:pt x="177" y="204"/>
                </a:lnTo>
                <a:lnTo>
                  <a:pt x="173" y="217"/>
                </a:lnTo>
                <a:lnTo>
                  <a:pt x="170" y="230"/>
                </a:lnTo>
                <a:lnTo>
                  <a:pt x="167" y="244"/>
                </a:lnTo>
                <a:lnTo>
                  <a:pt x="165" y="256"/>
                </a:lnTo>
                <a:lnTo>
                  <a:pt x="164" y="270"/>
                </a:lnTo>
                <a:lnTo>
                  <a:pt x="157" y="273"/>
                </a:lnTo>
                <a:lnTo>
                  <a:pt x="149" y="275"/>
                </a:lnTo>
                <a:lnTo>
                  <a:pt x="142" y="277"/>
                </a:lnTo>
                <a:lnTo>
                  <a:pt x="134" y="281"/>
                </a:lnTo>
                <a:lnTo>
                  <a:pt x="128" y="284"/>
                </a:lnTo>
                <a:lnTo>
                  <a:pt x="121" y="289"/>
                </a:lnTo>
                <a:lnTo>
                  <a:pt x="116" y="294"/>
                </a:lnTo>
                <a:lnTo>
                  <a:pt x="111" y="299"/>
                </a:lnTo>
                <a:lnTo>
                  <a:pt x="105" y="305"/>
                </a:lnTo>
                <a:lnTo>
                  <a:pt x="101" y="311"/>
                </a:lnTo>
                <a:lnTo>
                  <a:pt x="98" y="317"/>
                </a:lnTo>
                <a:lnTo>
                  <a:pt x="95" y="325"/>
                </a:lnTo>
                <a:lnTo>
                  <a:pt x="93" y="331"/>
                </a:lnTo>
                <a:lnTo>
                  <a:pt x="90" y="339"/>
                </a:lnTo>
                <a:lnTo>
                  <a:pt x="89" y="347"/>
                </a:lnTo>
                <a:lnTo>
                  <a:pt x="89" y="355"/>
                </a:lnTo>
                <a:lnTo>
                  <a:pt x="89" y="375"/>
                </a:lnTo>
                <a:lnTo>
                  <a:pt x="79" y="376"/>
                </a:lnTo>
                <a:lnTo>
                  <a:pt x="69" y="378"/>
                </a:lnTo>
                <a:lnTo>
                  <a:pt x="60" y="382"/>
                </a:lnTo>
                <a:lnTo>
                  <a:pt x="52" y="385"/>
                </a:lnTo>
                <a:lnTo>
                  <a:pt x="43" y="388"/>
                </a:lnTo>
                <a:lnTo>
                  <a:pt x="36" y="392"/>
                </a:lnTo>
                <a:lnTo>
                  <a:pt x="29" y="398"/>
                </a:lnTo>
                <a:lnTo>
                  <a:pt x="23" y="403"/>
                </a:lnTo>
                <a:lnTo>
                  <a:pt x="18" y="409"/>
                </a:lnTo>
                <a:lnTo>
                  <a:pt x="13" y="416"/>
                </a:lnTo>
                <a:lnTo>
                  <a:pt x="9" y="422"/>
                </a:lnTo>
                <a:lnTo>
                  <a:pt x="5" y="430"/>
                </a:lnTo>
                <a:lnTo>
                  <a:pt x="3" y="438"/>
                </a:lnTo>
                <a:lnTo>
                  <a:pt x="1" y="447"/>
                </a:lnTo>
                <a:lnTo>
                  <a:pt x="0" y="455"/>
                </a:lnTo>
                <a:lnTo>
                  <a:pt x="0" y="465"/>
                </a:lnTo>
                <a:lnTo>
                  <a:pt x="0" y="474"/>
                </a:lnTo>
                <a:lnTo>
                  <a:pt x="1" y="482"/>
                </a:lnTo>
                <a:lnTo>
                  <a:pt x="3" y="491"/>
                </a:lnTo>
                <a:lnTo>
                  <a:pt x="5" y="499"/>
                </a:lnTo>
                <a:lnTo>
                  <a:pt x="9" y="507"/>
                </a:lnTo>
                <a:lnTo>
                  <a:pt x="13" y="513"/>
                </a:lnTo>
                <a:lnTo>
                  <a:pt x="18" y="520"/>
                </a:lnTo>
                <a:lnTo>
                  <a:pt x="23" y="526"/>
                </a:lnTo>
                <a:lnTo>
                  <a:pt x="29" y="531"/>
                </a:lnTo>
                <a:lnTo>
                  <a:pt x="36" y="537"/>
                </a:lnTo>
                <a:lnTo>
                  <a:pt x="43" y="541"/>
                </a:lnTo>
                <a:lnTo>
                  <a:pt x="52" y="544"/>
                </a:lnTo>
                <a:lnTo>
                  <a:pt x="60" y="547"/>
                </a:lnTo>
                <a:lnTo>
                  <a:pt x="69" y="551"/>
                </a:lnTo>
                <a:lnTo>
                  <a:pt x="79" y="553"/>
                </a:lnTo>
                <a:lnTo>
                  <a:pt x="89" y="554"/>
                </a:lnTo>
                <a:lnTo>
                  <a:pt x="89" y="582"/>
                </a:lnTo>
                <a:lnTo>
                  <a:pt x="89" y="591"/>
                </a:lnTo>
                <a:lnTo>
                  <a:pt x="90" y="600"/>
                </a:lnTo>
                <a:lnTo>
                  <a:pt x="93" y="608"/>
                </a:lnTo>
                <a:lnTo>
                  <a:pt x="95" y="616"/>
                </a:lnTo>
                <a:lnTo>
                  <a:pt x="98" y="622"/>
                </a:lnTo>
                <a:lnTo>
                  <a:pt x="102" y="629"/>
                </a:lnTo>
                <a:lnTo>
                  <a:pt x="106" y="635"/>
                </a:lnTo>
                <a:lnTo>
                  <a:pt x="112" y="639"/>
                </a:lnTo>
                <a:lnTo>
                  <a:pt x="117" y="645"/>
                </a:lnTo>
                <a:lnTo>
                  <a:pt x="125" y="648"/>
                </a:lnTo>
                <a:lnTo>
                  <a:pt x="132" y="651"/>
                </a:lnTo>
                <a:lnTo>
                  <a:pt x="140" y="654"/>
                </a:lnTo>
                <a:lnTo>
                  <a:pt x="148" y="657"/>
                </a:lnTo>
                <a:lnTo>
                  <a:pt x="158" y="658"/>
                </a:lnTo>
                <a:lnTo>
                  <a:pt x="169" y="659"/>
                </a:lnTo>
                <a:lnTo>
                  <a:pt x="179" y="660"/>
                </a:lnTo>
                <a:lnTo>
                  <a:pt x="254" y="660"/>
                </a:lnTo>
                <a:lnTo>
                  <a:pt x="257" y="659"/>
                </a:lnTo>
                <a:lnTo>
                  <a:pt x="259" y="659"/>
                </a:lnTo>
                <a:lnTo>
                  <a:pt x="263" y="657"/>
                </a:lnTo>
                <a:lnTo>
                  <a:pt x="265" y="654"/>
                </a:lnTo>
                <a:lnTo>
                  <a:pt x="266" y="652"/>
                </a:lnTo>
                <a:lnTo>
                  <a:pt x="268" y="650"/>
                </a:lnTo>
                <a:lnTo>
                  <a:pt x="268" y="647"/>
                </a:lnTo>
                <a:lnTo>
                  <a:pt x="269" y="645"/>
                </a:lnTo>
                <a:lnTo>
                  <a:pt x="269" y="284"/>
                </a:lnTo>
                <a:lnTo>
                  <a:pt x="268" y="282"/>
                </a:lnTo>
                <a:lnTo>
                  <a:pt x="268" y="279"/>
                </a:lnTo>
                <a:lnTo>
                  <a:pt x="266" y="277"/>
                </a:lnTo>
                <a:lnTo>
                  <a:pt x="265" y="274"/>
                </a:lnTo>
                <a:lnTo>
                  <a:pt x="263" y="273"/>
                </a:lnTo>
                <a:lnTo>
                  <a:pt x="259" y="270"/>
                </a:lnTo>
                <a:lnTo>
                  <a:pt x="257" y="270"/>
                </a:lnTo>
                <a:lnTo>
                  <a:pt x="254" y="269"/>
                </a:lnTo>
                <a:lnTo>
                  <a:pt x="194" y="269"/>
                </a:lnTo>
                <a:lnTo>
                  <a:pt x="195" y="258"/>
                </a:lnTo>
                <a:lnTo>
                  <a:pt x="197" y="246"/>
                </a:lnTo>
                <a:lnTo>
                  <a:pt x="200" y="233"/>
                </a:lnTo>
                <a:lnTo>
                  <a:pt x="203" y="221"/>
                </a:lnTo>
                <a:lnTo>
                  <a:pt x="206" y="210"/>
                </a:lnTo>
                <a:lnTo>
                  <a:pt x="210" y="199"/>
                </a:lnTo>
                <a:lnTo>
                  <a:pt x="215" y="188"/>
                </a:lnTo>
                <a:lnTo>
                  <a:pt x="219" y="177"/>
                </a:lnTo>
                <a:lnTo>
                  <a:pt x="224" y="167"/>
                </a:lnTo>
                <a:lnTo>
                  <a:pt x="231" y="156"/>
                </a:lnTo>
                <a:lnTo>
                  <a:pt x="237" y="146"/>
                </a:lnTo>
                <a:lnTo>
                  <a:pt x="243" y="136"/>
                </a:lnTo>
                <a:lnTo>
                  <a:pt x="258" y="117"/>
                </a:lnTo>
                <a:lnTo>
                  <a:pt x="274" y="100"/>
                </a:lnTo>
                <a:lnTo>
                  <a:pt x="293" y="85"/>
                </a:lnTo>
                <a:lnTo>
                  <a:pt x="312" y="71"/>
                </a:lnTo>
                <a:lnTo>
                  <a:pt x="323" y="65"/>
                </a:lnTo>
                <a:lnTo>
                  <a:pt x="332" y="59"/>
                </a:lnTo>
                <a:lnTo>
                  <a:pt x="343" y="53"/>
                </a:lnTo>
                <a:lnTo>
                  <a:pt x="354" y="49"/>
                </a:lnTo>
                <a:lnTo>
                  <a:pt x="365" y="45"/>
                </a:lnTo>
                <a:lnTo>
                  <a:pt x="376" y="40"/>
                </a:lnTo>
                <a:lnTo>
                  <a:pt x="388" y="37"/>
                </a:lnTo>
                <a:lnTo>
                  <a:pt x="400" y="35"/>
                </a:lnTo>
                <a:lnTo>
                  <a:pt x="411" y="33"/>
                </a:lnTo>
                <a:lnTo>
                  <a:pt x="424" y="31"/>
                </a:lnTo>
                <a:lnTo>
                  <a:pt x="436" y="31"/>
                </a:lnTo>
                <a:lnTo>
                  <a:pt x="449" y="30"/>
                </a:lnTo>
                <a:lnTo>
                  <a:pt x="461" y="31"/>
                </a:lnTo>
                <a:lnTo>
                  <a:pt x="472" y="31"/>
                </a:lnTo>
                <a:lnTo>
                  <a:pt x="485" y="33"/>
                </a:lnTo>
                <a:lnTo>
                  <a:pt x="497" y="35"/>
                </a:lnTo>
                <a:lnTo>
                  <a:pt x="508" y="37"/>
                </a:lnTo>
                <a:lnTo>
                  <a:pt x="519" y="40"/>
                </a:lnTo>
                <a:lnTo>
                  <a:pt x="530" y="45"/>
                </a:lnTo>
                <a:lnTo>
                  <a:pt x="542" y="49"/>
                </a:lnTo>
                <a:lnTo>
                  <a:pt x="553" y="53"/>
                </a:lnTo>
                <a:lnTo>
                  <a:pt x="562" y="59"/>
                </a:lnTo>
                <a:lnTo>
                  <a:pt x="573" y="65"/>
                </a:lnTo>
                <a:lnTo>
                  <a:pt x="583" y="71"/>
                </a:lnTo>
                <a:lnTo>
                  <a:pt x="602" y="85"/>
                </a:lnTo>
                <a:lnTo>
                  <a:pt x="619" y="100"/>
                </a:lnTo>
                <a:lnTo>
                  <a:pt x="635" y="117"/>
                </a:lnTo>
                <a:lnTo>
                  <a:pt x="650" y="136"/>
                </a:lnTo>
                <a:lnTo>
                  <a:pt x="663" y="156"/>
                </a:lnTo>
                <a:lnTo>
                  <a:pt x="673" y="177"/>
                </a:lnTo>
                <a:lnTo>
                  <a:pt x="679" y="188"/>
                </a:lnTo>
                <a:lnTo>
                  <a:pt x="683" y="199"/>
                </a:lnTo>
                <a:lnTo>
                  <a:pt x="686" y="210"/>
                </a:lnTo>
                <a:lnTo>
                  <a:pt x="689" y="221"/>
                </a:lnTo>
                <a:lnTo>
                  <a:pt x="693" y="233"/>
                </a:lnTo>
                <a:lnTo>
                  <a:pt x="695" y="246"/>
                </a:lnTo>
                <a:lnTo>
                  <a:pt x="696" y="258"/>
                </a:lnTo>
                <a:lnTo>
                  <a:pt x="697" y="269"/>
                </a:lnTo>
                <a:lnTo>
                  <a:pt x="643" y="269"/>
                </a:lnTo>
                <a:lnTo>
                  <a:pt x="640" y="270"/>
                </a:lnTo>
                <a:lnTo>
                  <a:pt x="638" y="270"/>
                </a:lnTo>
                <a:lnTo>
                  <a:pt x="635" y="273"/>
                </a:lnTo>
                <a:lnTo>
                  <a:pt x="633" y="274"/>
                </a:lnTo>
                <a:lnTo>
                  <a:pt x="631" y="277"/>
                </a:lnTo>
                <a:lnTo>
                  <a:pt x="630" y="279"/>
                </a:lnTo>
                <a:lnTo>
                  <a:pt x="629" y="282"/>
                </a:lnTo>
                <a:lnTo>
                  <a:pt x="629" y="284"/>
                </a:lnTo>
                <a:lnTo>
                  <a:pt x="629" y="645"/>
                </a:lnTo>
                <a:lnTo>
                  <a:pt x="629" y="647"/>
                </a:lnTo>
                <a:lnTo>
                  <a:pt x="630" y="650"/>
                </a:lnTo>
                <a:lnTo>
                  <a:pt x="631" y="652"/>
                </a:lnTo>
                <a:lnTo>
                  <a:pt x="633" y="654"/>
                </a:lnTo>
                <a:lnTo>
                  <a:pt x="635" y="657"/>
                </a:lnTo>
                <a:lnTo>
                  <a:pt x="638" y="659"/>
                </a:lnTo>
                <a:lnTo>
                  <a:pt x="640" y="659"/>
                </a:lnTo>
                <a:lnTo>
                  <a:pt x="643" y="660"/>
                </a:lnTo>
                <a:lnTo>
                  <a:pt x="718" y="660"/>
                </a:lnTo>
                <a:lnTo>
                  <a:pt x="728" y="659"/>
                </a:lnTo>
                <a:lnTo>
                  <a:pt x="737" y="659"/>
                </a:lnTo>
                <a:lnTo>
                  <a:pt x="737" y="695"/>
                </a:lnTo>
                <a:lnTo>
                  <a:pt x="735" y="707"/>
                </a:lnTo>
                <a:lnTo>
                  <a:pt x="733" y="719"/>
                </a:lnTo>
                <a:lnTo>
                  <a:pt x="731" y="730"/>
                </a:lnTo>
                <a:lnTo>
                  <a:pt x="727" y="741"/>
                </a:lnTo>
                <a:lnTo>
                  <a:pt x="722" y="751"/>
                </a:lnTo>
                <a:lnTo>
                  <a:pt x="716" y="760"/>
                </a:lnTo>
                <a:lnTo>
                  <a:pt x="709" y="770"/>
                </a:lnTo>
                <a:lnTo>
                  <a:pt x="701" y="778"/>
                </a:lnTo>
                <a:lnTo>
                  <a:pt x="694" y="786"/>
                </a:lnTo>
                <a:lnTo>
                  <a:pt x="684" y="792"/>
                </a:lnTo>
                <a:lnTo>
                  <a:pt x="674" y="799"/>
                </a:lnTo>
                <a:lnTo>
                  <a:pt x="664" y="803"/>
                </a:lnTo>
                <a:lnTo>
                  <a:pt x="653" y="807"/>
                </a:lnTo>
                <a:lnTo>
                  <a:pt x="642" y="811"/>
                </a:lnTo>
                <a:lnTo>
                  <a:pt x="631" y="812"/>
                </a:lnTo>
                <a:lnTo>
                  <a:pt x="619" y="813"/>
                </a:lnTo>
                <a:lnTo>
                  <a:pt x="557" y="813"/>
                </a:lnTo>
                <a:lnTo>
                  <a:pt x="553" y="801"/>
                </a:lnTo>
                <a:lnTo>
                  <a:pt x="547" y="790"/>
                </a:lnTo>
                <a:lnTo>
                  <a:pt x="541" y="781"/>
                </a:lnTo>
                <a:lnTo>
                  <a:pt x="532" y="772"/>
                </a:lnTo>
                <a:lnTo>
                  <a:pt x="522" y="766"/>
                </a:lnTo>
                <a:lnTo>
                  <a:pt x="511" y="760"/>
                </a:lnTo>
                <a:lnTo>
                  <a:pt x="505" y="758"/>
                </a:lnTo>
                <a:lnTo>
                  <a:pt x="499" y="757"/>
                </a:lnTo>
                <a:lnTo>
                  <a:pt x="493" y="756"/>
                </a:lnTo>
                <a:lnTo>
                  <a:pt x="486" y="756"/>
                </a:lnTo>
                <a:lnTo>
                  <a:pt x="479" y="756"/>
                </a:lnTo>
                <a:lnTo>
                  <a:pt x="472" y="757"/>
                </a:lnTo>
                <a:lnTo>
                  <a:pt x="465" y="759"/>
                </a:lnTo>
                <a:lnTo>
                  <a:pt x="458" y="761"/>
                </a:lnTo>
                <a:lnTo>
                  <a:pt x="452" y="765"/>
                </a:lnTo>
                <a:lnTo>
                  <a:pt x="447" y="768"/>
                </a:lnTo>
                <a:lnTo>
                  <a:pt x="441" y="772"/>
                </a:lnTo>
                <a:lnTo>
                  <a:pt x="436" y="776"/>
                </a:lnTo>
                <a:lnTo>
                  <a:pt x="432" y="782"/>
                </a:lnTo>
                <a:lnTo>
                  <a:pt x="427" y="787"/>
                </a:lnTo>
                <a:lnTo>
                  <a:pt x="423" y="793"/>
                </a:lnTo>
                <a:lnTo>
                  <a:pt x="420" y="800"/>
                </a:lnTo>
                <a:lnTo>
                  <a:pt x="418" y="806"/>
                </a:lnTo>
                <a:lnTo>
                  <a:pt x="417" y="813"/>
                </a:lnTo>
                <a:lnTo>
                  <a:pt x="416" y="820"/>
                </a:lnTo>
                <a:lnTo>
                  <a:pt x="415" y="828"/>
                </a:lnTo>
                <a:lnTo>
                  <a:pt x="416" y="835"/>
                </a:lnTo>
                <a:lnTo>
                  <a:pt x="417" y="842"/>
                </a:lnTo>
                <a:lnTo>
                  <a:pt x="418" y="849"/>
                </a:lnTo>
                <a:lnTo>
                  <a:pt x="420" y="856"/>
                </a:lnTo>
                <a:lnTo>
                  <a:pt x="423" y="862"/>
                </a:lnTo>
                <a:lnTo>
                  <a:pt x="427" y="867"/>
                </a:lnTo>
                <a:lnTo>
                  <a:pt x="432" y="873"/>
                </a:lnTo>
                <a:lnTo>
                  <a:pt x="436" y="878"/>
                </a:lnTo>
                <a:lnTo>
                  <a:pt x="441" y="882"/>
                </a:lnTo>
                <a:lnTo>
                  <a:pt x="447" y="887"/>
                </a:lnTo>
                <a:lnTo>
                  <a:pt x="452" y="891"/>
                </a:lnTo>
                <a:lnTo>
                  <a:pt x="458" y="893"/>
                </a:lnTo>
                <a:lnTo>
                  <a:pt x="465" y="896"/>
                </a:lnTo>
                <a:lnTo>
                  <a:pt x="472" y="897"/>
                </a:lnTo>
                <a:lnTo>
                  <a:pt x="479" y="898"/>
                </a:lnTo>
                <a:lnTo>
                  <a:pt x="486" y="899"/>
                </a:lnTo>
                <a:lnTo>
                  <a:pt x="493" y="898"/>
                </a:lnTo>
                <a:lnTo>
                  <a:pt x="499" y="898"/>
                </a:lnTo>
                <a:lnTo>
                  <a:pt x="505" y="896"/>
                </a:lnTo>
                <a:lnTo>
                  <a:pt x="511" y="895"/>
                </a:lnTo>
                <a:lnTo>
                  <a:pt x="522" y="890"/>
                </a:lnTo>
                <a:lnTo>
                  <a:pt x="532" y="883"/>
                </a:lnTo>
                <a:lnTo>
                  <a:pt x="541" y="875"/>
                </a:lnTo>
                <a:lnTo>
                  <a:pt x="547" y="865"/>
                </a:lnTo>
                <a:lnTo>
                  <a:pt x="553" y="854"/>
                </a:lnTo>
                <a:lnTo>
                  <a:pt x="557" y="843"/>
                </a:lnTo>
                <a:lnTo>
                  <a:pt x="619" y="843"/>
                </a:lnTo>
                <a:lnTo>
                  <a:pt x="634" y="842"/>
                </a:lnTo>
                <a:lnTo>
                  <a:pt x="649" y="839"/>
                </a:lnTo>
                <a:lnTo>
                  <a:pt x="663" y="836"/>
                </a:lnTo>
                <a:lnTo>
                  <a:pt x="676" y="831"/>
                </a:lnTo>
                <a:lnTo>
                  <a:pt x="688" y="824"/>
                </a:lnTo>
                <a:lnTo>
                  <a:pt x="701" y="817"/>
                </a:lnTo>
                <a:lnTo>
                  <a:pt x="712" y="808"/>
                </a:lnTo>
                <a:lnTo>
                  <a:pt x="723" y="799"/>
                </a:lnTo>
                <a:lnTo>
                  <a:pt x="732" y="789"/>
                </a:lnTo>
                <a:lnTo>
                  <a:pt x="741" y="777"/>
                </a:lnTo>
                <a:lnTo>
                  <a:pt x="748" y="766"/>
                </a:lnTo>
                <a:lnTo>
                  <a:pt x="755" y="753"/>
                </a:lnTo>
                <a:lnTo>
                  <a:pt x="759" y="739"/>
                </a:lnTo>
                <a:lnTo>
                  <a:pt x="763" y="725"/>
                </a:lnTo>
                <a:lnTo>
                  <a:pt x="765" y="710"/>
                </a:lnTo>
                <a:lnTo>
                  <a:pt x="766" y="695"/>
                </a:lnTo>
                <a:lnTo>
                  <a:pt x="766" y="651"/>
                </a:lnTo>
                <a:lnTo>
                  <a:pt x="776" y="646"/>
                </a:lnTo>
                <a:lnTo>
                  <a:pt x="785" y="640"/>
                </a:lnTo>
                <a:lnTo>
                  <a:pt x="792" y="633"/>
                </a:lnTo>
                <a:lnTo>
                  <a:pt x="798" y="626"/>
                </a:lnTo>
                <a:lnTo>
                  <a:pt x="802" y="616"/>
                </a:lnTo>
                <a:lnTo>
                  <a:pt x="806" y="606"/>
                </a:lnTo>
                <a:lnTo>
                  <a:pt x="807" y="594"/>
                </a:lnTo>
                <a:lnTo>
                  <a:pt x="808" y="582"/>
                </a:lnTo>
                <a:lnTo>
                  <a:pt x="808" y="554"/>
                </a:lnTo>
                <a:lnTo>
                  <a:pt x="819" y="553"/>
                </a:lnTo>
                <a:lnTo>
                  <a:pt x="829" y="551"/>
                </a:lnTo>
                <a:lnTo>
                  <a:pt x="837" y="547"/>
                </a:lnTo>
                <a:lnTo>
                  <a:pt x="846" y="544"/>
                </a:lnTo>
                <a:lnTo>
                  <a:pt x="853" y="541"/>
                </a:lnTo>
                <a:lnTo>
                  <a:pt x="861" y="537"/>
                </a:lnTo>
                <a:lnTo>
                  <a:pt x="868" y="531"/>
                </a:lnTo>
                <a:lnTo>
                  <a:pt x="873" y="526"/>
                </a:lnTo>
                <a:lnTo>
                  <a:pt x="880" y="520"/>
                </a:lnTo>
                <a:lnTo>
                  <a:pt x="884" y="513"/>
                </a:lnTo>
                <a:lnTo>
                  <a:pt x="888" y="507"/>
                </a:lnTo>
                <a:lnTo>
                  <a:pt x="892" y="499"/>
                </a:lnTo>
                <a:lnTo>
                  <a:pt x="895" y="491"/>
                </a:lnTo>
                <a:lnTo>
                  <a:pt x="897" y="482"/>
                </a:lnTo>
                <a:lnTo>
                  <a:pt x="898" y="474"/>
                </a:lnTo>
                <a:lnTo>
                  <a:pt x="898" y="464"/>
                </a:lnTo>
                <a:close/>
              </a:path>
            </a:pathLst>
          </a:custGeom>
          <a:solidFill>
            <a:schemeClr val="tx2"/>
          </a:solidFill>
          <a:ln>
            <a:solidFill>
              <a:schemeClr val="tx2"/>
            </a:solidFill>
          </a:ln>
          <a:extLst/>
        </p:spPr>
        <p:txBody>
          <a:bodyPr vert="horz" wrap="square" lIns="91440" tIns="45720" rIns="91440" bIns="45720" numCol="1" anchor="t" anchorCtr="0" compatLnSpc="1">
            <a:prstTxWarp prst="textNoShape">
              <a:avLst/>
            </a:prstTxWarp>
          </a:bodyPr>
          <a:lstStyle/>
          <a:p>
            <a:endParaRPr lang="en-US"/>
          </a:p>
        </p:txBody>
      </p:sp>
      <p:sp>
        <p:nvSpPr>
          <p:cNvPr id="363" name="Freeform 168"/>
          <p:cNvSpPr>
            <a:spLocks noEditPoints="1"/>
          </p:cNvSpPr>
          <p:nvPr/>
        </p:nvSpPr>
        <p:spPr bwMode="auto">
          <a:xfrm>
            <a:off x="7299348" y="4051418"/>
            <a:ext cx="275544" cy="207021"/>
          </a:xfrm>
          <a:custGeom>
            <a:avLst/>
            <a:gdLst>
              <a:gd name="T0" fmla="*/ 862 w 898"/>
              <a:gd name="T1" fmla="*/ 437 h 899"/>
              <a:gd name="T2" fmla="*/ 864 w 898"/>
              <a:gd name="T3" fmla="*/ 488 h 899"/>
              <a:gd name="T4" fmla="*/ 778 w 898"/>
              <a:gd name="T5" fmla="*/ 582 h 899"/>
              <a:gd name="T6" fmla="*/ 755 w 898"/>
              <a:gd name="T7" fmla="*/ 624 h 899"/>
              <a:gd name="T8" fmla="*/ 737 w 898"/>
              <a:gd name="T9" fmla="*/ 302 h 899"/>
              <a:gd name="T10" fmla="*/ 774 w 898"/>
              <a:gd name="T11" fmla="*/ 333 h 899"/>
              <a:gd name="T12" fmla="*/ 463 w 898"/>
              <a:gd name="T13" fmla="*/ 862 h 899"/>
              <a:gd name="T14" fmla="*/ 457 w 898"/>
              <a:gd name="T15" fmla="*/ 798 h 899"/>
              <a:gd name="T16" fmla="*/ 522 w 898"/>
              <a:gd name="T17" fmla="*/ 804 h 899"/>
              <a:gd name="T18" fmla="*/ 502 w 898"/>
              <a:gd name="T19" fmla="*/ 866 h 899"/>
              <a:gd name="T20" fmla="*/ 134 w 898"/>
              <a:gd name="T21" fmla="*/ 619 h 899"/>
              <a:gd name="T22" fmla="*/ 119 w 898"/>
              <a:gd name="T23" fmla="*/ 350 h 899"/>
              <a:gd name="T24" fmla="*/ 145 w 898"/>
              <a:gd name="T25" fmla="*/ 309 h 899"/>
              <a:gd name="T26" fmla="*/ 29 w 898"/>
              <a:gd name="T27" fmla="*/ 464 h 899"/>
              <a:gd name="T28" fmla="*/ 53 w 898"/>
              <a:gd name="T29" fmla="*/ 417 h 899"/>
              <a:gd name="T30" fmla="*/ 41 w 898"/>
              <a:gd name="T31" fmla="*/ 500 h 899"/>
              <a:gd name="T32" fmla="*/ 898 w 898"/>
              <a:gd name="T33" fmla="*/ 455 h 899"/>
              <a:gd name="T34" fmla="*/ 861 w 898"/>
              <a:gd name="T35" fmla="*/ 392 h 899"/>
              <a:gd name="T36" fmla="*/ 807 w 898"/>
              <a:gd name="T37" fmla="*/ 339 h 899"/>
              <a:gd name="T38" fmla="*/ 766 w 898"/>
              <a:gd name="T39" fmla="*/ 282 h 899"/>
              <a:gd name="T40" fmla="*/ 719 w 898"/>
              <a:gd name="T41" fmla="*/ 216 h 899"/>
              <a:gd name="T42" fmla="*/ 667 w 898"/>
              <a:gd name="T43" fmla="*/ 108 h 899"/>
              <a:gd name="T44" fmla="*/ 578 w 898"/>
              <a:gd name="T45" fmla="*/ 33 h 899"/>
              <a:gd name="T46" fmla="*/ 463 w 898"/>
              <a:gd name="T47" fmla="*/ 1 h 899"/>
              <a:gd name="T48" fmla="*/ 342 w 898"/>
              <a:gd name="T49" fmla="*/ 21 h 899"/>
              <a:gd name="T50" fmla="*/ 244 w 898"/>
              <a:gd name="T51" fmla="*/ 90 h 899"/>
              <a:gd name="T52" fmla="*/ 181 w 898"/>
              <a:gd name="T53" fmla="*/ 191 h 899"/>
              <a:gd name="T54" fmla="*/ 142 w 898"/>
              <a:gd name="T55" fmla="*/ 277 h 899"/>
              <a:gd name="T56" fmla="*/ 95 w 898"/>
              <a:gd name="T57" fmla="*/ 325 h 899"/>
              <a:gd name="T58" fmla="*/ 52 w 898"/>
              <a:gd name="T59" fmla="*/ 385 h 899"/>
              <a:gd name="T60" fmla="*/ 3 w 898"/>
              <a:gd name="T61" fmla="*/ 438 h 899"/>
              <a:gd name="T62" fmla="*/ 13 w 898"/>
              <a:gd name="T63" fmla="*/ 513 h 899"/>
              <a:gd name="T64" fmla="*/ 79 w 898"/>
              <a:gd name="T65" fmla="*/ 553 h 899"/>
              <a:gd name="T66" fmla="*/ 106 w 898"/>
              <a:gd name="T67" fmla="*/ 635 h 899"/>
              <a:gd name="T68" fmla="*/ 179 w 898"/>
              <a:gd name="T69" fmla="*/ 660 h 899"/>
              <a:gd name="T70" fmla="*/ 269 w 898"/>
              <a:gd name="T71" fmla="*/ 645 h 899"/>
              <a:gd name="T72" fmla="*/ 254 w 898"/>
              <a:gd name="T73" fmla="*/ 269 h 899"/>
              <a:gd name="T74" fmla="*/ 219 w 898"/>
              <a:gd name="T75" fmla="*/ 177 h 899"/>
              <a:gd name="T76" fmla="*/ 323 w 898"/>
              <a:gd name="T77" fmla="*/ 65 h 899"/>
              <a:gd name="T78" fmla="*/ 424 w 898"/>
              <a:gd name="T79" fmla="*/ 31 h 899"/>
              <a:gd name="T80" fmla="*/ 530 w 898"/>
              <a:gd name="T81" fmla="*/ 45 h 899"/>
              <a:gd name="T82" fmla="*/ 650 w 898"/>
              <a:gd name="T83" fmla="*/ 136 h 899"/>
              <a:gd name="T84" fmla="*/ 696 w 898"/>
              <a:gd name="T85" fmla="*/ 258 h 899"/>
              <a:gd name="T86" fmla="*/ 629 w 898"/>
              <a:gd name="T87" fmla="*/ 282 h 899"/>
              <a:gd name="T88" fmla="*/ 640 w 898"/>
              <a:gd name="T89" fmla="*/ 659 h 899"/>
              <a:gd name="T90" fmla="*/ 727 w 898"/>
              <a:gd name="T91" fmla="*/ 741 h 899"/>
              <a:gd name="T92" fmla="*/ 653 w 898"/>
              <a:gd name="T93" fmla="*/ 807 h 899"/>
              <a:gd name="T94" fmla="*/ 522 w 898"/>
              <a:gd name="T95" fmla="*/ 766 h 899"/>
              <a:gd name="T96" fmla="*/ 458 w 898"/>
              <a:gd name="T97" fmla="*/ 761 h 899"/>
              <a:gd name="T98" fmla="*/ 418 w 898"/>
              <a:gd name="T99" fmla="*/ 806 h 899"/>
              <a:gd name="T100" fmla="*/ 427 w 898"/>
              <a:gd name="T101" fmla="*/ 867 h 899"/>
              <a:gd name="T102" fmla="*/ 479 w 898"/>
              <a:gd name="T103" fmla="*/ 898 h 899"/>
              <a:gd name="T104" fmla="*/ 547 w 898"/>
              <a:gd name="T105" fmla="*/ 865 h 899"/>
              <a:gd name="T106" fmla="*/ 701 w 898"/>
              <a:gd name="T107" fmla="*/ 817 h 899"/>
              <a:gd name="T108" fmla="*/ 765 w 898"/>
              <a:gd name="T109" fmla="*/ 710 h 899"/>
              <a:gd name="T110" fmla="*/ 807 w 898"/>
              <a:gd name="T111" fmla="*/ 594 h 899"/>
              <a:gd name="T112" fmla="*/ 868 w 898"/>
              <a:gd name="T113" fmla="*/ 531 h 899"/>
              <a:gd name="T114" fmla="*/ 898 w 898"/>
              <a:gd name="T115" fmla="*/ 464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98" h="899">
                <a:moveTo>
                  <a:pt x="808" y="524"/>
                </a:moveTo>
                <a:lnTo>
                  <a:pt x="808" y="405"/>
                </a:lnTo>
                <a:lnTo>
                  <a:pt x="822" y="408"/>
                </a:lnTo>
                <a:lnTo>
                  <a:pt x="834" y="412"/>
                </a:lnTo>
                <a:lnTo>
                  <a:pt x="844" y="417"/>
                </a:lnTo>
                <a:lnTo>
                  <a:pt x="852" y="424"/>
                </a:lnTo>
                <a:lnTo>
                  <a:pt x="856" y="428"/>
                </a:lnTo>
                <a:lnTo>
                  <a:pt x="860" y="432"/>
                </a:lnTo>
                <a:lnTo>
                  <a:pt x="862" y="437"/>
                </a:lnTo>
                <a:lnTo>
                  <a:pt x="864" y="442"/>
                </a:lnTo>
                <a:lnTo>
                  <a:pt x="866" y="447"/>
                </a:lnTo>
                <a:lnTo>
                  <a:pt x="867" y="452"/>
                </a:lnTo>
                <a:lnTo>
                  <a:pt x="868" y="459"/>
                </a:lnTo>
                <a:lnTo>
                  <a:pt x="868" y="465"/>
                </a:lnTo>
                <a:lnTo>
                  <a:pt x="868" y="470"/>
                </a:lnTo>
                <a:lnTo>
                  <a:pt x="867" y="477"/>
                </a:lnTo>
                <a:lnTo>
                  <a:pt x="866" y="482"/>
                </a:lnTo>
                <a:lnTo>
                  <a:pt x="864" y="488"/>
                </a:lnTo>
                <a:lnTo>
                  <a:pt x="862" y="492"/>
                </a:lnTo>
                <a:lnTo>
                  <a:pt x="860" y="497"/>
                </a:lnTo>
                <a:lnTo>
                  <a:pt x="856" y="500"/>
                </a:lnTo>
                <a:lnTo>
                  <a:pt x="852" y="505"/>
                </a:lnTo>
                <a:lnTo>
                  <a:pt x="844" y="512"/>
                </a:lnTo>
                <a:lnTo>
                  <a:pt x="834" y="517"/>
                </a:lnTo>
                <a:lnTo>
                  <a:pt x="822" y="521"/>
                </a:lnTo>
                <a:lnTo>
                  <a:pt x="808" y="524"/>
                </a:lnTo>
                <a:close/>
                <a:moveTo>
                  <a:pt x="778" y="582"/>
                </a:moveTo>
                <a:lnTo>
                  <a:pt x="778" y="592"/>
                </a:lnTo>
                <a:lnTo>
                  <a:pt x="776" y="602"/>
                </a:lnTo>
                <a:lnTo>
                  <a:pt x="774" y="606"/>
                </a:lnTo>
                <a:lnTo>
                  <a:pt x="773" y="609"/>
                </a:lnTo>
                <a:lnTo>
                  <a:pt x="770" y="614"/>
                </a:lnTo>
                <a:lnTo>
                  <a:pt x="768" y="617"/>
                </a:lnTo>
                <a:lnTo>
                  <a:pt x="763" y="619"/>
                </a:lnTo>
                <a:lnTo>
                  <a:pt x="759" y="622"/>
                </a:lnTo>
                <a:lnTo>
                  <a:pt x="755" y="624"/>
                </a:lnTo>
                <a:lnTo>
                  <a:pt x="748" y="626"/>
                </a:lnTo>
                <a:lnTo>
                  <a:pt x="735" y="629"/>
                </a:lnTo>
                <a:lnTo>
                  <a:pt x="718" y="630"/>
                </a:lnTo>
                <a:lnTo>
                  <a:pt x="658" y="630"/>
                </a:lnTo>
                <a:lnTo>
                  <a:pt x="658" y="299"/>
                </a:lnTo>
                <a:lnTo>
                  <a:pt x="718" y="299"/>
                </a:lnTo>
                <a:lnTo>
                  <a:pt x="725" y="300"/>
                </a:lnTo>
                <a:lnTo>
                  <a:pt x="731" y="300"/>
                </a:lnTo>
                <a:lnTo>
                  <a:pt x="737" y="302"/>
                </a:lnTo>
                <a:lnTo>
                  <a:pt x="742" y="304"/>
                </a:lnTo>
                <a:lnTo>
                  <a:pt x="747" y="306"/>
                </a:lnTo>
                <a:lnTo>
                  <a:pt x="753" y="309"/>
                </a:lnTo>
                <a:lnTo>
                  <a:pt x="757" y="312"/>
                </a:lnTo>
                <a:lnTo>
                  <a:pt x="761" y="315"/>
                </a:lnTo>
                <a:lnTo>
                  <a:pt x="765" y="320"/>
                </a:lnTo>
                <a:lnTo>
                  <a:pt x="769" y="324"/>
                </a:lnTo>
                <a:lnTo>
                  <a:pt x="772" y="328"/>
                </a:lnTo>
                <a:lnTo>
                  <a:pt x="774" y="333"/>
                </a:lnTo>
                <a:lnTo>
                  <a:pt x="776" y="338"/>
                </a:lnTo>
                <a:lnTo>
                  <a:pt x="777" y="343"/>
                </a:lnTo>
                <a:lnTo>
                  <a:pt x="778" y="350"/>
                </a:lnTo>
                <a:lnTo>
                  <a:pt x="778" y="355"/>
                </a:lnTo>
                <a:lnTo>
                  <a:pt x="778" y="582"/>
                </a:lnTo>
                <a:close/>
                <a:moveTo>
                  <a:pt x="486" y="869"/>
                </a:moveTo>
                <a:lnTo>
                  <a:pt x="478" y="868"/>
                </a:lnTo>
                <a:lnTo>
                  <a:pt x="470" y="866"/>
                </a:lnTo>
                <a:lnTo>
                  <a:pt x="463" y="862"/>
                </a:lnTo>
                <a:lnTo>
                  <a:pt x="457" y="857"/>
                </a:lnTo>
                <a:lnTo>
                  <a:pt x="452" y="851"/>
                </a:lnTo>
                <a:lnTo>
                  <a:pt x="448" y="844"/>
                </a:lnTo>
                <a:lnTo>
                  <a:pt x="446" y="836"/>
                </a:lnTo>
                <a:lnTo>
                  <a:pt x="445" y="828"/>
                </a:lnTo>
                <a:lnTo>
                  <a:pt x="446" y="819"/>
                </a:lnTo>
                <a:lnTo>
                  <a:pt x="448" y="812"/>
                </a:lnTo>
                <a:lnTo>
                  <a:pt x="452" y="804"/>
                </a:lnTo>
                <a:lnTo>
                  <a:pt x="457" y="798"/>
                </a:lnTo>
                <a:lnTo>
                  <a:pt x="463" y="792"/>
                </a:lnTo>
                <a:lnTo>
                  <a:pt x="470" y="789"/>
                </a:lnTo>
                <a:lnTo>
                  <a:pt x="478" y="787"/>
                </a:lnTo>
                <a:lnTo>
                  <a:pt x="486" y="786"/>
                </a:lnTo>
                <a:lnTo>
                  <a:pt x="495" y="787"/>
                </a:lnTo>
                <a:lnTo>
                  <a:pt x="502" y="789"/>
                </a:lnTo>
                <a:lnTo>
                  <a:pt x="510" y="792"/>
                </a:lnTo>
                <a:lnTo>
                  <a:pt x="516" y="798"/>
                </a:lnTo>
                <a:lnTo>
                  <a:pt x="522" y="804"/>
                </a:lnTo>
                <a:lnTo>
                  <a:pt x="525" y="812"/>
                </a:lnTo>
                <a:lnTo>
                  <a:pt x="527" y="819"/>
                </a:lnTo>
                <a:lnTo>
                  <a:pt x="528" y="828"/>
                </a:lnTo>
                <a:lnTo>
                  <a:pt x="527" y="836"/>
                </a:lnTo>
                <a:lnTo>
                  <a:pt x="525" y="844"/>
                </a:lnTo>
                <a:lnTo>
                  <a:pt x="522" y="851"/>
                </a:lnTo>
                <a:lnTo>
                  <a:pt x="516" y="857"/>
                </a:lnTo>
                <a:lnTo>
                  <a:pt x="510" y="862"/>
                </a:lnTo>
                <a:lnTo>
                  <a:pt x="502" y="866"/>
                </a:lnTo>
                <a:lnTo>
                  <a:pt x="495" y="868"/>
                </a:lnTo>
                <a:lnTo>
                  <a:pt x="486" y="869"/>
                </a:lnTo>
                <a:close/>
                <a:moveTo>
                  <a:pt x="239" y="630"/>
                </a:moveTo>
                <a:lnTo>
                  <a:pt x="179" y="630"/>
                </a:lnTo>
                <a:lnTo>
                  <a:pt x="162" y="629"/>
                </a:lnTo>
                <a:lnTo>
                  <a:pt x="148" y="626"/>
                </a:lnTo>
                <a:lnTo>
                  <a:pt x="143" y="624"/>
                </a:lnTo>
                <a:lnTo>
                  <a:pt x="138" y="622"/>
                </a:lnTo>
                <a:lnTo>
                  <a:pt x="134" y="619"/>
                </a:lnTo>
                <a:lnTo>
                  <a:pt x="130" y="617"/>
                </a:lnTo>
                <a:lnTo>
                  <a:pt x="127" y="614"/>
                </a:lnTo>
                <a:lnTo>
                  <a:pt x="125" y="609"/>
                </a:lnTo>
                <a:lnTo>
                  <a:pt x="123" y="606"/>
                </a:lnTo>
                <a:lnTo>
                  <a:pt x="121" y="602"/>
                </a:lnTo>
                <a:lnTo>
                  <a:pt x="119" y="592"/>
                </a:lnTo>
                <a:lnTo>
                  <a:pt x="119" y="582"/>
                </a:lnTo>
                <a:lnTo>
                  <a:pt x="119" y="355"/>
                </a:lnTo>
                <a:lnTo>
                  <a:pt x="119" y="350"/>
                </a:lnTo>
                <a:lnTo>
                  <a:pt x="120" y="343"/>
                </a:lnTo>
                <a:lnTo>
                  <a:pt x="121" y="338"/>
                </a:lnTo>
                <a:lnTo>
                  <a:pt x="124" y="333"/>
                </a:lnTo>
                <a:lnTo>
                  <a:pt x="126" y="328"/>
                </a:lnTo>
                <a:lnTo>
                  <a:pt x="129" y="324"/>
                </a:lnTo>
                <a:lnTo>
                  <a:pt x="132" y="320"/>
                </a:lnTo>
                <a:lnTo>
                  <a:pt x="136" y="315"/>
                </a:lnTo>
                <a:lnTo>
                  <a:pt x="141" y="312"/>
                </a:lnTo>
                <a:lnTo>
                  <a:pt x="145" y="309"/>
                </a:lnTo>
                <a:lnTo>
                  <a:pt x="150" y="306"/>
                </a:lnTo>
                <a:lnTo>
                  <a:pt x="155" y="304"/>
                </a:lnTo>
                <a:lnTo>
                  <a:pt x="161" y="302"/>
                </a:lnTo>
                <a:lnTo>
                  <a:pt x="166" y="300"/>
                </a:lnTo>
                <a:lnTo>
                  <a:pt x="173" y="300"/>
                </a:lnTo>
                <a:lnTo>
                  <a:pt x="179" y="299"/>
                </a:lnTo>
                <a:lnTo>
                  <a:pt x="239" y="299"/>
                </a:lnTo>
                <a:lnTo>
                  <a:pt x="239" y="630"/>
                </a:lnTo>
                <a:close/>
                <a:moveTo>
                  <a:pt x="29" y="464"/>
                </a:moveTo>
                <a:lnTo>
                  <a:pt x="29" y="459"/>
                </a:lnTo>
                <a:lnTo>
                  <a:pt x="31" y="452"/>
                </a:lnTo>
                <a:lnTo>
                  <a:pt x="32" y="447"/>
                </a:lnTo>
                <a:lnTo>
                  <a:pt x="33" y="442"/>
                </a:lnTo>
                <a:lnTo>
                  <a:pt x="36" y="437"/>
                </a:lnTo>
                <a:lnTo>
                  <a:pt x="38" y="432"/>
                </a:lnTo>
                <a:lnTo>
                  <a:pt x="41" y="428"/>
                </a:lnTo>
                <a:lnTo>
                  <a:pt x="44" y="424"/>
                </a:lnTo>
                <a:lnTo>
                  <a:pt x="53" y="417"/>
                </a:lnTo>
                <a:lnTo>
                  <a:pt x="64" y="412"/>
                </a:lnTo>
                <a:lnTo>
                  <a:pt x="75" y="408"/>
                </a:lnTo>
                <a:lnTo>
                  <a:pt x="89" y="405"/>
                </a:lnTo>
                <a:lnTo>
                  <a:pt x="89" y="524"/>
                </a:lnTo>
                <a:lnTo>
                  <a:pt x="75" y="521"/>
                </a:lnTo>
                <a:lnTo>
                  <a:pt x="64" y="517"/>
                </a:lnTo>
                <a:lnTo>
                  <a:pt x="53" y="512"/>
                </a:lnTo>
                <a:lnTo>
                  <a:pt x="44" y="505"/>
                </a:lnTo>
                <a:lnTo>
                  <a:pt x="41" y="500"/>
                </a:lnTo>
                <a:lnTo>
                  <a:pt x="38" y="497"/>
                </a:lnTo>
                <a:lnTo>
                  <a:pt x="36" y="492"/>
                </a:lnTo>
                <a:lnTo>
                  <a:pt x="33" y="488"/>
                </a:lnTo>
                <a:lnTo>
                  <a:pt x="32" y="482"/>
                </a:lnTo>
                <a:lnTo>
                  <a:pt x="31" y="477"/>
                </a:lnTo>
                <a:lnTo>
                  <a:pt x="29" y="470"/>
                </a:lnTo>
                <a:lnTo>
                  <a:pt x="29" y="464"/>
                </a:lnTo>
                <a:close/>
                <a:moveTo>
                  <a:pt x="898" y="464"/>
                </a:moveTo>
                <a:lnTo>
                  <a:pt x="898" y="455"/>
                </a:lnTo>
                <a:lnTo>
                  <a:pt x="897" y="447"/>
                </a:lnTo>
                <a:lnTo>
                  <a:pt x="895" y="438"/>
                </a:lnTo>
                <a:lnTo>
                  <a:pt x="892" y="430"/>
                </a:lnTo>
                <a:lnTo>
                  <a:pt x="888" y="422"/>
                </a:lnTo>
                <a:lnTo>
                  <a:pt x="884" y="416"/>
                </a:lnTo>
                <a:lnTo>
                  <a:pt x="880" y="409"/>
                </a:lnTo>
                <a:lnTo>
                  <a:pt x="873" y="403"/>
                </a:lnTo>
                <a:lnTo>
                  <a:pt x="868" y="398"/>
                </a:lnTo>
                <a:lnTo>
                  <a:pt x="861" y="392"/>
                </a:lnTo>
                <a:lnTo>
                  <a:pt x="853" y="388"/>
                </a:lnTo>
                <a:lnTo>
                  <a:pt x="846" y="385"/>
                </a:lnTo>
                <a:lnTo>
                  <a:pt x="837" y="382"/>
                </a:lnTo>
                <a:lnTo>
                  <a:pt x="829" y="378"/>
                </a:lnTo>
                <a:lnTo>
                  <a:pt x="819" y="376"/>
                </a:lnTo>
                <a:lnTo>
                  <a:pt x="808" y="375"/>
                </a:lnTo>
                <a:lnTo>
                  <a:pt x="808" y="355"/>
                </a:lnTo>
                <a:lnTo>
                  <a:pt x="808" y="346"/>
                </a:lnTo>
                <a:lnTo>
                  <a:pt x="807" y="339"/>
                </a:lnTo>
                <a:lnTo>
                  <a:pt x="805" y="330"/>
                </a:lnTo>
                <a:lnTo>
                  <a:pt x="802" y="323"/>
                </a:lnTo>
                <a:lnTo>
                  <a:pt x="799" y="316"/>
                </a:lnTo>
                <a:lnTo>
                  <a:pt x="795" y="310"/>
                </a:lnTo>
                <a:lnTo>
                  <a:pt x="790" y="304"/>
                </a:lnTo>
                <a:lnTo>
                  <a:pt x="785" y="297"/>
                </a:lnTo>
                <a:lnTo>
                  <a:pt x="779" y="292"/>
                </a:lnTo>
                <a:lnTo>
                  <a:pt x="773" y="287"/>
                </a:lnTo>
                <a:lnTo>
                  <a:pt x="766" y="282"/>
                </a:lnTo>
                <a:lnTo>
                  <a:pt x="759" y="279"/>
                </a:lnTo>
                <a:lnTo>
                  <a:pt x="752" y="276"/>
                </a:lnTo>
                <a:lnTo>
                  <a:pt x="744" y="274"/>
                </a:lnTo>
                <a:lnTo>
                  <a:pt x="735" y="271"/>
                </a:lnTo>
                <a:lnTo>
                  <a:pt x="728" y="270"/>
                </a:lnTo>
                <a:lnTo>
                  <a:pt x="727" y="256"/>
                </a:lnTo>
                <a:lnTo>
                  <a:pt x="725" y="243"/>
                </a:lnTo>
                <a:lnTo>
                  <a:pt x="723" y="229"/>
                </a:lnTo>
                <a:lnTo>
                  <a:pt x="719" y="216"/>
                </a:lnTo>
                <a:lnTo>
                  <a:pt x="716" y="202"/>
                </a:lnTo>
                <a:lnTo>
                  <a:pt x="712" y="189"/>
                </a:lnTo>
                <a:lnTo>
                  <a:pt x="707" y="177"/>
                </a:lnTo>
                <a:lnTo>
                  <a:pt x="701" y="164"/>
                </a:lnTo>
                <a:lnTo>
                  <a:pt x="696" y="153"/>
                </a:lnTo>
                <a:lnTo>
                  <a:pt x="689" y="141"/>
                </a:lnTo>
                <a:lnTo>
                  <a:pt x="683" y="129"/>
                </a:lnTo>
                <a:lnTo>
                  <a:pt x="676" y="118"/>
                </a:lnTo>
                <a:lnTo>
                  <a:pt x="667" y="108"/>
                </a:lnTo>
                <a:lnTo>
                  <a:pt x="660" y="98"/>
                </a:lnTo>
                <a:lnTo>
                  <a:pt x="650" y="89"/>
                </a:lnTo>
                <a:lnTo>
                  <a:pt x="641" y="79"/>
                </a:lnTo>
                <a:lnTo>
                  <a:pt x="632" y="69"/>
                </a:lnTo>
                <a:lnTo>
                  <a:pt x="622" y="62"/>
                </a:lnTo>
                <a:lnTo>
                  <a:pt x="611" y="53"/>
                </a:lnTo>
                <a:lnTo>
                  <a:pt x="601" y="46"/>
                </a:lnTo>
                <a:lnTo>
                  <a:pt x="589" y="39"/>
                </a:lnTo>
                <a:lnTo>
                  <a:pt x="578" y="33"/>
                </a:lnTo>
                <a:lnTo>
                  <a:pt x="566" y="26"/>
                </a:lnTo>
                <a:lnTo>
                  <a:pt x="555" y="21"/>
                </a:lnTo>
                <a:lnTo>
                  <a:pt x="542" y="16"/>
                </a:lnTo>
                <a:lnTo>
                  <a:pt x="529" y="11"/>
                </a:lnTo>
                <a:lnTo>
                  <a:pt x="516" y="8"/>
                </a:lnTo>
                <a:lnTo>
                  <a:pt x="503" y="5"/>
                </a:lnTo>
                <a:lnTo>
                  <a:pt x="489" y="3"/>
                </a:lnTo>
                <a:lnTo>
                  <a:pt x="477" y="2"/>
                </a:lnTo>
                <a:lnTo>
                  <a:pt x="463" y="1"/>
                </a:lnTo>
                <a:lnTo>
                  <a:pt x="449" y="0"/>
                </a:lnTo>
                <a:lnTo>
                  <a:pt x="435" y="1"/>
                </a:lnTo>
                <a:lnTo>
                  <a:pt x="421" y="2"/>
                </a:lnTo>
                <a:lnTo>
                  <a:pt x="407" y="3"/>
                </a:lnTo>
                <a:lnTo>
                  <a:pt x="394" y="5"/>
                </a:lnTo>
                <a:lnTo>
                  <a:pt x="380" y="8"/>
                </a:lnTo>
                <a:lnTo>
                  <a:pt x="367" y="13"/>
                </a:lnTo>
                <a:lnTo>
                  <a:pt x="355" y="17"/>
                </a:lnTo>
                <a:lnTo>
                  <a:pt x="342" y="21"/>
                </a:lnTo>
                <a:lnTo>
                  <a:pt x="330" y="26"/>
                </a:lnTo>
                <a:lnTo>
                  <a:pt x="318" y="33"/>
                </a:lnTo>
                <a:lnTo>
                  <a:pt x="307" y="39"/>
                </a:lnTo>
                <a:lnTo>
                  <a:pt x="295" y="47"/>
                </a:lnTo>
                <a:lnTo>
                  <a:pt x="284" y="54"/>
                </a:lnTo>
                <a:lnTo>
                  <a:pt x="273" y="62"/>
                </a:lnTo>
                <a:lnTo>
                  <a:pt x="264" y="70"/>
                </a:lnTo>
                <a:lnTo>
                  <a:pt x="253" y="80"/>
                </a:lnTo>
                <a:lnTo>
                  <a:pt x="244" y="90"/>
                </a:lnTo>
                <a:lnTo>
                  <a:pt x="235" y="99"/>
                </a:lnTo>
                <a:lnTo>
                  <a:pt x="226" y="110"/>
                </a:lnTo>
                <a:lnTo>
                  <a:pt x="219" y="120"/>
                </a:lnTo>
                <a:lnTo>
                  <a:pt x="211" y="131"/>
                </a:lnTo>
                <a:lnTo>
                  <a:pt x="204" y="142"/>
                </a:lnTo>
                <a:lnTo>
                  <a:pt x="197" y="154"/>
                </a:lnTo>
                <a:lnTo>
                  <a:pt x="191" y="166"/>
                </a:lnTo>
                <a:lnTo>
                  <a:pt x="186" y="178"/>
                </a:lnTo>
                <a:lnTo>
                  <a:pt x="181" y="191"/>
                </a:lnTo>
                <a:lnTo>
                  <a:pt x="177" y="204"/>
                </a:lnTo>
                <a:lnTo>
                  <a:pt x="173" y="217"/>
                </a:lnTo>
                <a:lnTo>
                  <a:pt x="170" y="230"/>
                </a:lnTo>
                <a:lnTo>
                  <a:pt x="167" y="244"/>
                </a:lnTo>
                <a:lnTo>
                  <a:pt x="165" y="256"/>
                </a:lnTo>
                <a:lnTo>
                  <a:pt x="164" y="270"/>
                </a:lnTo>
                <a:lnTo>
                  <a:pt x="157" y="273"/>
                </a:lnTo>
                <a:lnTo>
                  <a:pt x="149" y="275"/>
                </a:lnTo>
                <a:lnTo>
                  <a:pt x="142" y="277"/>
                </a:lnTo>
                <a:lnTo>
                  <a:pt x="134" y="281"/>
                </a:lnTo>
                <a:lnTo>
                  <a:pt x="128" y="284"/>
                </a:lnTo>
                <a:lnTo>
                  <a:pt x="121" y="289"/>
                </a:lnTo>
                <a:lnTo>
                  <a:pt x="116" y="294"/>
                </a:lnTo>
                <a:lnTo>
                  <a:pt x="111" y="299"/>
                </a:lnTo>
                <a:lnTo>
                  <a:pt x="105" y="305"/>
                </a:lnTo>
                <a:lnTo>
                  <a:pt x="101" y="311"/>
                </a:lnTo>
                <a:lnTo>
                  <a:pt x="98" y="317"/>
                </a:lnTo>
                <a:lnTo>
                  <a:pt x="95" y="325"/>
                </a:lnTo>
                <a:lnTo>
                  <a:pt x="93" y="331"/>
                </a:lnTo>
                <a:lnTo>
                  <a:pt x="90" y="339"/>
                </a:lnTo>
                <a:lnTo>
                  <a:pt x="89" y="347"/>
                </a:lnTo>
                <a:lnTo>
                  <a:pt x="89" y="355"/>
                </a:lnTo>
                <a:lnTo>
                  <a:pt x="89" y="375"/>
                </a:lnTo>
                <a:lnTo>
                  <a:pt x="79" y="376"/>
                </a:lnTo>
                <a:lnTo>
                  <a:pt x="69" y="378"/>
                </a:lnTo>
                <a:lnTo>
                  <a:pt x="60" y="382"/>
                </a:lnTo>
                <a:lnTo>
                  <a:pt x="52" y="385"/>
                </a:lnTo>
                <a:lnTo>
                  <a:pt x="43" y="388"/>
                </a:lnTo>
                <a:lnTo>
                  <a:pt x="36" y="392"/>
                </a:lnTo>
                <a:lnTo>
                  <a:pt x="29" y="398"/>
                </a:lnTo>
                <a:lnTo>
                  <a:pt x="23" y="403"/>
                </a:lnTo>
                <a:lnTo>
                  <a:pt x="18" y="409"/>
                </a:lnTo>
                <a:lnTo>
                  <a:pt x="13" y="416"/>
                </a:lnTo>
                <a:lnTo>
                  <a:pt x="9" y="422"/>
                </a:lnTo>
                <a:lnTo>
                  <a:pt x="5" y="430"/>
                </a:lnTo>
                <a:lnTo>
                  <a:pt x="3" y="438"/>
                </a:lnTo>
                <a:lnTo>
                  <a:pt x="1" y="447"/>
                </a:lnTo>
                <a:lnTo>
                  <a:pt x="0" y="455"/>
                </a:lnTo>
                <a:lnTo>
                  <a:pt x="0" y="465"/>
                </a:lnTo>
                <a:lnTo>
                  <a:pt x="0" y="474"/>
                </a:lnTo>
                <a:lnTo>
                  <a:pt x="1" y="482"/>
                </a:lnTo>
                <a:lnTo>
                  <a:pt x="3" y="491"/>
                </a:lnTo>
                <a:lnTo>
                  <a:pt x="5" y="499"/>
                </a:lnTo>
                <a:lnTo>
                  <a:pt x="9" y="507"/>
                </a:lnTo>
                <a:lnTo>
                  <a:pt x="13" y="513"/>
                </a:lnTo>
                <a:lnTo>
                  <a:pt x="18" y="520"/>
                </a:lnTo>
                <a:lnTo>
                  <a:pt x="23" y="526"/>
                </a:lnTo>
                <a:lnTo>
                  <a:pt x="29" y="531"/>
                </a:lnTo>
                <a:lnTo>
                  <a:pt x="36" y="537"/>
                </a:lnTo>
                <a:lnTo>
                  <a:pt x="43" y="541"/>
                </a:lnTo>
                <a:lnTo>
                  <a:pt x="52" y="544"/>
                </a:lnTo>
                <a:lnTo>
                  <a:pt x="60" y="547"/>
                </a:lnTo>
                <a:lnTo>
                  <a:pt x="69" y="551"/>
                </a:lnTo>
                <a:lnTo>
                  <a:pt x="79" y="553"/>
                </a:lnTo>
                <a:lnTo>
                  <a:pt x="89" y="554"/>
                </a:lnTo>
                <a:lnTo>
                  <a:pt x="89" y="582"/>
                </a:lnTo>
                <a:lnTo>
                  <a:pt x="89" y="591"/>
                </a:lnTo>
                <a:lnTo>
                  <a:pt x="90" y="600"/>
                </a:lnTo>
                <a:lnTo>
                  <a:pt x="93" y="608"/>
                </a:lnTo>
                <a:lnTo>
                  <a:pt x="95" y="616"/>
                </a:lnTo>
                <a:lnTo>
                  <a:pt x="98" y="622"/>
                </a:lnTo>
                <a:lnTo>
                  <a:pt x="102" y="629"/>
                </a:lnTo>
                <a:lnTo>
                  <a:pt x="106" y="635"/>
                </a:lnTo>
                <a:lnTo>
                  <a:pt x="112" y="639"/>
                </a:lnTo>
                <a:lnTo>
                  <a:pt x="117" y="645"/>
                </a:lnTo>
                <a:lnTo>
                  <a:pt x="125" y="648"/>
                </a:lnTo>
                <a:lnTo>
                  <a:pt x="132" y="651"/>
                </a:lnTo>
                <a:lnTo>
                  <a:pt x="140" y="654"/>
                </a:lnTo>
                <a:lnTo>
                  <a:pt x="148" y="657"/>
                </a:lnTo>
                <a:lnTo>
                  <a:pt x="158" y="658"/>
                </a:lnTo>
                <a:lnTo>
                  <a:pt x="169" y="659"/>
                </a:lnTo>
                <a:lnTo>
                  <a:pt x="179" y="660"/>
                </a:lnTo>
                <a:lnTo>
                  <a:pt x="254" y="660"/>
                </a:lnTo>
                <a:lnTo>
                  <a:pt x="257" y="659"/>
                </a:lnTo>
                <a:lnTo>
                  <a:pt x="259" y="659"/>
                </a:lnTo>
                <a:lnTo>
                  <a:pt x="263" y="657"/>
                </a:lnTo>
                <a:lnTo>
                  <a:pt x="265" y="654"/>
                </a:lnTo>
                <a:lnTo>
                  <a:pt x="266" y="652"/>
                </a:lnTo>
                <a:lnTo>
                  <a:pt x="268" y="650"/>
                </a:lnTo>
                <a:lnTo>
                  <a:pt x="268" y="647"/>
                </a:lnTo>
                <a:lnTo>
                  <a:pt x="269" y="645"/>
                </a:lnTo>
                <a:lnTo>
                  <a:pt x="269" y="284"/>
                </a:lnTo>
                <a:lnTo>
                  <a:pt x="268" y="282"/>
                </a:lnTo>
                <a:lnTo>
                  <a:pt x="268" y="279"/>
                </a:lnTo>
                <a:lnTo>
                  <a:pt x="266" y="277"/>
                </a:lnTo>
                <a:lnTo>
                  <a:pt x="265" y="274"/>
                </a:lnTo>
                <a:lnTo>
                  <a:pt x="263" y="273"/>
                </a:lnTo>
                <a:lnTo>
                  <a:pt x="259" y="270"/>
                </a:lnTo>
                <a:lnTo>
                  <a:pt x="257" y="270"/>
                </a:lnTo>
                <a:lnTo>
                  <a:pt x="254" y="269"/>
                </a:lnTo>
                <a:lnTo>
                  <a:pt x="194" y="269"/>
                </a:lnTo>
                <a:lnTo>
                  <a:pt x="195" y="258"/>
                </a:lnTo>
                <a:lnTo>
                  <a:pt x="197" y="246"/>
                </a:lnTo>
                <a:lnTo>
                  <a:pt x="200" y="233"/>
                </a:lnTo>
                <a:lnTo>
                  <a:pt x="203" y="221"/>
                </a:lnTo>
                <a:lnTo>
                  <a:pt x="206" y="210"/>
                </a:lnTo>
                <a:lnTo>
                  <a:pt x="210" y="199"/>
                </a:lnTo>
                <a:lnTo>
                  <a:pt x="215" y="188"/>
                </a:lnTo>
                <a:lnTo>
                  <a:pt x="219" y="177"/>
                </a:lnTo>
                <a:lnTo>
                  <a:pt x="224" y="167"/>
                </a:lnTo>
                <a:lnTo>
                  <a:pt x="231" y="156"/>
                </a:lnTo>
                <a:lnTo>
                  <a:pt x="237" y="146"/>
                </a:lnTo>
                <a:lnTo>
                  <a:pt x="243" y="136"/>
                </a:lnTo>
                <a:lnTo>
                  <a:pt x="258" y="117"/>
                </a:lnTo>
                <a:lnTo>
                  <a:pt x="274" y="100"/>
                </a:lnTo>
                <a:lnTo>
                  <a:pt x="293" y="85"/>
                </a:lnTo>
                <a:lnTo>
                  <a:pt x="312" y="71"/>
                </a:lnTo>
                <a:lnTo>
                  <a:pt x="323" y="65"/>
                </a:lnTo>
                <a:lnTo>
                  <a:pt x="332" y="59"/>
                </a:lnTo>
                <a:lnTo>
                  <a:pt x="343" y="53"/>
                </a:lnTo>
                <a:lnTo>
                  <a:pt x="354" y="49"/>
                </a:lnTo>
                <a:lnTo>
                  <a:pt x="365" y="45"/>
                </a:lnTo>
                <a:lnTo>
                  <a:pt x="376" y="40"/>
                </a:lnTo>
                <a:lnTo>
                  <a:pt x="388" y="37"/>
                </a:lnTo>
                <a:lnTo>
                  <a:pt x="400" y="35"/>
                </a:lnTo>
                <a:lnTo>
                  <a:pt x="411" y="33"/>
                </a:lnTo>
                <a:lnTo>
                  <a:pt x="424" y="31"/>
                </a:lnTo>
                <a:lnTo>
                  <a:pt x="436" y="31"/>
                </a:lnTo>
                <a:lnTo>
                  <a:pt x="449" y="30"/>
                </a:lnTo>
                <a:lnTo>
                  <a:pt x="461" y="31"/>
                </a:lnTo>
                <a:lnTo>
                  <a:pt x="472" y="31"/>
                </a:lnTo>
                <a:lnTo>
                  <a:pt x="485" y="33"/>
                </a:lnTo>
                <a:lnTo>
                  <a:pt x="497" y="35"/>
                </a:lnTo>
                <a:lnTo>
                  <a:pt x="508" y="37"/>
                </a:lnTo>
                <a:lnTo>
                  <a:pt x="519" y="40"/>
                </a:lnTo>
                <a:lnTo>
                  <a:pt x="530" y="45"/>
                </a:lnTo>
                <a:lnTo>
                  <a:pt x="542" y="49"/>
                </a:lnTo>
                <a:lnTo>
                  <a:pt x="553" y="53"/>
                </a:lnTo>
                <a:lnTo>
                  <a:pt x="562" y="59"/>
                </a:lnTo>
                <a:lnTo>
                  <a:pt x="573" y="65"/>
                </a:lnTo>
                <a:lnTo>
                  <a:pt x="583" y="71"/>
                </a:lnTo>
                <a:lnTo>
                  <a:pt x="602" y="85"/>
                </a:lnTo>
                <a:lnTo>
                  <a:pt x="619" y="100"/>
                </a:lnTo>
                <a:lnTo>
                  <a:pt x="635" y="117"/>
                </a:lnTo>
                <a:lnTo>
                  <a:pt x="650" y="136"/>
                </a:lnTo>
                <a:lnTo>
                  <a:pt x="663" y="156"/>
                </a:lnTo>
                <a:lnTo>
                  <a:pt x="673" y="177"/>
                </a:lnTo>
                <a:lnTo>
                  <a:pt x="679" y="188"/>
                </a:lnTo>
                <a:lnTo>
                  <a:pt x="683" y="199"/>
                </a:lnTo>
                <a:lnTo>
                  <a:pt x="686" y="210"/>
                </a:lnTo>
                <a:lnTo>
                  <a:pt x="689" y="221"/>
                </a:lnTo>
                <a:lnTo>
                  <a:pt x="693" y="233"/>
                </a:lnTo>
                <a:lnTo>
                  <a:pt x="695" y="246"/>
                </a:lnTo>
                <a:lnTo>
                  <a:pt x="696" y="258"/>
                </a:lnTo>
                <a:lnTo>
                  <a:pt x="697" y="269"/>
                </a:lnTo>
                <a:lnTo>
                  <a:pt x="643" y="269"/>
                </a:lnTo>
                <a:lnTo>
                  <a:pt x="640" y="270"/>
                </a:lnTo>
                <a:lnTo>
                  <a:pt x="638" y="270"/>
                </a:lnTo>
                <a:lnTo>
                  <a:pt x="635" y="273"/>
                </a:lnTo>
                <a:lnTo>
                  <a:pt x="633" y="274"/>
                </a:lnTo>
                <a:lnTo>
                  <a:pt x="631" y="277"/>
                </a:lnTo>
                <a:lnTo>
                  <a:pt x="630" y="279"/>
                </a:lnTo>
                <a:lnTo>
                  <a:pt x="629" y="282"/>
                </a:lnTo>
                <a:lnTo>
                  <a:pt x="629" y="284"/>
                </a:lnTo>
                <a:lnTo>
                  <a:pt x="629" y="645"/>
                </a:lnTo>
                <a:lnTo>
                  <a:pt x="629" y="647"/>
                </a:lnTo>
                <a:lnTo>
                  <a:pt x="630" y="650"/>
                </a:lnTo>
                <a:lnTo>
                  <a:pt x="631" y="652"/>
                </a:lnTo>
                <a:lnTo>
                  <a:pt x="633" y="654"/>
                </a:lnTo>
                <a:lnTo>
                  <a:pt x="635" y="657"/>
                </a:lnTo>
                <a:lnTo>
                  <a:pt x="638" y="659"/>
                </a:lnTo>
                <a:lnTo>
                  <a:pt x="640" y="659"/>
                </a:lnTo>
                <a:lnTo>
                  <a:pt x="643" y="660"/>
                </a:lnTo>
                <a:lnTo>
                  <a:pt x="718" y="660"/>
                </a:lnTo>
                <a:lnTo>
                  <a:pt x="728" y="659"/>
                </a:lnTo>
                <a:lnTo>
                  <a:pt x="737" y="659"/>
                </a:lnTo>
                <a:lnTo>
                  <a:pt x="737" y="695"/>
                </a:lnTo>
                <a:lnTo>
                  <a:pt x="735" y="707"/>
                </a:lnTo>
                <a:lnTo>
                  <a:pt x="733" y="719"/>
                </a:lnTo>
                <a:lnTo>
                  <a:pt x="731" y="730"/>
                </a:lnTo>
                <a:lnTo>
                  <a:pt x="727" y="741"/>
                </a:lnTo>
                <a:lnTo>
                  <a:pt x="722" y="751"/>
                </a:lnTo>
                <a:lnTo>
                  <a:pt x="716" y="760"/>
                </a:lnTo>
                <a:lnTo>
                  <a:pt x="709" y="770"/>
                </a:lnTo>
                <a:lnTo>
                  <a:pt x="701" y="778"/>
                </a:lnTo>
                <a:lnTo>
                  <a:pt x="694" y="786"/>
                </a:lnTo>
                <a:lnTo>
                  <a:pt x="684" y="792"/>
                </a:lnTo>
                <a:lnTo>
                  <a:pt x="674" y="799"/>
                </a:lnTo>
                <a:lnTo>
                  <a:pt x="664" y="803"/>
                </a:lnTo>
                <a:lnTo>
                  <a:pt x="653" y="807"/>
                </a:lnTo>
                <a:lnTo>
                  <a:pt x="642" y="811"/>
                </a:lnTo>
                <a:lnTo>
                  <a:pt x="631" y="812"/>
                </a:lnTo>
                <a:lnTo>
                  <a:pt x="619" y="813"/>
                </a:lnTo>
                <a:lnTo>
                  <a:pt x="557" y="813"/>
                </a:lnTo>
                <a:lnTo>
                  <a:pt x="553" y="801"/>
                </a:lnTo>
                <a:lnTo>
                  <a:pt x="547" y="790"/>
                </a:lnTo>
                <a:lnTo>
                  <a:pt x="541" y="781"/>
                </a:lnTo>
                <a:lnTo>
                  <a:pt x="532" y="772"/>
                </a:lnTo>
                <a:lnTo>
                  <a:pt x="522" y="766"/>
                </a:lnTo>
                <a:lnTo>
                  <a:pt x="511" y="760"/>
                </a:lnTo>
                <a:lnTo>
                  <a:pt x="505" y="758"/>
                </a:lnTo>
                <a:lnTo>
                  <a:pt x="499" y="757"/>
                </a:lnTo>
                <a:lnTo>
                  <a:pt x="493" y="756"/>
                </a:lnTo>
                <a:lnTo>
                  <a:pt x="486" y="756"/>
                </a:lnTo>
                <a:lnTo>
                  <a:pt x="479" y="756"/>
                </a:lnTo>
                <a:lnTo>
                  <a:pt x="472" y="757"/>
                </a:lnTo>
                <a:lnTo>
                  <a:pt x="465" y="759"/>
                </a:lnTo>
                <a:lnTo>
                  <a:pt x="458" y="761"/>
                </a:lnTo>
                <a:lnTo>
                  <a:pt x="452" y="765"/>
                </a:lnTo>
                <a:lnTo>
                  <a:pt x="447" y="768"/>
                </a:lnTo>
                <a:lnTo>
                  <a:pt x="441" y="772"/>
                </a:lnTo>
                <a:lnTo>
                  <a:pt x="436" y="776"/>
                </a:lnTo>
                <a:lnTo>
                  <a:pt x="432" y="782"/>
                </a:lnTo>
                <a:lnTo>
                  <a:pt x="427" y="787"/>
                </a:lnTo>
                <a:lnTo>
                  <a:pt x="423" y="793"/>
                </a:lnTo>
                <a:lnTo>
                  <a:pt x="420" y="800"/>
                </a:lnTo>
                <a:lnTo>
                  <a:pt x="418" y="806"/>
                </a:lnTo>
                <a:lnTo>
                  <a:pt x="417" y="813"/>
                </a:lnTo>
                <a:lnTo>
                  <a:pt x="416" y="820"/>
                </a:lnTo>
                <a:lnTo>
                  <a:pt x="415" y="828"/>
                </a:lnTo>
                <a:lnTo>
                  <a:pt x="416" y="835"/>
                </a:lnTo>
                <a:lnTo>
                  <a:pt x="417" y="842"/>
                </a:lnTo>
                <a:lnTo>
                  <a:pt x="418" y="849"/>
                </a:lnTo>
                <a:lnTo>
                  <a:pt x="420" y="856"/>
                </a:lnTo>
                <a:lnTo>
                  <a:pt x="423" y="862"/>
                </a:lnTo>
                <a:lnTo>
                  <a:pt x="427" y="867"/>
                </a:lnTo>
                <a:lnTo>
                  <a:pt x="432" y="873"/>
                </a:lnTo>
                <a:lnTo>
                  <a:pt x="436" y="878"/>
                </a:lnTo>
                <a:lnTo>
                  <a:pt x="441" y="882"/>
                </a:lnTo>
                <a:lnTo>
                  <a:pt x="447" y="887"/>
                </a:lnTo>
                <a:lnTo>
                  <a:pt x="452" y="891"/>
                </a:lnTo>
                <a:lnTo>
                  <a:pt x="458" y="893"/>
                </a:lnTo>
                <a:lnTo>
                  <a:pt x="465" y="896"/>
                </a:lnTo>
                <a:lnTo>
                  <a:pt x="472" y="897"/>
                </a:lnTo>
                <a:lnTo>
                  <a:pt x="479" y="898"/>
                </a:lnTo>
                <a:lnTo>
                  <a:pt x="486" y="899"/>
                </a:lnTo>
                <a:lnTo>
                  <a:pt x="493" y="898"/>
                </a:lnTo>
                <a:lnTo>
                  <a:pt x="499" y="898"/>
                </a:lnTo>
                <a:lnTo>
                  <a:pt x="505" y="896"/>
                </a:lnTo>
                <a:lnTo>
                  <a:pt x="511" y="895"/>
                </a:lnTo>
                <a:lnTo>
                  <a:pt x="522" y="890"/>
                </a:lnTo>
                <a:lnTo>
                  <a:pt x="532" y="883"/>
                </a:lnTo>
                <a:lnTo>
                  <a:pt x="541" y="875"/>
                </a:lnTo>
                <a:lnTo>
                  <a:pt x="547" y="865"/>
                </a:lnTo>
                <a:lnTo>
                  <a:pt x="553" y="854"/>
                </a:lnTo>
                <a:lnTo>
                  <a:pt x="557" y="843"/>
                </a:lnTo>
                <a:lnTo>
                  <a:pt x="619" y="843"/>
                </a:lnTo>
                <a:lnTo>
                  <a:pt x="634" y="842"/>
                </a:lnTo>
                <a:lnTo>
                  <a:pt x="649" y="839"/>
                </a:lnTo>
                <a:lnTo>
                  <a:pt x="663" y="836"/>
                </a:lnTo>
                <a:lnTo>
                  <a:pt x="676" y="831"/>
                </a:lnTo>
                <a:lnTo>
                  <a:pt x="688" y="824"/>
                </a:lnTo>
                <a:lnTo>
                  <a:pt x="701" y="817"/>
                </a:lnTo>
                <a:lnTo>
                  <a:pt x="712" y="808"/>
                </a:lnTo>
                <a:lnTo>
                  <a:pt x="723" y="799"/>
                </a:lnTo>
                <a:lnTo>
                  <a:pt x="732" y="789"/>
                </a:lnTo>
                <a:lnTo>
                  <a:pt x="741" y="777"/>
                </a:lnTo>
                <a:lnTo>
                  <a:pt x="748" y="766"/>
                </a:lnTo>
                <a:lnTo>
                  <a:pt x="755" y="753"/>
                </a:lnTo>
                <a:lnTo>
                  <a:pt x="759" y="739"/>
                </a:lnTo>
                <a:lnTo>
                  <a:pt x="763" y="725"/>
                </a:lnTo>
                <a:lnTo>
                  <a:pt x="765" y="710"/>
                </a:lnTo>
                <a:lnTo>
                  <a:pt x="766" y="695"/>
                </a:lnTo>
                <a:lnTo>
                  <a:pt x="766" y="651"/>
                </a:lnTo>
                <a:lnTo>
                  <a:pt x="776" y="646"/>
                </a:lnTo>
                <a:lnTo>
                  <a:pt x="785" y="640"/>
                </a:lnTo>
                <a:lnTo>
                  <a:pt x="792" y="633"/>
                </a:lnTo>
                <a:lnTo>
                  <a:pt x="798" y="626"/>
                </a:lnTo>
                <a:lnTo>
                  <a:pt x="802" y="616"/>
                </a:lnTo>
                <a:lnTo>
                  <a:pt x="806" y="606"/>
                </a:lnTo>
                <a:lnTo>
                  <a:pt x="807" y="594"/>
                </a:lnTo>
                <a:lnTo>
                  <a:pt x="808" y="582"/>
                </a:lnTo>
                <a:lnTo>
                  <a:pt x="808" y="554"/>
                </a:lnTo>
                <a:lnTo>
                  <a:pt x="819" y="553"/>
                </a:lnTo>
                <a:lnTo>
                  <a:pt x="829" y="551"/>
                </a:lnTo>
                <a:lnTo>
                  <a:pt x="837" y="547"/>
                </a:lnTo>
                <a:lnTo>
                  <a:pt x="846" y="544"/>
                </a:lnTo>
                <a:lnTo>
                  <a:pt x="853" y="541"/>
                </a:lnTo>
                <a:lnTo>
                  <a:pt x="861" y="537"/>
                </a:lnTo>
                <a:lnTo>
                  <a:pt x="868" y="531"/>
                </a:lnTo>
                <a:lnTo>
                  <a:pt x="873" y="526"/>
                </a:lnTo>
                <a:lnTo>
                  <a:pt x="880" y="520"/>
                </a:lnTo>
                <a:lnTo>
                  <a:pt x="884" y="513"/>
                </a:lnTo>
                <a:lnTo>
                  <a:pt x="888" y="507"/>
                </a:lnTo>
                <a:lnTo>
                  <a:pt x="892" y="499"/>
                </a:lnTo>
                <a:lnTo>
                  <a:pt x="895" y="491"/>
                </a:lnTo>
                <a:lnTo>
                  <a:pt x="897" y="482"/>
                </a:lnTo>
                <a:lnTo>
                  <a:pt x="898" y="474"/>
                </a:lnTo>
                <a:lnTo>
                  <a:pt x="898" y="464"/>
                </a:lnTo>
                <a:close/>
              </a:path>
            </a:pathLst>
          </a:custGeom>
          <a:solidFill>
            <a:schemeClr val="tx2"/>
          </a:solidFill>
          <a:ln>
            <a:solidFill>
              <a:schemeClr val="tx2"/>
            </a:solidFill>
          </a:ln>
          <a:extLst/>
        </p:spPr>
        <p:txBody>
          <a:bodyPr vert="horz" wrap="square" lIns="91440" tIns="45720" rIns="91440" bIns="45720" numCol="1" anchor="t" anchorCtr="0" compatLnSpc="1">
            <a:prstTxWarp prst="textNoShape">
              <a:avLst/>
            </a:prstTxWarp>
          </a:bodyPr>
          <a:lstStyle/>
          <a:p>
            <a:endParaRPr lang="en-US"/>
          </a:p>
        </p:txBody>
      </p:sp>
      <p:sp>
        <p:nvSpPr>
          <p:cNvPr id="364" name="Freeform 168"/>
          <p:cNvSpPr>
            <a:spLocks noEditPoints="1"/>
          </p:cNvSpPr>
          <p:nvPr/>
        </p:nvSpPr>
        <p:spPr bwMode="auto">
          <a:xfrm>
            <a:off x="7299348" y="4304019"/>
            <a:ext cx="275544" cy="207021"/>
          </a:xfrm>
          <a:custGeom>
            <a:avLst/>
            <a:gdLst>
              <a:gd name="T0" fmla="*/ 862 w 898"/>
              <a:gd name="T1" fmla="*/ 437 h 899"/>
              <a:gd name="T2" fmla="*/ 864 w 898"/>
              <a:gd name="T3" fmla="*/ 488 h 899"/>
              <a:gd name="T4" fmla="*/ 778 w 898"/>
              <a:gd name="T5" fmla="*/ 582 h 899"/>
              <a:gd name="T6" fmla="*/ 755 w 898"/>
              <a:gd name="T7" fmla="*/ 624 h 899"/>
              <a:gd name="T8" fmla="*/ 737 w 898"/>
              <a:gd name="T9" fmla="*/ 302 h 899"/>
              <a:gd name="T10" fmla="*/ 774 w 898"/>
              <a:gd name="T11" fmla="*/ 333 h 899"/>
              <a:gd name="T12" fmla="*/ 463 w 898"/>
              <a:gd name="T13" fmla="*/ 862 h 899"/>
              <a:gd name="T14" fmla="*/ 457 w 898"/>
              <a:gd name="T15" fmla="*/ 798 h 899"/>
              <a:gd name="T16" fmla="*/ 522 w 898"/>
              <a:gd name="T17" fmla="*/ 804 h 899"/>
              <a:gd name="T18" fmla="*/ 502 w 898"/>
              <a:gd name="T19" fmla="*/ 866 h 899"/>
              <a:gd name="T20" fmla="*/ 134 w 898"/>
              <a:gd name="T21" fmla="*/ 619 h 899"/>
              <a:gd name="T22" fmla="*/ 119 w 898"/>
              <a:gd name="T23" fmla="*/ 350 h 899"/>
              <a:gd name="T24" fmla="*/ 145 w 898"/>
              <a:gd name="T25" fmla="*/ 309 h 899"/>
              <a:gd name="T26" fmla="*/ 29 w 898"/>
              <a:gd name="T27" fmla="*/ 464 h 899"/>
              <a:gd name="T28" fmla="*/ 53 w 898"/>
              <a:gd name="T29" fmla="*/ 417 h 899"/>
              <a:gd name="T30" fmla="*/ 41 w 898"/>
              <a:gd name="T31" fmla="*/ 500 h 899"/>
              <a:gd name="T32" fmla="*/ 898 w 898"/>
              <a:gd name="T33" fmla="*/ 455 h 899"/>
              <a:gd name="T34" fmla="*/ 861 w 898"/>
              <a:gd name="T35" fmla="*/ 392 h 899"/>
              <a:gd name="T36" fmla="*/ 807 w 898"/>
              <a:gd name="T37" fmla="*/ 339 h 899"/>
              <a:gd name="T38" fmla="*/ 766 w 898"/>
              <a:gd name="T39" fmla="*/ 282 h 899"/>
              <a:gd name="T40" fmla="*/ 719 w 898"/>
              <a:gd name="T41" fmla="*/ 216 h 899"/>
              <a:gd name="T42" fmla="*/ 667 w 898"/>
              <a:gd name="T43" fmla="*/ 108 h 899"/>
              <a:gd name="T44" fmla="*/ 578 w 898"/>
              <a:gd name="T45" fmla="*/ 33 h 899"/>
              <a:gd name="T46" fmla="*/ 463 w 898"/>
              <a:gd name="T47" fmla="*/ 1 h 899"/>
              <a:gd name="T48" fmla="*/ 342 w 898"/>
              <a:gd name="T49" fmla="*/ 21 h 899"/>
              <a:gd name="T50" fmla="*/ 244 w 898"/>
              <a:gd name="T51" fmla="*/ 90 h 899"/>
              <a:gd name="T52" fmla="*/ 181 w 898"/>
              <a:gd name="T53" fmla="*/ 191 h 899"/>
              <a:gd name="T54" fmla="*/ 142 w 898"/>
              <a:gd name="T55" fmla="*/ 277 h 899"/>
              <a:gd name="T56" fmla="*/ 95 w 898"/>
              <a:gd name="T57" fmla="*/ 325 h 899"/>
              <a:gd name="T58" fmla="*/ 52 w 898"/>
              <a:gd name="T59" fmla="*/ 385 h 899"/>
              <a:gd name="T60" fmla="*/ 3 w 898"/>
              <a:gd name="T61" fmla="*/ 438 h 899"/>
              <a:gd name="T62" fmla="*/ 13 w 898"/>
              <a:gd name="T63" fmla="*/ 513 h 899"/>
              <a:gd name="T64" fmla="*/ 79 w 898"/>
              <a:gd name="T65" fmla="*/ 553 h 899"/>
              <a:gd name="T66" fmla="*/ 106 w 898"/>
              <a:gd name="T67" fmla="*/ 635 h 899"/>
              <a:gd name="T68" fmla="*/ 179 w 898"/>
              <a:gd name="T69" fmla="*/ 660 h 899"/>
              <a:gd name="T70" fmla="*/ 269 w 898"/>
              <a:gd name="T71" fmla="*/ 645 h 899"/>
              <a:gd name="T72" fmla="*/ 254 w 898"/>
              <a:gd name="T73" fmla="*/ 269 h 899"/>
              <a:gd name="T74" fmla="*/ 219 w 898"/>
              <a:gd name="T75" fmla="*/ 177 h 899"/>
              <a:gd name="T76" fmla="*/ 323 w 898"/>
              <a:gd name="T77" fmla="*/ 65 h 899"/>
              <a:gd name="T78" fmla="*/ 424 w 898"/>
              <a:gd name="T79" fmla="*/ 31 h 899"/>
              <a:gd name="T80" fmla="*/ 530 w 898"/>
              <a:gd name="T81" fmla="*/ 45 h 899"/>
              <a:gd name="T82" fmla="*/ 650 w 898"/>
              <a:gd name="T83" fmla="*/ 136 h 899"/>
              <a:gd name="T84" fmla="*/ 696 w 898"/>
              <a:gd name="T85" fmla="*/ 258 h 899"/>
              <a:gd name="T86" fmla="*/ 629 w 898"/>
              <a:gd name="T87" fmla="*/ 282 h 899"/>
              <a:gd name="T88" fmla="*/ 640 w 898"/>
              <a:gd name="T89" fmla="*/ 659 h 899"/>
              <a:gd name="T90" fmla="*/ 727 w 898"/>
              <a:gd name="T91" fmla="*/ 741 h 899"/>
              <a:gd name="T92" fmla="*/ 653 w 898"/>
              <a:gd name="T93" fmla="*/ 807 h 899"/>
              <a:gd name="T94" fmla="*/ 522 w 898"/>
              <a:gd name="T95" fmla="*/ 766 h 899"/>
              <a:gd name="T96" fmla="*/ 458 w 898"/>
              <a:gd name="T97" fmla="*/ 761 h 899"/>
              <a:gd name="T98" fmla="*/ 418 w 898"/>
              <a:gd name="T99" fmla="*/ 806 h 899"/>
              <a:gd name="T100" fmla="*/ 427 w 898"/>
              <a:gd name="T101" fmla="*/ 867 h 899"/>
              <a:gd name="T102" fmla="*/ 479 w 898"/>
              <a:gd name="T103" fmla="*/ 898 h 899"/>
              <a:gd name="T104" fmla="*/ 547 w 898"/>
              <a:gd name="T105" fmla="*/ 865 h 899"/>
              <a:gd name="T106" fmla="*/ 701 w 898"/>
              <a:gd name="T107" fmla="*/ 817 h 899"/>
              <a:gd name="T108" fmla="*/ 765 w 898"/>
              <a:gd name="T109" fmla="*/ 710 h 899"/>
              <a:gd name="T110" fmla="*/ 807 w 898"/>
              <a:gd name="T111" fmla="*/ 594 h 899"/>
              <a:gd name="T112" fmla="*/ 868 w 898"/>
              <a:gd name="T113" fmla="*/ 531 h 899"/>
              <a:gd name="T114" fmla="*/ 898 w 898"/>
              <a:gd name="T115" fmla="*/ 464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98" h="899">
                <a:moveTo>
                  <a:pt x="808" y="524"/>
                </a:moveTo>
                <a:lnTo>
                  <a:pt x="808" y="405"/>
                </a:lnTo>
                <a:lnTo>
                  <a:pt x="822" y="408"/>
                </a:lnTo>
                <a:lnTo>
                  <a:pt x="834" y="412"/>
                </a:lnTo>
                <a:lnTo>
                  <a:pt x="844" y="417"/>
                </a:lnTo>
                <a:lnTo>
                  <a:pt x="852" y="424"/>
                </a:lnTo>
                <a:lnTo>
                  <a:pt x="856" y="428"/>
                </a:lnTo>
                <a:lnTo>
                  <a:pt x="860" y="432"/>
                </a:lnTo>
                <a:lnTo>
                  <a:pt x="862" y="437"/>
                </a:lnTo>
                <a:lnTo>
                  <a:pt x="864" y="442"/>
                </a:lnTo>
                <a:lnTo>
                  <a:pt x="866" y="447"/>
                </a:lnTo>
                <a:lnTo>
                  <a:pt x="867" y="452"/>
                </a:lnTo>
                <a:lnTo>
                  <a:pt x="868" y="459"/>
                </a:lnTo>
                <a:lnTo>
                  <a:pt x="868" y="465"/>
                </a:lnTo>
                <a:lnTo>
                  <a:pt x="868" y="470"/>
                </a:lnTo>
                <a:lnTo>
                  <a:pt x="867" y="477"/>
                </a:lnTo>
                <a:lnTo>
                  <a:pt x="866" y="482"/>
                </a:lnTo>
                <a:lnTo>
                  <a:pt x="864" y="488"/>
                </a:lnTo>
                <a:lnTo>
                  <a:pt x="862" y="492"/>
                </a:lnTo>
                <a:lnTo>
                  <a:pt x="860" y="497"/>
                </a:lnTo>
                <a:lnTo>
                  <a:pt x="856" y="500"/>
                </a:lnTo>
                <a:lnTo>
                  <a:pt x="852" y="505"/>
                </a:lnTo>
                <a:lnTo>
                  <a:pt x="844" y="512"/>
                </a:lnTo>
                <a:lnTo>
                  <a:pt x="834" y="517"/>
                </a:lnTo>
                <a:lnTo>
                  <a:pt x="822" y="521"/>
                </a:lnTo>
                <a:lnTo>
                  <a:pt x="808" y="524"/>
                </a:lnTo>
                <a:close/>
                <a:moveTo>
                  <a:pt x="778" y="582"/>
                </a:moveTo>
                <a:lnTo>
                  <a:pt x="778" y="592"/>
                </a:lnTo>
                <a:lnTo>
                  <a:pt x="776" y="602"/>
                </a:lnTo>
                <a:lnTo>
                  <a:pt x="774" y="606"/>
                </a:lnTo>
                <a:lnTo>
                  <a:pt x="773" y="609"/>
                </a:lnTo>
                <a:lnTo>
                  <a:pt x="770" y="614"/>
                </a:lnTo>
                <a:lnTo>
                  <a:pt x="768" y="617"/>
                </a:lnTo>
                <a:lnTo>
                  <a:pt x="763" y="619"/>
                </a:lnTo>
                <a:lnTo>
                  <a:pt x="759" y="622"/>
                </a:lnTo>
                <a:lnTo>
                  <a:pt x="755" y="624"/>
                </a:lnTo>
                <a:lnTo>
                  <a:pt x="748" y="626"/>
                </a:lnTo>
                <a:lnTo>
                  <a:pt x="735" y="629"/>
                </a:lnTo>
                <a:lnTo>
                  <a:pt x="718" y="630"/>
                </a:lnTo>
                <a:lnTo>
                  <a:pt x="658" y="630"/>
                </a:lnTo>
                <a:lnTo>
                  <a:pt x="658" y="299"/>
                </a:lnTo>
                <a:lnTo>
                  <a:pt x="718" y="299"/>
                </a:lnTo>
                <a:lnTo>
                  <a:pt x="725" y="300"/>
                </a:lnTo>
                <a:lnTo>
                  <a:pt x="731" y="300"/>
                </a:lnTo>
                <a:lnTo>
                  <a:pt x="737" y="302"/>
                </a:lnTo>
                <a:lnTo>
                  <a:pt x="742" y="304"/>
                </a:lnTo>
                <a:lnTo>
                  <a:pt x="747" y="306"/>
                </a:lnTo>
                <a:lnTo>
                  <a:pt x="753" y="309"/>
                </a:lnTo>
                <a:lnTo>
                  <a:pt x="757" y="312"/>
                </a:lnTo>
                <a:lnTo>
                  <a:pt x="761" y="315"/>
                </a:lnTo>
                <a:lnTo>
                  <a:pt x="765" y="320"/>
                </a:lnTo>
                <a:lnTo>
                  <a:pt x="769" y="324"/>
                </a:lnTo>
                <a:lnTo>
                  <a:pt x="772" y="328"/>
                </a:lnTo>
                <a:lnTo>
                  <a:pt x="774" y="333"/>
                </a:lnTo>
                <a:lnTo>
                  <a:pt x="776" y="338"/>
                </a:lnTo>
                <a:lnTo>
                  <a:pt x="777" y="343"/>
                </a:lnTo>
                <a:lnTo>
                  <a:pt x="778" y="350"/>
                </a:lnTo>
                <a:lnTo>
                  <a:pt x="778" y="355"/>
                </a:lnTo>
                <a:lnTo>
                  <a:pt x="778" y="582"/>
                </a:lnTo>
                <a:close/>
                <a:moveTo>
                  <a:pt x="486" y="869"/>
                </a:moveTo>
                <a:lnTo>
                  <a:pt x="478" y="868"/>
                </a:lnTo>
                <a:lnTo>
                  <a:pt x="470" y="866"/>
                </a:lnTo>
                <a:lnTo>
                  <a:pt x="463" y="862"/>
                </a:lnTo>
                <a:lnTo>
                  <a:pt x="457" y="857"/>
                </a:lnTo>
                <a:lnTo>
                  <a:pt x="452" y="851"/>
                </a:lnTo>
                <a:lnTo>
                  <a:pt x="448" y="844"/>
                </a:lnTo>
                <a:lnTo>
                  <a:pt x="446" y="836"/>
                </a:lnTo>
                <a:lnTo>
                  <a:pt x="445" y="828"/>
                </a:lnTo>
                <a:lnTo>
                  <a:pt x="446" y="819"/>
                </a:lnTo>
                <a:lnTo>
                  <a:pt x="448" y="812"/>
                </a:lnTo>
                <a:lnTo>
                  <a:pt x="452" y="804"/>
                </a:lnTo>
                <a:lnTo>
                  <a:pt x="457" y="798"/>
                </a:lnTo>
                <a:lnTo>
                  <a:pt x="463" y="792"/>
                </a:lnTo>
                <a:lnTo>
                  <a:pt x="470" y="789"/>
                </a:lnTo>
                <a:lnTo>
                  <a:pt x="478" y="787"/>
                </a:lnTo>
                <a:lnTo>
                  <a:pt x="486" y="786"/>
                </a:lnTo>
                <a:lnTo>
                  <a:pt x="495" y="787"/>
                </a:lnTo>
                <a:lnTo>
                  <a:pt x="502" y="789"/>
                </a:lnTo>
                <a:lnTo>
                  <a:pt x="510" y="792"/>
                </a:lnTo>
                <a:lnTo>
                  <a:pt x="516" y="798"/>
                </a:lnTo>
                <a:lnTo>
                  <a:pt x="522" y="804"/>
                </a:lnTo>
                <a:lnTo>
                  <a:pt x="525" y="812"/>
                </a:lnTo>
                <a:lnTo>
                  <a:pt x="527" y="819"/>
                </a:lnTo>
                <a:lnTo>
                  <a:pt x="528" y="828"/>
                </a:lnTo>
                <a:lnTo>
                  <a:pt x="527" y="836"/>
                </a:lnTo>
                <a:lnTo>
                  <a:pt x="525" y="844"/>
                </a:lnTo>
                <a:lnTo>
                  <a:pt x="522" y="851"/>
                </a:lnTo>
                <a:lnTo>
                  <a:pt x="516" y="857"/>
                </a:lnTo>
                <a:lnTo>
                  <a:pt x="510" y="862"/>
                </a:lnTo>
                <a:lnTo>
                  <a:pt x="502" y="866"/>
                </a:lnTo>
                <a:lnTo>
                  <a:pt x="495" y="868"/>
                </a:lnTo>
                <a:lnTo>
                  <a:pt x="486" y="869"/>
                </a:lnTo>
                <a:close/>
                <a:moveTo>
                  <a:pt x="239" y="630"/>
                </a:moveTo>
                <a:lnTo>
                  <a:pt x="179" y="630"/>
                </a:lnTo>
                <a:lnTo>
                  <a:pt x="162" y="629"/>
                </a:lnTo>
                <a:lnTo>
                  <a:pt x="148" y="626"/>
                </a:lnTo>
                <a:lnTo>
                  <a:pt x="143" y="624"/>
                </a:lnTo>
                <a:lnTo>
                  <a:pt x="138" y="622"/>
                </a:lnTo>
                <a:lnTo>
                  <a:pt x="134" y="619"/>
                </a:lnTo>
                <a:lnTo>
                  <a:pt x="130" y="617"/>
                </a:lnTo>
                <a:lnTo>
                  <a:pt x="127" y="614"/>
                </a:lnTo>
                <a:lnTo>
                  <a:pt x="125" y="609"/>
                </a:lnTo>
                <a:lnTo>
                  <a:pt x="123" y="606"/>
                </a:lnTo>
                <a:lnTo>
                  <a:pt x="121" y="602"/>
                </a:lnTo>
                <a:lnTo>
                  <a:pt x="119" y="592"/>
                </a:lnTo>
                <a:lnTo>
                  <a:pt x="119" y="582"/>
                </a:lnTo>
                <a:lnTo>
                  <a:pt x="119" y="355"/>
                </a:lnTo>
                <a:lnTo>
                  <a:pt x="119" y="350"/>
                </a:lnTo>
                <a:lnTo>
                  <a:pt x="120" y="343"/>
                </a:lnTo>
                <a:lnTo>
                  <a:pt x="121" y="338"/>
                </a:lnTo>
                <a:lnTo>
                  <a:pt x="124" y="333"/>
                </a:lnTo>
                <a:lnTo>
                  <a:pt x="126" y="328"/>
                </a:lnTo>
                <a:lnTo>
                  <a:pt x="129" y="324"/>
                </a:lnTo>
                <a:lnTo>
                  <a:pt x="132" y="320"/>
                </a:lnTo>
                <a:lnTo>
                  <a:pt x="136" y="315"/>
                </a:lnTo>
                <a:lnTo>
                  <a:pt x="141" y="312"/>
                </a:lnTo>
                <a:lnTo>
                  <a:pt x="145" y="309"/>
                </a:lnTo>
                <a:lnTo>
                  <a:pt x="150" y="306"/>
                </a:lnTo>
                <a:lnTo>
                  <a:pt x="155" y="304"/>
                </a:lnTo>
                <a:lnTo>
                  <a:pt x="161" y="302"/>
                </a:lnTo>
                <a:lnTo>
                  <a:pt x="166" y="300"/>
                </a:lnTo>
                <a:lnTo>
                  <a:pt x="173" y="300"/>
                </a:lnTo>
                <a:lnTo>
                  <a:pt x="179" y="299"/>
                </a:lnTo>
                <a:lnTo>
                  <a:pt x="239" y="299"/>
                </a:lnTo>
                <a:lnTo>
                  <a:pt x="239" y="630"/>
                </a:lnTo>
                <a:close/>
                <a:moveTo>
                  <a:pt x="29" y="464"/>
                </a:moveTo>
                <a:lnTo>
                  <a:pt x="29" y="459"/>
                </a:lnTo>
                <a:lnTo>
                  <a:pt x="31" y="452"/>
                </a:lnTo>
                <a:lnTo>
                  <a:pt x="32" y="447"/>
                </a:lnTo>
                <a:lnTo>
                  <a:pt x="33" y="442"/>
                </a:lnTo>
                <a:lnTo>
                  <a:pt x="36" y="437"/>
                </a:lnTo>
                <a:lnTo>
                  <a:pt x="38" y="432"/>
                </a:lnTo>
                <a:lnTo>
                  <a:pt x="41" y="428"/>
                </a:lnTo>
                <a:lnTo>
                  <a:pt x="44" y="424"/>
                </a:lnTo>
                <a:lnTo>
                  <a:pt x="53" y="417"/>
                </a:lnTo>
                <a:lnTo>
                  <a:pt x="64" y="412"/>
                </a:lnTo>
                <a:lnTo>
                  <a:pt x="75" y="408"/>
                </a:lnTo>
                <a:lnTo>
                  <a:pt x="89" y="405"/>
                </a:lnTo>
                <a:lnTo>
                  <a:pt x="89" y="524"/>
                </a:lnTo>
                <a:lnTo>
                  <a:pt x="75" y="521"/>
                </a:lnTo>
                <a:lnTo>
                  <a:pt x="64" y="517"/>
                </a:lnTo>
                <a:lnTo>
                  <a:pt x="53" y="512"/>
                </a:lnTo>
                <a:lnTo>
                  <a:pt x="44" y="505"/>
                </a:lnTo>
                <a:lnTo>
                  <a:pt x="41" y="500"/>
                </a:lnTo>
                <a:lnTo>
                  <a:pt x="38" y="497"/>
                </a:lnTo>
                <a:lnTo>
                  <a:pt x="36" y="492"/>
                </a:lnTo>
                <a:lnTo>
                  <a:pt x="33" y="488"/>
                </a:lnTo>
                <a:lnTo>
                  <a:pt x="32" y="482"/>
                </a:lnTo>
                <a:lnTo>
                  <a:pt x="31" y="477"/>
                </a:lnTo>
                <a:lnTo>
                  <a:pt x="29" y="470"/>
                </a:lnTo>
                <a:lnTo>
                  <a:pt x="29" y="464"/>
                </a:lnTo>
                <a:close/>
                <a:moveTo>
                  <a:pt x="898" y="464"/>
                </a:moveTo>
                <a:lnTo>
                  <a:pt x="898" y="455"/>
                </a:lnTo>
                <a:lnTo>
                  <a:pt x="897" y="447"/>
                </a:lnTo>
                <a:lnTo>
                  <a:pt x="895" y="438"/>
                </a:lnTo>
                <a:lnTo>
                  <a:pt x="892" y="430"/>
                </a:lnTo>
                <a:lnTo>
                  <a:pt x="888" y="422"/>
                </a:lnTo>
                <a:lnTo>
                  <a:pt x="884" y="416"/>
                </a:lnTo>
                <a:lnTo>
                  <a:pt x="880" y="409"/>
                </a:lnTo>
                <a:lnTo>
                  <a:pt x="873" y="403"/>
                </a:lnTo>
                <a:lnTo>
                  <a:pt x="868" y="398"/>
                </a:lnTo>
                <a:lnTo>
                  <a:pt x="861" y="392"/>
                </a:lnTo>
                <a:lnTo>
                  <a:pt x="853" y="388"/>
                </a:lnTo>
                <a:lnTo>
                  <a:pt x="846" y="385"/>
                </a:lnTo>
                <a:lnTo>
                  <a:pt x="837" y="382"/>
                </a:lnTo>
                <a:lnTo>
                  <a:pt x="829" y="378"/>
                </a:lnTo>
                <a:lnTo>
                  <a:pt x="819" y="376"/>
                </a:lnTo>
                <a:lnTo>
                  <a:pt x="808" y="375"/>
                </a:lnTo>
                <a:lnTo>
                  <a:pt x="808" y="355"/>
                </a:lnTo>
                <a:lnTo>
                  <a:pt x="808" y="346"/>
                </a:lnTo>
                <a:lnTo>
                  <a:pt x="807" y="339"/>
                </a:lnTo>
                <a:lnTo>
                  <a:pt x="805" y="330"/>
                </a:lnTo>
                <a:lnTo>
                  <a:pt x="802" y="323"/>
                </a:lnTo>
                <a:lnTo>
                  <a:pt x="799" y="316"/>
                </a:lnTo>
                <a:lnTo>
                  <a:pt x="795" y="310"/>
                </a:lnTo>
                <a:lnTo>
                  <a:pt x="790" y="304"/>
                </a:lnTo>
                <a:lnTo>
                  <a:pt x="785" y="297"/>
                </a:lnTo>
                <a:lnTo>
                  <a:pt x="779" y="292"/>
                </a:lnTo>
                <a:lnTo>
                  <a:pt x="773" y="287"/>
                </a:lnTo>
                <a:lnTo>
                  <a:pt x="766" y="282"/>
                </a:lnTo>
                <a:lnTo>
                  <a:pt x="759" y="279"/>
                </a:lnTo>
                <a:lnTo>
                  <a:pt x="752" y="276"/>
                </a:lnTo>
                <a:lnTo>
                  <a:pt x="744" y="274"/>
                </a:lnTo>
                <a:lnTo>
                  <a:pt x="735" y="271"/>
                </a:lnTo>
                <a:lnTo>
                  <a:pt x="728" y="270"/>
                </a:lnTo>
                <a:lnTo>
                  <a:pt x="727" y="256"/>
                </a:lnTo>
                <a:lnTo>
                  <a:pt x="725" y="243"/>
                </a:lnTo>
                <a:lnTo>
                  <a:pt x="723" y="229"/>
                </a:lnTo>
                <a:lnTo>
                  <a:pt x="719" y="216"/>
                </a:lnTo>
                <a:lnTo>
                  <a:pt x="716" y="202"/>
                </a:lnTo>
                <a:lnTo>
                  <a:pt x="712" y="189"/>
                </a:lnTo>
                <a:lnTo>
                  <a:pt x="707" y="177"/>
                </a:lnTo>
                <a:lnTo>
                  <a:pt x="701" y="164"/>
                </a:lnTo>
                <a:lnTo>
                  <a:pt x="696" y="153"/>
                </a:lnTo>
                <a:lnTo>
                  <a:pt x="689" y="141"/>
                </a:lnTo>
                <a:lnTo>
                  <a:pt x="683" y="129"/>
                </a:lnTo>
                <a:lnTo>
                  <a:pt x="676" y="118"/>
                </a:lnTo>
                <a:lnTo>
                  <a:pt x="667" y="108"/>
                </a:lnTo>
                <a:lnTo>
                  <a:pt x="660" y="98"/>
                </a:lnTo>
                <a:lnTo>
                  <a:pt x="650" y="89"/>
                </a:lnTo>
                <a:lnTo>
                  <a:pt x="641" y="79"/>
                </a:lnTo>
                <a:lnTo>
                  <a:pt x="632" y="69"/>
                </a:lnTo>
                <a:lnTo>
                  <a:pt x="622" y="62"/>
                </a:lnTo>
                <a:lnTo>
                  <a:pt x="611" y="53"/>
                </a:lnTo>
                <a:lnTo>
                  <a:pt x="601" y="46"/>
                </a:lnTo>
                <a:lnTo>
                  <a:pt x="589" y="39"/>
                </a:lnTo>
                <a:lnTo>
                  <a:pt x="578" y="33"/>
                </a:lnTo>
                <a:lnTo>
                  <a:pt x="566" y="26"/>
                </a:lnTo>
                <a:lnTo>
                  <a:pt x="555" y="21"/>
                </a:lnTo>
                <a:lnTo>
                  <a:pt x="542" y="16"/>
                </a:lnTo>
                <a:lnTo>
                  <a:pt x="529" y="11"/>
                </a:lnTo>
                <a:lnTo>
                  <a:pt x="516" y="8"/>
                </a:lnTo>
                <a:lnTo>
                  <a:pt x="503" y="5"/>
                </a:lnTo>
                <a:lnTo>
                  <a:pt x="489" y="3"/>
                </a:lnTo>
                <a:lnTo>
                  <a:pt x="477" y="2"/>
                </a:lnTo>
                <a:lnTo>
                  <a:pt x="463" y="1"/>
                </a:lnTo>
                <a:lnTo>
                  <a:pt x="449" y="0"/>
                </a:lnTo>
                <a:lnTo>
                  <a:pt x="435" y="1"/>
                </a:lnTo>
                <a:lnTo>
                  <a:pt x="421" y="2"/>
                </a:lnTo>
                <a:lnTo>
                  <a:pt x="407" y="3"/>
                </a:lnTo>
                <a:lnTo>
                  <a:pt x="394" y="5"/>
                </a:lnTo>
                <a:lnTo>
                  <a:pt x="380" y="8"/>
                </a:lnTo>
                <a:lnTo>
                  <a:pt x="367" y="13"/>
                </a:lnTo>
                <a:lnTo>
                  <a:pt x="355" y="17"/>
                </a:lnTo>
                <a:lnTo>
                  <a:pt x="342" y="21"/>
                </a:lnTo>
                <a:lnTo>
                  <a:pt x="330" y="26"/>
                </a:lnTo>
                <a:lnTo>
                  <a:pt x="318" y="33"/>
                </a:lnTo>
                <a:lnTo>
                  <a:pt x="307" y="39"/>
                </a:lnTo>
                <a:lnTo>
                  <a:pt x="295" y="47"/>
                </a:lnTo>
                <a:lnTo>
                  <a:pt x="284" y="54"/>
                </a:lnTo>
                <a:lnTo>
                  <a:pt x="273" y="62"/>
                </a:lnTo>
                <a:lnTo>
                  <a:pt x="264" y="70"/>
                </a:lnTo>
                <a:lnTo>
                  <a:pt x="253" y="80"/>
                </a:lnTo>
                <a:lnTo>
                  <a:pt x="244" y="90"/>
                </a:lnTo>
                <a:lnTo>
                  <a:pt x="235" y="99"/>
                </a:lnTo>
                <a:lnTo>
                  <a:pt x="226" y="110"/>
                </a:lnTo>
                <a:lnTo>
                  <a:pt x="219" y="120"/>
                </a:lnTo>
                <a:lnTo>
                  <a:pt x="211" y="131"/>
                </a:lnTo>
                <a:lnTo>
                  <a:pt x="204" y="142"/>
                </a:lnTo>
                <a:lnTo>
                  <a:pt x="197" y="154"/>
                </a:lnTo>
                <a:lnTo>
                  <a:pt x="191" y="166"/>
                </a:lnTo>
                <a:lnTo>
                  <a:pt x="186" y="178"/>
                </a:lnTo>
                <a:lnTo>
                  <a:pt x="181" y="191"/>
                </a:lnTo>
                <a:lnTo>
                  <a:pt x="177" y="204"/>
                </a:lnTo>
                <a:lnTo>
                  <a:pt x="173" y="217"/>
                </a:lnTo>
                <a:lnTo>
                  <a:pt x="170" y="230"/>
                </a:lnTo>
                <a:lnTo>
                  <a:pt x="167" y="244"/>
                </a:lnTo>
                <a:lnTo>
                  <a:pt x="165" y="256"/>
                </a:lnTo>
                <a:lnTo>
                  <a:pt x="164" y="270"/>
                </a:lnTo>
                <a:lnTo>
                  <a:pt x="157" y="273"/>
                </a:lnTo>
                <a:lnTo>
                  <a:pt x="149" y="275"/>
                </a:lnTo>
                <a:lnTo>
                  <a:pt x="142" y="277"/>
                </a:lnTo>
                <a:lnTo>
                  <a:pt x="134" y="281"/>
                </a:lnTo>
                <a:lnTo>
                  <a:pt x="128" y="284"/>
                </a:lnTo>
                <a:lnTo>
                  <a:pt x="121" y="289"/>
                </a:lnTo>
                <a:lnTo>
                  <a:pt x="116" y="294"/>
                </a:lnTo>
                <a:lnTo>
                  <a:pt x="111" y="299"/>
                </a:lnTo>
                <a:lnTo>
                  <a:pt x="105" y="305"/>
                </a:lnTo>
                <a:lnTo>
                  <a:pt x="101" y="311"/>
                </a:lnTo>
                <a:lnTo>
                  <a:pt x="98" y="317"/>
                </a:lnTo>
                <a:lnTo>
                  <a:pt x="95" y="325"/>
                </a:lnTo>
                <a:lnTo>
                  <a:pt x="93" y="331"/>
                </a:lnTo>
                <a:lnTo>
                  <a:pt x="90" y="339"/>
                </a:lnTo>
                <a:lnTo>
                  <a:pt x="89" y="347"/>
                </a:lnTo>
                <a:lnTo>
                  <a:pt x="89" y="355"/>
                </a:lnTo>
                <a:lnTo>
                  <a:pt x="89" y="375"/>
                </a:lnTo>
                <a:lnTo>
                  <a:pt x="79" y="376"/>
                </a:lnTo>
                <a:lnTo>
                  <a:pt x="69" y="378"/>
                </a:lnTo>
                <a:lnTo>
                  <a:pt x="60" y="382"/>
                </a:lnTo>
                <a:lnTo>
                  <a:pt x="52" y="385"/>
                </a:lnTo>
                <a:lnTo>
                  <a:pt x="43" y="388"/>
                </a:lnTo>
                <a:lnTo>
                  <a:pt x="36" y="392"/>
                </a:lnTo>
                <a:lnTo>
                  <a:pt x="29" y="398"/>
                </a:lnTo>
                <a:lnTo>
                  <a:pt x="23" y="403"/>
                </a:lnTo>
                <a:lnTo>
                  <a:pt x="18" y="409"/>
                </a:lnTo>
                <a:lnTo>
                  <a:pt x="13" y="416"/>
                </a:lnTo>
                <a:lnTo>
                  <a:pt x="9" y="422"/>
                </a:lnTo>
                <a:lnTo>
                  <a:pt x="5" y="430"/>
                </a:lnTo>
                <a:lnTo>
                  <a:pt x="3" y="438"/>
                </a:lnTo>
                <a:lnTo>
                  <a:pt x="1" y="447"/>
                </a:lnTo>
                <a:lnTo>
                  <a:pt x="0" y="455"/>
                </a:lnTo>
                <a:lnTo>
                  <a:pt x="0" y="465"/>
                </a:lnTo>
                <a:lnTo>
                  <a:pt x="0" y="474"/>
                </a:lnTo>
                <a:lnTo>
                  <a:pt x="1" y="482"/>
                </a:lnTo>
                <a:lnTo>
                  <a:pt x="3" y="491"/>
                </a:lnTo>
                <a:lnTo>
                  <a:pt x="5" y="499"/>
                </a:lnTo>
                <a:lnTo>
                  <a:pt x="9" y="507"/>
                </a:lnTo>
                <a:lnTo>
                  <a:pt x="13" y="513"/>
                </a:lnTo>
                <a:lnTo>
                  <a:pt x="18" y="520"/>
                </a:lnTo>
                <a:lnTo>
                  <a:pt x="23" y="526"/>
                </a:lnTo>
                <a:lnTo>
                  <a:pt x="29" y="531"/>
                </a:lnTo>
                <a:lnTo>
                  <a:pt x="36" y="537"/>
                </a:lnTo>
                <a:lnTo>
                  <a:pt x="43" y="541"/>
                </a:lnTo>
                <a:lnTo>
                  <a:pt x="52" y="544"/>
                </a:lnTo>
                <a:lnTo>
                  <a:pt x="60" y="547"/>
                </a:lnTo>
                <a:lnTo>
                  <a:pt x="69" y="551"/>
                </a:lnTo>
                <a:lnTo>
                  <a:pt x="79" y="553"/>
                </a:lnTo>
                <a:lnTo>
                  <a:pt x="89" y="554"/>
                </a:lnTo>
                <a:lnTo>
                  <a:pt x="89" y="582"/>
                </a:lnTo>
                <a:lnTo>
                  <a:pt x="89" y="591"/>
                </a:lnTo>
                <a:lnTo>
                  <a:pt x="90" y="600"/>
                </a:lnTo>
                <a:lnTo>
                  <a:pt x="93" y="608"/>
                </a:lnTo>
                <a:lnTo>
                  <a:pt x="95" y="616"/>
                </a:lnTo>
                <a:lnTo>
                  <a:pt x="98" y="622"/>
                </a:lnTo>
                <a:lnTo>
                  <a:pt x="102" y="629"/>
                </a:lnTo>
                <a:lnTo>
                  <a:pt x="106" y="635"/>
                </a:lnTo>
                <a:lnTo>
                  <a:pt x="112" y="639"/>
                </a:lnTo>
                <a:lnTo>
                  <a:pt x="117" y="645"/>
                </a:lnTo>
                <a:lnTo>
                  <a:pt x="125" y="648"/>
                </a:lnTo>
                <a:lnTo>
                  <a:pt x="132" y="651"/>
                </a:lnTo>
                <a:lnTo>
                  <a:pt x="140" y="654"/>
                </a:lnTo>
                <a:lnTo>
                  <a:pt x="148" y="657"/>
                </a:lnTo>
                <a:lnTo>
                  <a:pt x="158" y="658"/>
                </a:lnTo>
                <a:lnTo>
                  <a:pt x="169" y="659"/>
                </a:lnTo>
                <a:lnTo>
                  <a:pt x="179" y="660"/>
                </a:lnTo>
                <a:lnTo>
                  <a:pt x="254" y="660"/>
                </a:lnTo>
                <a:lnTo>
                  <a:pt x="257" y="659"/>
                </a:lnTo>
                <a:lnTo>
                  <a:pt x="259" y="659"/>
                </a:lnTo>
                <a:lnTo>
                  <a:pt x="263" y="657"/>
                </a:lnTo>
                <a:lnTo>
                  <a:pt x="265" y="654"/>
                </a:lnTo>
                <a:lnTo>
                  <a:pt x="266" y="652"/>
                </a:lnTo>
                <a:lnTo>
                  <a:pt x="268" y="650"/>
                </a:lnTo>
                <a:lnTo>
                  <a:pt x="268" y="647"/>
                </a:lnTo>
                <a:lnTo>
                  <a:pt x="269" y="645"/>
                </a:lnTo>
                <a:lnTo>
                  <a:pt x="269" y="284"/>
                </a:lnTo>
                <a:lnTo>
                  <a:pt x="268" y="282"/>
                </a:lnTo>
                <a:lnTo>
                  <a:pt x="268" y="279"/>
                </a:lnTo>
                <a:lnTo>
                  <a:pt x="266" y="277"/>
                </a:lnTo>
                <a:lnTo>
                  <a:pt x="265" y="274"/>
                </a:lnTo>
                <a:lnTo>
                  <a:pt x="263" y="273"/>
                </a:lnTo>
                <a:lnTo>
                  <a:pt x="259" y="270"/>
                </a:lnTo>
                <a:lnTo>
                  <a:pt x="257" y="270"/>
                </a:lnTo>
                <a:lnTo>
                  <a:pt x="254" y="269"/>
                </a:lnTo>
                <a:lnTo>
                  <a:pt x="194" y="269"/>
                </a:lnTo>
                <a:lnTo>
                  <a:pt x="195" y="258"/>
                </a:lnTo>
                <a:lnTo>
                  <a:pt x="197" y="246"/>
                </a:lnTo>
                <a:lnTo>
                  <a:pt x="200" y="233"/>
                </a:lnTo>
                <a:lnTo>
                  <a:pt x="203" y="221"/>
                </a:lnTo>
                <a:lnTo>
                  <a:pt x="206" y="210"/>
                </a:lnTo>
                <a:lnTo>
                  <a:pt x="210" y="199"/>
                </a:lnTo>
                <a:lnTo>
                  <a:pt x="215" y="188"/>
                </a:lnTo>
                <a:lnTo>
                  <a:pt x="219" y="177"/>
                </a:lnTo>
                <a:lnTo>
                  <a:pt x="224" y="167"/>
                </a:lnTo>
                <a:lnTo>
                  <a:pt x="231" y="156"/>
                </a:lnTo>
                <a:lnTo>
                  <a:pt x="237" y="146"/>
                </a:lnTo>
                <a:lnTo>
                  <a:pt x="243" y="136"/>
                </a:lnTo>
                <a:lnTo>
                  <a:pt x="258" y="117"/>
                </a:lnTo>
                <a:lnTo>
                  <a:pt x="274" y="100"/>
                </a:lnTo>
                <a:lnTo>
                  <a:pt x="293" y="85"/>
                </a:lnTo>
                <a:lnTo>
                  <a:pt x="312" y="71"/>
                </a:lnTo>
                <a:lnTo>
                  <a:pt x="323" y="65"/>
                </a:lnTo>
                <a:lnTo>
                  <a:pt x="332" y="59"/>
                </a:lnTo>
                <a:lnTo>
                  <a:pt x="343" y="53"/>
                </a:lnTo>
                <a:lnTo>
                  <a:pt x="354" y="49"/>
                </a:lnTo>
                <a:lnTo>
                  <a:pt x="365" y="45"/>
                </a:lnTo>
                <a:lnTo>
                  <a:pt x="376" y="40"/>
                </a:lnTo>
                <a:lnTo>
                  <a:pt x="388" y="37"/>
                </a:lnTo>
                <a:lnTo>
                  <a:pt x="400" y="35"/>
                </a:lnTo>
                <a:lnTo>
                  <a:pt x="411" y="33"/>
                </a:lnTo>
                <a:lnTo>
                  <a:pt x="424" y="31"/>
                </a:lnTo>
                <a:lnTo>
                  <a:pt x="436" y="31"/>
                </a:lnTo>
                <a:lnTo>
                  <a:pt x="449" y="30"/>
                </a:lnTo>
                <a:lnTo>
                  <a:pt x="461" y="31"/>
                </a:lnTo>
                <a:lnTo>
                  <a:pt x="472" y="31"/>
                </a:lnTo>
                <a:lnTo>
                  <a:pt x="485" y="33"/>
                </a:lnTo>
                <a:lnTo>
                  <a:pt x="497" y="35"/>
                </a:lnTo>
                <a:lnTo>
                  <a:pt x="508" y="37"/>
                </a:lnTo>
                <a:lnTo>
                  <a:pt x="519" y="40"/>
                </a:lnTo>
                <a:lnTo>
                  <a:pt x="530" y="45"/>
                </a:lnTo>
                <a:lnTo>
                  <a:pt x="542" y="49"/>
                </a:lnTo>
                <a:lnTo>
                  <a:pt x="553" y="53"/>
                </a:lnTo>
                <a:lnTo>
                  <a:pt x="562" y="59"/>
                </a:lnTo>
                <a:lnTo>
                  <a:pt x="573" y="65"/>
                </a:lnTo>
                <a:lnTo>
                  <a:pt x="583" y="71"/>
                </a:lnTo>
                <a:lnTo>
                  <a:pt x="602" y="85"/>
                </a:lnTo>
                <a:lnTo>
                  <a:pt x="619" y="100"/>
                </a:lnTo>
                <a:lnTo>
                  <a:pt x="635" y="117"/>
                </a:lnTo>
                <a:lnTo>
                  <a:pt x="650" y="136"/>
                </a:lnTo>
                <a:lnTo>
                  <a:pt x="663" y="156"/>
                </a:lnTo>
                <a:lnTo>
                  <a:pt x="673" y="177"/>
                </a:lnTo>
                <a:lnTo>
                  <a:pt x="679" y="188"/>
                </a:lnTo>
                <a:lnTo>
                  <a:pt x="683" y="199"/>
                </a:lnTo>
                <a:lnTo>
                  <a:pt x="686" y="210"/>
                </a:lnTo>
                <a:lnTo>
                  <a:pt x="689" y="221"/>
                </a:lnTo>
                <a:lnTo>
                  <a:pt x="693" y="233"/>
                </a:lnTo>
                <a:lnTo>
                  <a:pt x="695" y="246"/>
                </a:lnTo>
                <a:lnTo>
                  <a:pt x="696" y="258"/>
                </a:lnTo>
                <a:lnTo>
                  <a:pt x="697" y="269"/>
                </a:lnTo>
                <a:lnTo>
                  <a:pt x="643" y="269"/>
                </a:lnTo>
                <a:lnTo>
                  <a:pt x="640" y="270"/>
                </a:lnTo>
                <a:lnTo>
                  <a:pt x="638" y="270"/>
                </a:lnTo>
                <a:lnTo>
                  <a:pt x="635" y="273"/>
                </a:lnTo>
                <a:lnTo>
                  <a:pt x="633" y="274"/>
                </a:lnTo>
                <a:lnTo>
                  <a:pt x="631" y="277"/>
                </a:lnTo>
                <a:lnTo>
                  <a:pt x="630" y="279"/>
                </a:lnTo>
                <a:lnTo>
                  <a:pt x="629" y="282"/>
                </a:lnTo>
                <a:lnTo>
                  <a:pt x="629" y="284"/>
                </a:lnTo>
                <a:lnTo>
                  <a:pt x="629" y="645"/>
                </a:lnTo>
                <a:lnTo>
                  <a:pt x="629" y="647"/>
                </a:lnTo>
                <a:lnTo>
                  <a:pt x="630" y="650"/>
                </a:lnTo>
                <a:lnTo>
                  <a:pt x="631" y="652"/>
                </a:lnTo>
                <a:lnTo>
                  <a:pt x="633" y="654"/>
                </a:lnTo>
                <a:lnTo>
                  <a:pt x="635" y="657"/>
                </a:lnTo>
                <a:lnTo>
                  <a:pt x="638" y="659"/>
                </a:lnTo>
                <a:lnTo>
                  <a:pt x="640" y="659"/>
                </a:lnTo>
                <a:lnTo>
                  <a:pt x="643" y="660"/>
                </a:lnTo>
                <a:lnTo>
                  <a:pt x="718" y="660"/>
                </a:lnTo>
                <a:lnTo>
                  <a:pt x="728" y="659"/>
                </a:lnTo>
                <a:lnTo>
                  <a:pt x="737" y="659"/>
                </a:lnTo>
                <a:lnTo>
                  <a:pt x="737" y="695"/>
                </a:lnTo>
                <a:lnTo>
                  <a:pt x="735" y="707"/>
                </a:lnTo>
                <a:lnTo>
                  <a:pt x="733" y="719"/>
                </a:lnTo>
                <a:lnTo>
                  <a:pt x="731" y="730"/>
                </a:lnTo>
                <a:lnTo>
                  <a:pt x="727" y="741"/>
                </a:lnTo>
                <a:lnTo>
                  <a:pt x="722" y="751"/>
                </a:lnTo>
                <a:lnTo>
                  <a:pt x="716" y="760"/>
                </a:lnTo>
                <a:lnTo>
                  <a:pt x="709" y="770"/>
                </a:lnTo>
                <a:lnTo>
                  <a:pt x="701" y="778"/>
                </a:lnTo>
                <a:lnTo>
                  <a:pt x="694" y="786"/>
                </a:lnTo>
                <a:lnTo>
                  <a:pt x="684" y="792"/>
                </a:lnTo>
                <a:lnTo>
                  <a:pt x="674" y="799"/>
                </a:lnTo>
                <a:lnTo>
                  <a:pt x="664" y="803"/>
                </a:lnTo>
                <a:lnTo>
                  <a:pt x="653" y="807"/>
                </a:lnTo>
                <a:lnTo>
                  <a:pt x="642" y="811"/>
                </a:lnTo>
                <a:lnTo>
                  <a:pt x="631" y="812"/>
                </a:lnTo>
                <a:lnTo>
                  <a:pt x="619" y="813"/>
                </a:lnTo>
                <a:lnTo>
                  <a:pt x="557" y="813"/>
                </a:lnTo>
                <a:lnTo>
                  <a:pt x="553" y="801"/>
                </a:lnTo>
                <a:lnTo>
                  <a:pt x="547" y="790"/>
                </a:lnTo>
                <a:lnTo>
                  <a:pt x="541" y="781"/>
                </a:lnTo>
                <a:lnTo>
                  <a:pt x="532" y="772"/>
                </a:lnTo>
                <a:lnTo>
                  <a:pt x="522" y="766"/>
                </a:lnTo>
                <a:lnTo>
                  <a:pt x="511" y="760"/>
                </a:lnTo>
                <a:lnTo>
                  <a:pt x="505" y="758"/>
                </a:lnTo>
                <a:lnTo>
                  <a:pt x="499" y="757"/>
                </a:lnTo>
                <a:lnTo>
                  <a:pt x="493" y="756"/>
                </a:lnTo>
                <a:lnTo>
                  <a:pt x="486" y="756"/>
                </a:lnTo>
                <a:lnTo>
                  <a:pt x="479" y="756"/>
                </a:lnTo>
                <a:lnTo>
                  <a:pt x="472" y="757"/>
                </a:lnTo>
                <a:lnTo>
                  <a:pt x="465" y="759"/>
                </a:lnTo>
                <a:lnTo>
                  <a:pt x="458" y="761"/>
                </a:lnTo>
                <a:lnTo>
                  <a:pt x="452" y="765"/>
                </a:lnTo>
                <a:lnTo>
                  <a:pt x="447" y="768"/>
                </a:lnTo>
                <a:lnTo>
                  <a:pt x="441" y="772"/>
                </a:lnTo>
                <a:lnTo>
                  <a:pt x="436" y="776"/>
                </a:lnTo>
                <a:lnTo>
                  <a:pt x="432" y="782"/>
                </a:lnTo>
                <a:lnTo>
                  <a:pt x="427" y="787"/>
                </a:lnTo>
                <a:lnTo>
                  <a:pt x="423" y="793"/>
                </a:lnTo>
                <a:lnTo>
                  <a:pt x="420" y="800"/>
                </a:lnTo>
                <a:lnTo>
                  <a:pt x="418" y="806"/>
                </a:lnTo>
                <a:lnTo>
                  <a:pt x="417" y="813"/>
                </a:lnTo>
                <a:lnTo>
                  <a:pt x="416" y="820"/>
                </a:lnTo>
                <a:lnTo>
                  <a:pt x="415" y="828"/>
                </a:lnTo>
                <a:lnTo>
                  <a:pt x="416" y="835"/>
                </a:lnTo>
                <a:lnTo>
                  <a:pt x="417" y="842"/>
                </a:lnTo>
                <a:lnTo>
                  <a:pt x="418" y="849"/>
                </a:lnTo>
                <a:lnTo>
                  <a:pt x="420" y="856"/>
                </a:lnTo>
                <a:lnTo>
                  <a:pt x="423" y="862"/>
                </a:lnTo>
                <a:lnTo>
                  <a:pt x="427" y="867"/>
                </a:lnTo>
                <a:lnTo>
                  <a:pt x="432" y="873"/>
                </a:lnTo>
                <a:lnTo>
                  <a:pt x="436" y="878"/>
                </a:lnTo>
                <a:lnTo>
                  <a:pt x="441" y="882"/>
                </a:lnTo>
                <a:lnTo>
                  <a:pt x="447" y="887"/>
                </a:lnTo>
                <a:lnTo>
                  <a:pt x="452" y="891"/>
                </a:lnTo>
                <a:lnTo>
                  <a:pt x="458" y="893"/>
                </a:lnTo>
                <a:lnTo>
                  <a:pt x="465" y="896"/>
                </a:lnTo>
                <a:lnTo>
                  <a:pt x="472" y="897"/>
                </a:lnTo>
                <a:lnTo>
                  <a:pt x="479" y="898"/>
                </a:lnTo>
                <a:lnTo>
                  <a:pt x="486" y="899"/>
                </a:lnTo>
                <a:lnTo>
                  <a:pt x="493" y="898"/>
                </a:lnTo>
                <a:lnTo>
                  <a:pt x="499" y="898"/>
                </a:lnTo>
                <a:lnTo>
                  <a:pt x="505" y="896"/>
                </a:lnTo>
                <a:lnTo>
                  <a:pt x="511" y="895"/>
                </a:lnTo>
                <a:lnTo>
                  <a:pt x="522" y="890"/>
                </a:lnTo>
                <a:lnTo>
                  <a:pt x="532" y="883"/>
                </a:lnTo>
                <a:lnTo>
                  <a:pt x="541" y="875"/>
                </a:lnTo>
                <a:lnTo>
                  <a:pt x="547" y="865"/>
                </a:lnTo>
                <a:lnTo>
                  <a:pt x="553" y="854"/>
                </a:lnTo>
                <a:lnTo>
                  <a:pt x="557" y="843"/>
                </a:lnTo>
                <a:lnTo>
                  <a:pt x="619" y="843"/>
                </a:lnTo>
                <a:lnTo>
                  <a:pt x="634" y="842"/>
                </a:lnTo>
                <a:lnTo>
                  <a:pt x="649" y="839"/>
                </a:lnTo>
                <a:lnTo>
                  <a:pt x="663" y="836"/>
                </a:lnTo>
                <a:lnTo>
                  <a:pt x="676" y="831"/>
                </a:lnTo>
                <a:lnTo>
                  <a:pt x="688" y="824"/>
                </a:lnTo>
                <a:lnTo>
                  <a:pt x="701" y="817"/>
                </a:lnTo>
                <a:lnTo>
                  <a:pt x="712" y="808"/>
                </a:lnTo>
                <a:lnTo>
                  <a:pt x="723" y="799"/>
                </a:lnTo>
                <a:lnTo>
                  <a:pt x="732" y="789"/>
                </a:lnTo>
                <a:lnTo>
                  <a:pt x="741" y="777"/>
                </a:lnTo>
                <a:lnTo>
                  <a:pt x="748" y="766"/>
                </a:lnTo>
                <a:lnTo>
                  <a:pt x="755" y="753"/>
                </a:lnTo>
                <a:lnTo>
                  <a:pt x="759" y="739"/>
                </a:lnTo>
                <a:lnTo>
                  <a:pt x="763" y="725"/>
                </a:lnTo>
                <a:lnTo>
                  <a:pt x="765" y="710"/>
                </a:lnTo>
                <a:lnTo>
                  <a:pt x="766" y="695"/>
                </a:lnTo>
                <a:lnTo>
                  <a:pt x="766" y="651"/>
                </a:lnTo>
                <a:lnTo>
                  <a:pt x="776" y="646"/>
                </a:lnTo>
                <a:lnTo>
                  <a:pt x="785" y="640"/>
                </a:lnTo>
                <a:lnTo>
                  <a:pt x="792" y="633"/>
                </a:lnTo>
                <a:lnTo>
                  <a:pt x="798" y="626"/>
                </a:lnTo>
                <a:lnTo>
                  <a:pt x="802" y="616"/>
                </a:lnTo>
                <a:lnTo>
                  <a:pt x="806" y="606"/>
                </a:lnTo>
                <a:lnTo>
                  <a:pt x="807" y="594"/>
                </a:lnTo>
                <a:lnTo>
                  <a:pt x="808" y="582"/>
                </a:lnTo>
                <a:lnTo>
                  <a:pt x="808" y="554"/>
                </a:lnTo>
                <a:lnTo>
                  <a:pt x="819" y="553"/>
                </a:lnTo>
                <a:lnTo>
                  <a:pt x="829" y="551"/>
                </a:lnTo>
                <a:lnTo>
                  <a:pt x="837" y="547"/>
                </a:lnTo>
                <a:lnTo>
                  <a:pt x="846" y="544"/>
                </a:lnTo>
                <a:lnTo>
                  <a:pt x="853" y="541"/>
                </a:lnTo>
                <a:lnTo>
                  <a:pt x="861" y="537"/>
                </a:lnTo>
                <a:lnTo>
                  <a:pt x="868" y="531"/>
                </a:lnTo>
                <a:lnTo>
                  <a:pt x="873" y="526"/>
                </a:lnTo>
                <a:lnTo>
                  <a:pt x="880" y="520"/>
                </a:lnTo>
                <a:lnTo>
                  <a:pt x="884" y="513"/>
                </a:lnTo>
                <a:lnTo>
                  <a:pt x="888" y="507"/>
                </a:lnTo>
                <a:lnTo>
                  <a:pt x="892" y="499"/>
                </a:lnTo>
                <a:lnTo>
                  <a:pt x="895" y="491"/>
                </a:lnTo>
                <a:lnTo>
                  <a:pt x="897" y="482"/>
                </a:lnTo>
                <a:lnTo>
                  <a:pt x="898" y="474"/>
                </a:lnTo>
                <a:lnTo>
                  <a:pt x="898" y="464"/>
                </a:lnTo>
                <a:close/>
              </a:path>
            </a:pathLst>
          </a:custGeom>
          <a:solidFill>
            <a:schemeClr val="tx2"/>
          </a:solidFill>
          <a:ln>
            <a:solidFill>
              <a:schemeClr val="tx2"/>
            </a:solidFill>
          </a:ln>
          <a:extLst/>
        </p:spPr>
        <p:txBody>
          <a:bodyPr vert="horz" wrap="square" lIns="91440" tIns="45720" rIns="91440" bIns="45720" numCol="1" anchor="t" anchorCtr="0" compatLnSpc="1">
            <a:prstTxWarp prst="textNoShape">
              <a:avLst/>
            </a:prstTxWarp>
          </a:bodyPr>
          <a:lstStyle/>
          <a:p>
            <a:endParaRPr lang="en-US"/>
          </a:p>
        </p:txBody>
      </p:sp>
      <p:sp>
        <p:nvSpPr>
          <p:cNvPr id="365" name="Freeform 168"/>
          <p:cNvSpPr>
            <a:spLocks noEditPoints="1"/>
          </p:cNvSpPr>
          <p:nvPr/>
        </p:nvSpPr>
        <p:spPr bwMode="auto">
          <a:xfrm>
            <a:off x="7299348" y="3814485"/>
            <a:ext cx="275544" cy="207021"/>
          </a:xfrm>
          <a:custGeom>
            <a:avLst/>
            <a:gdLst>
              <a:gd name="T0" fmla="*/ 862 w 898"/>
              <a:gd name="T1" fmla="*/ 437 h 899"/>
              <a:gd name="T2" fmla="*/ 864 w 898"/>
              <a:gd name="T3" fmla="*/ 488 h 899"/>
              <a:gd name="T4" fmla="*/ 778 w 898"/>
              <a:gd name="T5" fmla="*/ 582 h 899"/>
              <a:gd name="T6" fmla="*/ 755 w 898"/>
              <a:gd name="T7" fmla="*/ 624 h 899"/>
              <a:gd name="T8" fmla="*/ 737 w 898"/>
              <a:gd name="T9" fmla="*/ 302 h 899"/>
              <a:gd name="T10" fmla="*/ 774 w 898"/>
              <a:gd name="T11" fmla="*/ 333 h 899"/>
              <a:gd name="T12" fmla="*/ 463 w 898"/>
              <a:gd name="T13" fmla="*/ 862 h 899"/>
              <a:gd name="T14" fmla="*/ 457 w 898"/>
              <a:gd name="T15" fmla="*/ 798 h 899"/>
              <a:gd name="T16" fmla="*/ 522 w 898"/>
              <a:gd name="T17" fmla="*/ 804 h 899"/>
              <a:gd name="T18" fmla="*/ 502 w 898"/>
              <a:gd name="T19" fmla="*/ 866 h 899"/>
              <a:gd name="T20" fmla="*/ 134 w 898"/>
              <a:gd name="T21" fmla="*/ 619 h 899"/>
              <a:gd name="T22" fmla="*/ 119 w 898"/>
              <a:gd name="T23" fmla="*/ 350 h 899"/>
              <a:gd name="T24" fmla="*/ 145 w 898"/>
              <a:gd name="T25" fmla="*/ 309 h 899"/>
              <a:gd name="T26" fmla="*/ 29 w 898"/>
              <a:gd name="T27" fmla="*/ 464 h 899"/>
              <a:gd name="T28" fmla="*/ 53 w 898"/>
              <a:gd name="T29" fmla="*/ 417 h 899"/>
              <a:gd name="T30" fmla="*/ 41 w 898"/>
              <a:gd name="T31" fmla="*/ 500 h 899"/>
              <a:gd name="T32" fmla="*/ 898 w 898"/>
              <a:gd name="T33" fmla="*/ 455 h 899"/>
              <a:gd name="T34" fmla="*/ 861 w 898"/>
              <a:gd name="T35" fmla="*/ 392 h 899"/>
              <a:gd name="T36" fmla="*/ 807 w 898"/>
              <a:gd name="T37" fmla="*/ 339 h 899"/>
              <a:gd name="T38" fmla="*/ 766 w 898"/>
              <a:gd name="T39" fmla="*/ 282 h 899"/>
              <a:gd name="T40" fmla="*/ 719 w 898"/>
              <a:gd name="T41" fmla="*/ 216 h 899"/>
              <a:gd name="T42" fmla="*/ 667 w 898"/>
              <a:gd name="T43" fmla="*/ 108 h 899"/>
              <a:gd name="T44" fmla="*/ 578 w 898"/>
              <a:gd name="T45" fmla="*/ 33 h 899"/>
              <a:gd name="T46" fmla="*/ 463 w 898"/>
              <a:gd name="T47" fmla="*/ 1 h 899"/>
              <a:gd name="T48" fmla="*/ 342 w 898"/>
              <a:gd name="T49" fmla="*/ 21 h 899"/>
              <a:gd name="T50" fmla="*/ 244 w 898"/>
              <a:gd name="T51" fmla="*/ 90 h 899"/>
              <a:gd name="T52" fmla="*/ 181 w 898"/>
              <a:gd name="T53" fmla="*/ 191 h 899"/>
              <a:gd name="T54" fmla="*/ 142 w 898"/>
              <a:gd name="T55" fmla="*/ 277 h 899"/>
              <a:gd name="T56" fmla="*/ 95 w 898"/>
              <a:gd name="T57" fmla="*/ 325 h 899"/>
              <a:gd name="T58" fmla="*/ 52 w 898"/>
              <a:gd name="T59" fmla="*/ 385 h 899"/>
              <a:gd name="T60" fmla="*/ 3 w 898"/>
              <a:gd name="T61" fmla="*/ 438 h 899"/>
              <a:gd name="T62" fmla="*/ 13 w 898"/>
              <a:gd name="T63" fmla="*/ 513 h 899"/>
              <a:gd name="T64" fmla="*/ 79 w 898"/>
              <a:gd name="T65" fmla="*/ 553 h 899"/>
              <a:gd name="T66" fmla="*/ 106 w 898"/>
              <a:gd name="T67" fmla="*/ 635 h 899"/>
              <a:gd name="T68" fmla="*/ 179 w 898"/>
              <a:gd name="T69" fmla="*/ 660 h 899"/>
              <a:gd name="T70" fmla="*/ 269 w 898"/>
              <a:gd name="T71" fmla="*/ 645 h 899"/>
              <a:gd name="T72" fmla="*/ 254 w 898"/>
              <a:gd name="T73" fmla="*/ 269 h 899"/>
              <a:gd name="T74" fmla="*/ 219 w 898"/>
              <a:gd name="T75" fmla="*/ 177 h 899"/>
              <a:gd name="T76" fmla="*/ 323 w 898"/>
              <a:gd name="T77" fmla="*/ 65 h 899"/>
              <a:gd name="T78" fmla="*/ 424 w 898"/>
              <a:gd name="T79" fmla="*/ 31 h 899"/>
              <a:gd name="T80" fmla="*/ 530 w 898"/>
              <a:gd name="T81" fmla="*/ 45 h 899"/>
              <a:gd name="T82" fmla="*/ 650 w 898"/>
              <a:gd name="T83" fmla="*/ 136 h 899"/>
              <a:gd name="T84" fmla="*/ 696 w 898"/>
              <a:gd name="T85" fmla="*/ 258 h 899"/>
              <a:gd name="T86" fmla="*/ 629 w 898"/>
              <a:gd name="T87" fmla="*/ 282 h 899"/>
              <a:gd name="T88" fmla="*/ 640 w 898"/>
              <a:gd name="T89" fmla="*/ 659 h 899"/>
              <a:gd name="T90" fmla="*/ 727 w 898"/>
              <a:gd name="T91" fmla="*/ 741 h 899"/>
              <a:gd name="T92" fmla="*/ 653 w 898"/>
              <a:gd name="T93" fmla="*/ 807 h 899"/>
              <a:gd name="T94" fmla="*/ 522 w 898"/>
              <a:gd name="T95" fmla="*/ 766 h 899"/>
              <a:gd name="T96" fmla="*/ 458 w 898"/>
              <a:gd name="T97" fmla="*/ 761 h 899"/>
              <a:gd name="T98" fmla="*/ 418 w 898"/>
              <a:gd name="T99" fmla="*/ 806 h 899"/>
              <a:gd name="T100" fmla="*/ 427 w 898"/>
              <a:gd name="T101" fmla="*/ 867 h 899"/>
              <a:gd name="T102" fmla="*/ 479 w 898"/>
              <a:gd name="T103" fmla="*/ 898 h 899"/>
              <a:gd name="T104" fmla="*/ 547 w 898"/>
              <a:gd name="T105" fmla="*/ 865 h 899"/>
              <a:gd name="T106" fmla="*/ 701 w 898"/>
              <a:gd name="T107" fmla="*/ 817 h 899"/>
              <a:gd name="T108" fmla="*/ 765 w 898"/>
              <a:gd name="T109" fmla="*/ 710 h 899"/>
              <a:gd name="T110" fmla="*/ 807 w 898"/>
              <a:gd name="T111" fmla="*/ 594 h 899"/>
              <a:gd name="T112" fmla="*/ 868 w 898"/>
              <a:gd name="T113" fmla="*/ 531 h 899"/>
              <a:gd name="T114" fmla="*/ 898 w 898"/>
              <a:gd name="T115" fmla="*/ 464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98" h="899">
                <a:moveTo>
                  <a:pt x="808" y="524"/>
                </a:moveTo>
                <a:lnTo>
                  <a:pt x="808" y="405"/>
                </a:lnTo>
                <a:lnTo>
                  <a:pt x="822" y="408"/>
                </a:lnTo>
                <a:lnTo>
                  <a:pt x="834" y="412"/>
                </a:lnTo>
                <a:lnTo>
                  <a:pt x="844" y="417"/>
                </a:lnTo>
                <a:lnTo>
                  <a:pt x="852" y="424"/>
                </a:lnTo>
                <a:lnTo>
                  <a:pt x="856" y="428"/>
                </a:lnTo>
                <a:lnTo>
                  <a:pt x="860" y="432"/>
                </a:lnTo>
                <a:lnTo>
                  <a:pt x="862" y="437"/>
                </a:lnTo>
                <a:lnTo>
                  <a:pt x="864" y="442"/>
                </a:lnTo>
                <a:lnTo>
                  <a:pt x="866" y="447"/>
                </a:lnTo>
                <a:lnTo>
                  <a:pt x="867" y="452"/>
                </a:lnTo>
                <a:lnTo>
                  <a:pt x="868" y="459"/>
                </a:lnTo>
                <a:lnTo>
                  <a:pt x="868" y="465"/>
                </a:lnTo>
                <a:lnTo>
                  <a:pt x="868" y="470"/>
                </a:lnTo>
                <a:lnTo>
                  <a:pt x="867" y="477"/>
                </a:lnTo>
                <a:lnTo>
                  <a:pt x="866" y="482"/>
                </a:lnTo>
                <a:lnTo>
                  <a:pt x="864" y="488"/>
                </a:lnTo>
                <a:lnTo>
                  <a:pt x="862" y="492"/>
                </a:lnTo>
                <a:lnTo>
                  <a:pt x="860" y="497"/>
                </a:lnTo>
                <a:lnTo>
                  <a:pt x="856" y="500"/>
                </a:lnTo>
                <a:lnTo>
                  <a:pt x="852" y="505"/>
                </a:lnTo>
                <a:lnTo>
                  <a:pt x="844" y="512"/>
                </a:lnTo>
                <a:lnTo>
                  <a:pt x="834" y="517"/>
                </a:lnTo>
                <a:lnTo>
                  <a:pt x="822" y="521"/>
                </a:lnTo>
                <a:lnTo>
                  <a:pt x="808" y="524"/>
                </a:lnTo>
                <a:close/>
                <a:moveTo>
                  <a:pt x="778" y="582"/>
                </a:moveTo>
                <a:lnTo>
                  <a:pt x="778" y="592"/>
                </a:lnTo>
                <a:lnTo>
                  <a:pt x="776" y="602"/>
                </a:lnTo>
                <a:lnTo>
                  <a:pt x="774" y="606"/>
                </a:lnTo>
                <a:lnTo>
                  <a:pt x="773" y="609"/>
                </a:lnTo>
                <a:lnTo>
                  <a:pt x="770" y="614"/>
                </a:lnTo>
                <a:lnTo>
                  <a:pt x="768" y="617"/>
                </a:lnTo>
                <a:lnTo>
                  <a:pt x="763" y="619"/>
                </a:lnTo>
                <a:lnTo>
                  <a:pt x="759" y="622"/>
                </a:lnTo>
                <a:lnTo>
                  <a:pt x="755" y="624"/>
                </a:lnTo>
                <a:lnTo>
                  <a:pt x="748" y="626"/>
                </a:lnTo>
                <a:lnTo>
                  <a:pt x="735" y="629"/>
                </a:lnTo>
                <a:lnTo>
                  <a:pt x="718" y="630"/>
                </a:lnTo>
                <a:lnTo>
                  <a:pt x="658" y="630"/>
                </a:lnTo>
                <a:lnTo>
                  <a:pt x="658" y="299"/>
                </a:lnTo>
                <a:lnTo>
                  <a:pt x="718" y="299"/>
                </a:lnTo>
                <a:lnTo>
                  <a:pt x="725" y="300"/>
                </a:lnTo>
                <a:lnTo>
                  <a:pt x="731" y="300"/>
                </a:lnTo>
                <a:lnTo>
                  <a:pt x="737" y="302"/>
                </a:lnTo>
                <a:lnTo>
                  <a:pt x="742" y="304"/>
                </a:lnTo>
                <a:lnTo>
                  <a:pt x="747" y="306"/>
                </a:lnTo>
                <a:lnTo>
                  <a:pt x="753" y="309"/>
                </a:lnTo>
                <a:lnTo>
                  <a:pt x="757" y="312"/>
                </a:lnTo>
                <a:lnTo>
                  <a:pt x="761" y="315"/>
                </a:lnTo>
                <a:lnTo>
                  <a:pt x="765" y="320"/>
                </a:lnTo>
                <a:lnTo>
                  <a:pt x="769" y="324"/>
                </a:lnTo>
                <a:lnTo>
                  <a:pt x="772" y="328"/>
                </a:lnTo>
                <a:lnTo>
                  <a:pt x="774" y="333"/>
                </a:lnTo>
                <a:lnTo>
                  <a:pt x="776" y="338"/>
                </a:lnTo>
                <a:lnTo>
                  <a:pt x="777" y="343"/>
                </a:lnTo>
                <a:lnTo>
                  <a:pt x="778" y="350"/>
                </a:lnTo>
                <a:lnTo>
                  <a:pt x="778" y="355"/>
                </a:lnTo>
                <a:lnTo>
                  <a:pt x="778" y="582"/>
                </a:lnTo>
                <a:close/>
                <a:moveTo>
                  <a:pt x="486" y="869"/>
                </a:moveTo>
                <a:lnTo>
                  <a:pt x="478" y="868"/>
                </a:lnTo>
                <a:lnTo>
                  <a:pt x="470" y="866"/>
                </a:lnTo>
                <a:lnTo>
                  <a:pt x="463" y="862"/>
                </a:lnTo>
                <a:lnTo>
                  <a:pt x="457" y="857"/>
                </a:lnTo>
                <a:lnTo>
                  <a:pt x="452" y="851"/>
                </a:lnTo>
                <a:lnTo>
                  <a:pt x="448" y="844"/>
                </a:lnTo>
                <a:lnTo>
                  <a:pt x="446" y="836"/>
                </a:lnTo>
                <a:lnTo>
                  <a:pt x="445" y="828"/>
                </a:lnTo>
                <a:lnTo>
                  <a:pt x="446" y="819"/>
                </a:lnTo>
                <a:lnTo>
                  <a:pt x="448" y="812"/>
                </a:lnTo>
                <a:lnTo>
                  <a:pt x="452" y="804"/>
                </a:lnTo>
                <a:lnTo>
                  <a:pt x="457" y="798"/>
                </a:lnTo>
                <a:lnTo>
                  <a:pt x="463" y="792"/>
                </a:lnTo>
                <a:lnTo>
                  <a:pt x="470" y="789"/>
                </a:lnTo>
                <a:lnTo>
                  <a:pt x="478" y="787"/>
                </a:lnTo>
                <a:lnTo>
                  <a:pt x="486" y="786"/>
                </a:lnTo>
                <a:lnTo>
                  <a:pt x="495" y="787"/>
                </a:lnTo>
                <a:lnTo>
                  <a:pt x="502" y="789"/>
                </a:lnTo>
                <a:lnTo>
                  <a:pt x="510" y="792"/>
                </a:lnTo>
                <a:lnTo>
                  <a:pt x="516" y="798"/>
                </a:lnTo>
                <a:lnTo>
                  <a:pt x="522" y="804"/>
                </a:lnTo>
                <a:lnTo>
                  <a:pt x="525" y="812"/>
                </a:lnTo>
                <a:lnTo>
                  <a:pt x="527" y="819"/>
                </a:lnTo>
                <a:lnTo>
                  <a:pt x="528" y="828"/>
                </a:lnTo>
                <a:lnTo>
                  <a:pt x="527" y="836"/>
                </a:lnTo>
                <a:lnTo>
                  <a:pt x="525" y="844"/>
                </a:lnTo>
                <a:lnTo>
                  <a:pt x="522" y="851"/>
                </a:lnTo>
                <a:lnTo>
                  <a:pt x="516" y="857"/>
                </a:lnTo>
                <a:lnTo>
                  <a:pt x="510" y="862"/>
                </a:lnTo>
                <a:lnTo>
                  <a:pt x="502" y="866"/>
                </a:lnTo>
                <a:lnTo>
                  <a:pt x="495" y="868"/>
                </a:lnTo>
                <a:lnTo>
                  <a:pt x="486" y="869"/>
                </a:lnTo>
                <a:close/>
                <a:moveTo>
                  <a:pt x="239" y="630"/>
                </a:moveTo>
                <a:lnTo>
                  <a:pt x="179" y="630"/>
                </a:lnTo>
                <a:lnTo>
                  <a:pt x="162" y="629"/>
                </a:lnTo>
                <a:lnTo>
                  <a:pt x="148" y="626"/>
                </a:lnTo>
                <a:lnTo>
                  <a:pt x="143" y="624"/>
                </a:lnTo>
                <a:lnTo>
                  <a:pt x="138" y="622"/>
                </a:lnTo>
                <a:lnTo>
                  <a:pt x="134" y="619"/>
                </a:lnTo>
                <a:lnTo>
                  <a:pt x="130" y="617"/>
                </a:lnTo>
                <a:lnTo>
                  <a:pt x="127" y="614"/>
                </a:lnTo>
                <a:lnTo>
                  <a:pt x="125" y="609"/>
                </a:lnTo>
                <a:lnTo>
                  <a:pt x="123" y="606"/>
                </a:lnTo>
                <a:lnTo>
                  <a:pt x="121" y="602"/>
                </a:lnTo>
                <a:lnTo>
                  <a:pt x="119" y="592"/>
                </a:lnTo>
                <a:lnTo>
                  <a:pt x="119" y="582"/>
                </a:lnTo>
                <a:lnTo>
                  <a:pt x="119" y="355"/>
                </a:lnTo>
                <a:lnTo>
                  <a:pt x="119" y="350"/>
                </a:lnTo>
                <a:lnTo>
                  <a:pt x="120" y="343"/>
                </a:lnTo>
                <a:lnTo>
                  <a:pt x="121" y="338"/>
                </a:lnTo>
                <a:lnTo>
                  <a:pt x="124" y="333"/>
                </a:lnTo>
                <a:lnTo>
                  <a:pt x="126" y="328"/>
                </a:lnTo>
                <a:lnTo>
                  <a:pt x="129" y="324"/>
                </a:lnTo>
                <a:lnTo>
                  <a:pt x="132" y="320"/>
                </a:lnTo>
                <a:lnTo>
                  <a:pt x="136" y="315"/>
                </a:lnTo>
                <a:lnTo>
                  <a:pt x="141" y="312"/>
                </a:lnTo>
                <a:lnTo>
                  <a:pt x="145" y="309"/>
                </a:lnTo>
                <a:lnTo>
                  <a:pt x="150" y="306"/>
                </a:lnTo>
                <a:lnTo>
                  <a:pt x="155" y="304"/>
                </a:lnTo>
                <a:lnTo>
                  <a:pt x="161" y="302"/>
                </a:lnTo>
                <a:lnTo>
                  <a:pt x="166" y="300"/>
                </a:lnTo>
                <a:lnTo>
                  <a:pt x="173" y="300"/>
                </a:lnTo>
                <a:lnTo>
                  <a:pt x="179" y="299"/>
                </a:lnTo>
                <a:lnTo>
                  <a:pt x="239" y="299"/>
                </a:lnTo>
                <a:lnTo>
                  <a:pt x="239" y="630"/>
                </a:lnTo>
                <a:close/>
                <a:moveTo>
                  <a:pt x="29" y="464"/>
                </a:moveTo>
                <a:lnTo>
                  <a:pt x="29" y="459"/>
                </a:lnTo>
                <a:lnTo>
                  <a:pt x="31" y="452"/>
                </a:lnTo>
                <a:lnTo>
                  <a:pt x="32" y="447"/>
                </a:lnTo>
                <a:lnTo>
                  <a:pt x="33" y="442"/>
                </a:lnTo>
                <a:lnTo>
                  <a:pt x="36" y="437"/>
                </a:lnTo>
                <a:lnTo>
                  <a:pt x="38" y="432"/>
                </a:lnTo>
                <a:lnTo>
                  <a:pt x="41" y="428"/>
                </a:lnTo>
                <a:lnTo>
                  <a:pt x="44" y="424"/>
                </a:lnTo>
                <a:lnTo>
                  <a:pt x="53" y="417"/>
                </a:lnTo>
                <a:lnTo>
                  <a:pt x="64" y="412"/>
                </a:lnTo>
                <a:lnTo>
                  <a:pt x="75" y="408"/>
                </a:lnTo>
                <a:lnTo>
                  <a:pt x="89" y="405"/>
                </a:lnTo>
                <a:lnTo>
                  <a:pt x="89" y="524"/>
                </a:lnTo>
                <a:lnTo>
                  <a:pt x="75" y="521"/>
                </a:lnTo>
                <a:lnTo>
                  <a:pt x="64" y="517"/>
                </a:lnTo>
                <a:lnTo>
                  <a:pt x="53" y="512"/>
                </a:lnTo>
                <a:lnTo>
                  <a:pt x="44" y="505"/>
                </a:lnTo>
                <a:lnTo>
                  <a:pt x="41" y="500"/>
                </a:lnTo>
                <a:lnTo>
                  <a:pt x="38" y="497"/>
                </a:lnTo>
                <a:lnTo>
                  <a:pt x="36" y="492"/>
                </a:lnTo>
                <a:lnTo>
                  <a:pt x="33" y="488"/>
                </a:lnTo>
                <a:lnTo>
                  <a:pt x="32" y="482"/>
                </a:lnTo>
                <a:lnTo>
                  <a:pt x="31" y="477"/>
                </a:lnTo>
                <a:lnTo>
                  <a:pt x="29" y="470"/>
                </a:lnTo>
                <a:lnTo>
                  <a:pt x="29" y="464"/>
                </a:lnTo>
                <a:close/>
                <a:moveTo>
                  <a:pt x="898" y="464"/>
                </a:moveTo>
                <a:lnTo>
                  <a:pt x="898" y="455"/>
                </a:lnTo>
                <a:lnTo>
                  <a:pt x="897" y="447"/>
                </a:lnTo>
                <a:lnTo>
                  <a:pt x="895" y="438"/>
                </a:lnTo>
                <a:lnTo>
                  <a:pt x="892" y="430"/>
                </a:lnTo>
                <a:lnTo>
                  <a:pt x="888" y="422"/>
                </a:lnTo>
                <a:lnTo>
                  <a:pt x="884" y="416"/>
                </a:lnTo>
                <a:lnTo>
                  <a:pt x="880" y="409"/>
                </a:lnTo>
                <a:lnTo>
                  <a:pt x="873" y="403"/>
                </a:lnTo>
                <a:lnTo>
                  <a:pt x="868" y="398"/>
                </a:lnTo>
                <a:lnTo>
                  <a:pt x="861" y="392"/>
                </a:lnTo>
                <a:lnTo>
                  <a:pt x="853" y="388"/>
                </a:lnTo>
                <a:lnTo>
                  <a:pt x="846" y="385"/>
                </a:lnTo>
                <a:lnTo>
                  <a:pt x="837" y="382"/>
                </a:lnTo>
                <a:lnTo>
                  <a:pt x="829" y="378"/>
                </a:lnTo>
                <a:lnTo>
                  <a:pt x="819" y="376"/>
                </a:lnTo>
                <a:lnTo>
                  <a:pt x="808" y="375"/>
                </a:lnTo>
                <a:lnTo>
                  <a:pt x="808" y="355"/>
                </a:lnTo>
                <a:lnTo>
                  <a:pt x="808" y="346"/>
                </a:lnTo>
                <a:lnTo>
                  <a:pt x="807" y="339"/>
                </a:lnTo>
                <a:lnTo>
                  <a:pt x="805" y="330"/>
                </a:lnTo>
                <a:lnTo>
                  <a:pt x="802" y="323"/>
                </a:lnTo>
                <a:lnTo>
                  <a:pt x="799" y="316"/>
                </a:lnTo>
                <a:lnTo>
                  <a:pt x="795" y="310"/>
                </a:lnTo>
                <a:lnTo>
                  <a:pt x="790" y="304"/>
                </a:lnTo>
                <a:lnTo>
                  <a:pt x="785" y="297"/>
                </a:lnTo>
                <a:lnTo>
                  <a:pt x="779" y="292"/>
                </a:lnTo>
                <a:lnTo>
                  <a:pt x="773" y="287"/>
                </a:lnTo>
                <a:lnTo>
                  <a:pt x="766" y="282"/>
                </a:lnTo>
                <a:lnTo>
                  <a:pt x="759" y="279"/>
                </a:lnTo>
                <a:lnTo>
                  <a:pt x="752" y="276"/>
                </a:lnTo>
                <a:lnTo>
                  <a:pt x="744" y="274"/>
                </a:lnTo>
                <a:lnTo>
                  <a:pt x="735" y="271"/>
                </a:lnTo>
                <a:lnTo>
                  <a:pt x="728" y="270"/>
                </a:lnTo>
                <a:lnTo>
                  <a:pt x="727" y="256"/>
                </a:lnTo>
                <a:lnTo>
                  <a:pt x="725" y="243"/>
                </a:lnTo>
                <a:lnTo>
                  <a:pt x="723" y="229"/>
                </a:lnTo>
                <a:lnTo>
                  <a:pt x="719" y="216"/>
                </a:lnTo>
                <a:lnTo>
                  <a:pt x="716" y="202"/>
                </a:lnTo>
                <a:lnTo>
                  <a:pt x="712" y="189"/>
                </a:lnTo>
                <a:lnTo>
                  <a:pt x="707" y="177"/>
                </a:lnTo>
                <a:lnTo>
                  <a:pt x="701" y="164"/>
                </a:lnTo>
                <a:lnTo>
                  <a:pt x="696" y="153"/>
                </a:lnTo>
                <a:lnTo>
                  <a:pt x="689" y="141"/>
                </a:lnTo>
                <a:lnTo>
                  <a:pt x="683" y="129"/>
                </a:lnTo>
                <a:lnTo>
                  <a:pt x="676" y="118"/>
                </a:lnTo>
                <a:lnTo>
                  <a:pt x="667" y="108"/>
                </a:lnTo>
                <a:lnTo>
                  <a:pt x="660" y="98"/>
                </a:lnTo>
                <a:lnTo>
                  <a:pt x="650" y="89"/>
                </a:lnTo>
                <a:lnTo>
                  <a:pt x="641" y="79"/>
                </a:lnTo>
                <a:lnTo>
                  <a:pt x="632" y="69"/>
                </a:lnTo>
                <a:lnTo>
                  <a:pt x="622" y="62"/>
                </a:lnTo>
                <a:lnTo>
                  <a:pt x="611" y="53"/>
                </a:lnTo>
                <a:lnTo>
                  <a:pt x="601" y="46"/>
                </a:lnTo>
                <a:lnTo>
                  <a:pt x="589" y="39"/>
                </a:lnTo>
                <a:lnTo>
                  <a:pt x="578" y="33"/>
                </a:lnTo>
                <a:lnTo>
                  <a:pt x="566" y="26"/>
                </a:lnTo>
                <a:lnTo>
                  <a:pt x="555" y="21"/>
                </a:lnTo>
                <a:lnTo>
                  <a:pt x="542" y="16"/>
                </a:lnTo>
                <a:lnTo>
                  <a:pt x="529" y="11"/>
                </a:lnTo>
                <a:lnTo>
                  <a:pt x="516" y="8"/>
                </a:lnTo>
                <a:lnTo>
                  <a:pt x="503" y="5"/>
                </a:lnTo>
                <a:lnTo>
                  <a:pt x="489" y="3"/>
                </a:lnTo>
                <a:lnTo>
                  <a:pt x="477" y="2"/>
                </a:lnTo>
                <a:lnTo>
                  <a:pt x="463" y="1"/>
                </a:lnTo>
                <a:lnTo>
                  <a:pt x="449" y="0"/>
                </a:lnTo>
                <a:lnTo>
                  <a:pt x="435" y="1"/>
                </a:lnTo>
                <a:lnTo>
                  <a:pt x="421" y="2"/>
                </a:lnTo>
                <a:lnTo>
                  <a:pt x="407" y="3"/>
                </a:lnTo>
                <a:lnTo>
                  <a:pt x="394" y="5"/>
                </a:lnTo>
                <a:lnTo>
                  <a:pt x="380" y="8"/>
                </a:lnTo>
                <a:lnTo>
                  <a:pt x="367" y="13"/>
                </a:lnTo>
                <a:lnTo>
                  <a:pt x="355" y="17"/>
                </a:lnTo>
                <a:lnTo>
                  <a:pt x="342" y="21"/>
                </a:lnTo>
                <a:lnTo>
                  <a:pt x="330" y="26"/>
                </a:lnTo>
                <a:lnTo>
                  <a:pt x="318" y="33"/>
                </a:lnTo>
                <a:lnTo>
                  <a:pt x="307" y="39"/>
                </a:lnTo>
                <a:lnTo>
                  <a:pt x="295" y="47"/>
                </a:lnTo>
                <a:lnTo>
                  <a:pt x="284" y="54"/>
                </a:lnTo>
                <a:lnTo>
                  <a:pt x="273" y="62"/>
                </a:lnTo>
                <a:lnTo>
                  <a:pt x="264" y="70"/>
                </a:lnTo>
                <a:lnTo>
                  <a:pt x="253" y="80"/>
                </a:lnTo>
                <a:lnTo>
                  <a:pt x="244" y="90"/>
                </a:lnTo>
                <a:lnTo>
                  <a:pt x="235" y="99"/>
                </a:lnTo>
                <a:lnTo>
                  <a:pt x="226" y="110"/>
                </a:lnTo>
                <a:lnTo>
                  <a:pt x="219" y="120"/>
                </a:lnTo>
                <a:lnTo>
                  <a:pt x="211" y="131"/>
                </a:lnTo>
                <a:lnTo>
                  <a:pt x="204" y="142"/>
                </a:lnTo>
                <a:lnTo>
                  <a:pt x="197" y="154"/>
                </a:lnTo>
                <a:lnTo>
                  <a:pt x="191" y="166"/>
                </a:lnTo>
                <a:lnTo>
                  <a:pt x="186" y="178"/>
                </a:lnTo>
                <a:lnTo>
                  <a:pt x="181" y="191"/>
                </a:lnTo>
                <a:lnTo>
                  <a:pt x="177" y="204"/>
                </a:lnTo>
                <a:lnTo>
                  <a:pt x="173" y="217"/>
                </a:lnTo>
                <a:lnTo>
                  <a:pt x="170" y="230"/>
                </a:lnTo>
                <a:lnTo>
                  <a:pt x="167" y="244"/>
                </a:lnTo>
                <a:lnTo>
                  <a:pt x="165" y="256"/>
                </a:lnTo>
                <a:lnTo>
                  <a:pt x="164" y="270"/>
                </a:lnTo>
                <a:lnTo>
                  <a:pt x="157" y="273"/>
                </a:lnTo>
                <a:lnTo>
                  <a:pt x="149" y="275"/>
                </a:lnTo>
                <a:lnTo>
                  <a:pt x="142" y="277"/>
                </a:lnTo>
                <a:lnTo>
                  <a:pt x="134" y="281"/>
                </a:lnTo>
                <a:lnTo>
                  <a:pt x="128" y="284"/>
                </a:lnTo>
                <a:lnTo>
                  <a:pt x="121" y="289"/>
                </a:lnTo>
                <a:lnTo>
                  <a:pt x="116" y="294"/>
                </a:lnTo>
                <a:lnTo>
                  <a:pt x="111" y="299"/>
                </a:lnTo>
                <a:lnTo>
                  <a:pt x="105" y="305"/>
                </a:lnTo>
                <a:lnTo>
                  <a:pt x="101" y="311"/>
                </a:lnTo>
                <a:lnTo>
                  <a:pt x="98" y="317"/>
                </a:lnTo>
                <a:lnTo>
                  <a:pt x="95" y="325"/>
                </a:lnTo>
                <a:lnTo>
                  <a:pt x="93" y="331"/>
                </a:lnTo>
                <a:lnTo>
                  <a:pt x="90" y="339"/>
                </a:lnTo>
                <a:lnTo>
                  <a:pt x="89" y="347"/>
                </a:lnTo>
                <a:lnTo>
                  <a:pt x="89" y="355"/>
                </a:lnTo>
                <a:lnTo>
                  <a:pt x="89" y="375"/>
                </a:lnTo>
                <a:lnTo>
                  <a:pt x="79" y="376"/>
                </a:lnTo>
                <a:lnTo>
                  <a:pt x="69" y="378"/>
                </a:lnTo>
                <a:lnTo>
                  <a:pt x="60" y="382"/>
                </a:lnTo>
                <a:lnTo>
                  <a:pt x="52" y="385"/>
                </a:lnTo>
                <a:lnTo>
                  <a:pt x="43" y="388"/>
                </a:lnTo>
                <a:lnTo>
                  <a:pt x="36" y="392"/>
                </a:lnTo>
                <a:lnTo>
                  <a:pt x="29" y="398"/>
                </a:lnTo>
                <a:lnTo>
                  <a:pt x="23" y="403"/>
                </a:lnTo>
                <a:lnTo>
                  <a:pt x="18" y="409"/>
                </a:lnTo>
                <a:lnTo>
                  <a:pt x="13" y="416"/>
                </a:lnTo>
                <a:lnTo>
                  <a:pt x="9" y="422"/>
                </a:lnTo>
                <a:lnTo>
                  <a:pt x="5" y="430"/>
                </a:lnTo>
                <a:lnTo>
                  <a:pt x="3" y="438"/>
                </a:lnTo>
                <a:lnTo>
                  <a:pt x="1" y="447"/>
                </a:lnTo>
                <a:lnTo>
                  <a:pt x="0" y="455"/>
                </a:lnTo>
                <a:lnTo>
                  <a:pt x="0" y="465"/>
                </a:lnTo>
                <a:lnTo>
                  <a:pt x="0" y="474"/>
                </a:lnTo>
                <a:lnTo>
                  <a:pt x="1" y="482"/>
                </a:lnTo>
                <a:lnTo>
                  <a:pt x="3" y="491"/>
                </a:lnTo>
                <a:lnTo>
                  <a:pt x="5" y="499"/>
                </a:lnTo>
                <a:lnTo>
                  <a:pt x="9" y="507"/>
                </a:lnTo>
                <a:lnTo>
                  <a:pt x="13" y="513"/>
                </a:lnTo>
                <a:lnTo>
                  <a:pt x="18" y="520"/>
                </a:lnTo>
                <a:lnTo>
                  <a:pt x="23" y="526"/>
                </a:lnTo>
                <a:lnTo>
                  <a:pt x="29" y="531"/>
                </a:lnTo>
                <a:lnTo>
                  <a:pt x="36" y="537"/>
                </a:lnTo>
                <a:lnTo>
                  <a:pt x="43" y="541"/>
                </a:lnTo>
                <a:lnTo>
                  <a:pt x="52" y="544"/>
                </a:lnTo>
                <a:lnTo>
                  <a:pt x="60" y="547"/>
                </a:lnTo>
                <a:lnTo>
                  <a:pt x="69" y="551"/>
                </a:lnTo>
                <a:lnTo>
                  <a:pt x="79" y="553"/>
                </a:lnTo>
                <a:lnTo>
                  <a:pt x="89" y="554"/>
                </a:lnTo>
                <a:lnTo>
                  <a:pt x="89" y="582"/>
                </a:lnTo>
                <a:lnTo>
                  <a:pt x="89" y="591"/>
                </a:lnTo>
                <a:lnTo>
                  <a:pt x="90" y="600"/>
                </a:lnTo>
                <a:lnTo>
                  <a:pt x="93" y="608"/>
                </a:lnTo>
                <a:lnTo>
                  <a:pt x="95" y="616"/>
                </a:lnTo>
                <a:lnTo>
                  <a:pt x="98" y="622"/>
                </a:lnTo>
                <a:lnTo>
                  <a:pt x="102" y="629"/>
                </a:lnTo>
                <a:lnTo>
                  <a:pt x="106" y="635"/>
                </a:lnTo>
                <a:lnTo>
                  <a:pt x="112" y="639"/>
                </a:lnTo>
                <a:lnTo>
                  <a:pt x="117" y="645"/>
                </a:lnTo>
                <a:lnTo>
                  <a:pt x="125" y="648"/>
                </a:lnTo>
                <a:lnTo>
                  <a:pt x="132" y="651"/>
                </a:lnTo>
                <a:lnTo>
                  <a:pt x="140" y="654"/>
                </a:lnTo>
                <a:lnTo>
                  <a:pt x="148" y="657"/>
                </a:lnTo>
                <a:lnTo>
                  <a:pt x="158" y="658"/>
                </a:lnTo>
                <a:lnTo>
                  <a:pt x="169" y="659"/>
                </a:lnTo>
                <a:lnTo>
                  <a:pt x="179" y="660"/>
                </a:lnTo>
                <a:lnTo>
                  <a:pt x="254" y="660"/>
                </a:lnTo>
                <a:lnTo>
                  <a:pt x="257" y="659"/>
                </a:lnTo>
                <a:lnTo>
                  <a:pt x="259" y="659"/>
                </a:lnTo>
                <a:lnTo>
                  <a:pt x="263" y="657"/>
                </a:lnTo>
                <a:lnTo>
                  <a:pt x="265" y="654"/>
                </a:lnTo>
                <a:lnTo>
                  <a:pt x="266" y="652"/>
                </a:lnTo>
                <a:lnTo>
                  <a:pt x="268" y="650"/>
                </a:lnTo>
                <a:lnTo>
                  <a:pt x="268" y="647"/>
                </a:lnTo>
                <a:lnTo>
                  <a:pt x="269" y="645"/>
                </a:lnTo>
                <a:lnTo>
                  <a:pt x="269" y="284"/>
                </a:lnTo>
                <a:lnTo>
                  <a:pt x="268" y="282"/>
                </a:lnTo>
                <a:lnTo>
                  <a:pt x="268" y="279"/>
                </a:lnTo>
                <a:lnTo>
                  <a:pt x="266" y="277"/>
                </a:lnTo>
                <a:lnTo>
                  <a:pt x="265" y="274"/>
                </a:lnTo>
                <a:lnTo>
                  <a:pt x="263" y="273"/>
                </a:lnTo>
                <a:lnTo>
                  <a:pt x="259" y="270"/>
                </a:lnTo>
                <a:lnTo>
                  <a:pt x="257" y="270"/>
                </a:lnTo>
                <a:lnTo>
                  <a:pt x="254" y="269"/>
                </a:lnTo>
                <a:lnTo>
                  <a:pt x="194" y="269"/>
                </a:lnTo>
                <a:lnTo>
                  <a:pt x="195" y="258"/>
                </a:lnTo>
                <a:lnTo>
                  <a:pt x="197" y="246"/>
                </a:lnTo>
                <a:lnTo>
                  <a:pt x="200" y="233"/>
                </a:lnTo>
                <a:lnTo>
                  <a:pt x="203" y="221"/>
                </a:lnTo>
                <a:lnTo>
                  <a:pt x="206" y="210"/>
                </a:lnTo>
                <a:lnTo>
                  <a:pt x="210" y="199"/>
                </a:lnTo>
                <a:lnTo>
                  <a:pt x="215" y="188"/>
                </a:lnTo>
                <a:lnTo>
                  <a:pt x="219" y="177"/>
                </a:lnTo>
                <a:lnTo>
                  <a:pt x="224" y="167"/>
                </a:lnTo>
                <a:lnTo>
                  <a:pt x="231" y="156"/>
                </a:lnTo>
                <a:lnTo>
                  <a:pt x="237" y="146"/>
                </a:lnTo>
                <a:lnTo>
                  <a:pt x="243" y="136"/>
                </a:lnTo>
                <a:lnTo>
                  <a:pt x="258" y="117"/>
                </a:lnTo>
                <a:lnTo>
                  <a:pt x="274" y="100"/>
                </a:lnTo>
                <a:lnTo>
                  <a:pt x="293" y="85"/>
                </a:lnTo>
                <a:lnTo>
                  <a:pt x="312" y="71"/>
                </a:lnTo>
                <a:lnTo>
                  <a:pt x="323" y="65"/>
                </a:lnTo>
                <a:lnTo>
                  <a:pt x="332" y="59"/>
                </a:lnTo>
                <a:lnTo>
                  <a:pt x="343" y="53"/>
                </a:lnTo>
                <a:lnTo>
                  <a:pt x="354" y="49"/>
                </a:lnTo>
                <a:lnTo>
                  <a:pt x="365" y="45"/>
                </a:lnTo>
                <a:lnTo>
                  <a:pt x="376" y="40"/>
                </a:lnTo>
                <a:lnTo>
                  <a:pt x="388" y="37"/>
                </a:lnTo>
                <a:lnTo>
                  <a:pt x="400" y="35"/>
                </a:lnTo>
                <a:lnTo>
                  <a:pt x="411" y="33"/>
                </a:lnTo>
                <a:lnTo>
                  <a:pt x="424" y="31"/>
                </a:lnTo>
                <a:lnTo>
                  <a:pt x="436" y="31"/>
                </a:lnTo>
                <a:lnTo>
                  <a:pt x="449" y="30"/>
                </a:lnTo>
                <a:lnTo>
                  <a:pt x="461" y="31"/>
                </a:lnTo>
                <a:lnTo>
                  <a:pt x="472" y="31"/>
                </a:lnTo>
                <a:lnTo>
                  <a:pt x="485" y="33"/>
                </a:lnTo>
                <a:lnTo>
                  <a:pt x="497" y="35"/>
                </a:lnTo>
                <a:lnTo>
                  <a:pt x="508" y="37"/>
                </a:lnTo>
                <a:lnTo>
                  <a:pt x="519" y="40"/>
                </a:lnTo>
                <a:lnTo>
                  <a:pt x="530" y="45"/>
                </a:lnTo>
                <a:lnTo>
                  <a:pt x="542" y="49"/>
                </a:lnTo>
                <a:lnTo>
                  <a:pt x="553" y="53"/>
                </a:lnTo>
                <a:lnTo>
                  <a:pt x="562" y="59"/>
                </a:lnTo>
                <a:lnTo>
                  <a:pt x="573" y="65"/>
                </a:lnTo>
                <a:lnTo>
                  <a:pt x="583" y="71"/>
                </a:lnTo>
                <a:lnTo>
                  <a:pt x="602" y="85"/>
                </a:lnTo>
                <a:lnTo>
                  <a:pt x="619" y="100"/>
                </a:lnTo>
                <a:lnTo>
                  <a:pt x="635" y="117"/>
                </a:lnTo>
                <a:lnTo>
                  <a:pt x="650" y="136"/>
                </a:lnTo>
                <a:lnTo>
                  <a:pt x="663" y="156"/>
                </a:lnTo>
                <a:lnTo>
                  <a:pt x="673" y="177"/>
                </a:lnTo>
                <a:lnTo>
                  <a:pt x="679" y="188"/>
                </a:lnTo>
                <a:lnTo>
                  <a:pt x="683" y="199"/>
                </a:lnTo>
                <a:lnTo>
                  <a:pt x="686" y="210"/>
                </a:lnTo>
                <a:lnTo>
                  <a:pt x="689" y="221"/>
                </a:lnTo>
                <a:lnTo>
                  <a:pt x="693" y="233"/>
                </a:lnTo>
                <a:lnTo>
                  <a:pt x="695" y="246"/>
                </a:lnTo>
                <a:lnTo>
                  <a:pt x="696" y="258"/>
                </a:lnTo>
                <a:lnTo>
                  <a:pt x="697" y="269"/>
                </a:lnTo>
                <a:lnTo>
                  <a:pt x="643" y="269"/>
                </a:lnTo>
                <a:lnTo>
                  <a:pt x="640" y="270"/>
                </a:lnTo>
                <a:lnTo>
                  <a:pt x="638" y="270"/>
                </a:lnTo>
                <a:lnTo>
                  <a:pt x="635" y="273"/>
                </a:lnTo>
                <a:lnTo>
                  <a:pt x="633" y="274"/>
                </a:lnTo>
                <a:lnTo>
                  <a:pt x="631" y="277"/>
                </a:lnTo>
                <a:lnTo>
                  <a:pt x="630" y="279"/>
                </a:lnTo>
                <a:lnTo>
                  <a:pt x="629" y="282"/>
                </a:lnTo>
                <a:lnTo>
                  <a:pt x="629" y="284"/>
                </a:lnTo>
                <a:lnTo>
                  <a:pt x="629" y="645"/>
                </a:lnTo>
                <a:lnTo>
                  <a:pt x="629" y="647"/>
                </a:lnTo>
                <a:lnTo>
                  <a:pt x="630" y="650"/>
                </a:lnTo>
                <a:lnTo>
                  <a:pt x="631" y="652"/>
                </a:lnTo>
                <a:lnTo>
                  <a:pt x="633" y="654"/>
                </a:lnTo>
                <a:lnTo>
                  <a:pt x="635" y="657"/>
                </a:lnTo>
                <a:lnTo>
                  <a:pt x="638" y="659"/>
                </a:lnTo>
                <a:lnTo>
                  <a:pt x="640" y="659"/>
                </a:lnTo>
                <a:lnTo>
                  <a:pt x="643" y="660"/>
                </a:lnTo>
                <a:lnTo>
                  <a:pt x="718" y="660"/>
                </a:lnTo>
                <a:lnTo>
                  <a:pt x="728" y="659"/>
                </a:lnTo>
                <a:lnTo>
                  <a:pt x="737" y="659"/>
                </a:lnTo>
                <a:lnTo>
                  <a:pt x="737" y="695"/>
                </a:lnTo>
                <a:lnTo>
                  <a:pt x="735" y="707"/>
                </a:lnTo>
                <a:lnTo>
                  <a:pt x="733" y="719"/>
                </a:lnTo>
                <a:lnTo>
                  <a:pt x="731" y="730"/>
                </a:lnTo>
                <a:lnTo>
                  <a:pt x="727" y="741"/>
                </a:lnTo>
                <a:lnTo>
                  <a:pt x="722" y="751"/>
                </a:lnTo>
                <a:lnTo>
                  <a:pt x="716" y="760"/>
                </a:lnTo>
                <a:lnTo>
                  <a:pt x="709" y="770"/>
                </a:lnTo>
                <a:lnTo>
                  <a:pt x="701" y="778"/>
                </a:lnTo>
                <a:lnTo>
                  <a:pt x="694" y="786"/>
                </a:lnTo>
                <a:lnTo>
                  <a:pt x="684" y="792"/>
                </a:lnTo>
                <a:lnTo>
                  <a:pt x="674" y="799"/>
                </a:lnTo>
                <a:lnTo>
                  <a:pt x="664" y="803"/>
                </a:lnTo>
                <a:lnTo>
                  <a:pt x="653" y="807"/>
                </a:lnTo>
                <a:lnTo>
                  <a:pt x="642" y="811"/>
                </a:lnTo>
                <a:lnTo>
                  <a:pt x="631" y="812"/>
                </a:lnTo>
                <a:lnTo>
                  <a:pt x="619" y="813"/>
                </a:lnTo>
                <a:lnTo>
                  <a:pt x="557" y="813"/>
                </a:lnTo>
                <a:lnTo>
                  <a:pt x="553" y="801"/>
                </a:lnTo>
                <a:lnTo>
                  <a:pt x="547" y="790"/>
                </a:lnTo>
                <a:lnTo>
                  <a:pt x="541" y="781"/>
                </a:lnTo>
                <a:lnTo>
                  <a:pt x="532" y="772"/>
                </a:lnTo>
                <a:lnTo>
                  <a:pt x="522" y="766"/>
                </a:lnTo>
                <a:lnTo>
                  <a:pt x="511" y="760"/>
                </a:lnTo>
                <a:lnTo>
                  <a:pt x="505" y="758"/>
                </a:lnTo>
                <a:lnTo>
                  <a:pt x="499" y="757"/>
                </a:lnTo>
                <a:lnTo>
                  <a:pt x="493" y="756"/>
                </a:lnTo>
                <a:lnTo>
                  <a:pt x="486" y="756"/>
                </a:lnTo>
                <a:lnTo>
                  <a:pt x="479" y="756"/>
                </a:lnTo>
                <a:lnTo>
                  <a:pt x="472" y="757"/>
                </a:lnTo>
                <a:lnTo>
                  <a:pt x="465" y="759"/>
                </a:lnTo>
                <a:lnTo>
                  <a:pt x="458" y="761"/>
                </a:lnTo>
                <a:lnTo>
                  <a:pt x="452" y="765"/>
                </a:lnTo>
                <a:lnTo>
                  <a:pt x="447" y="768"/>
                </a:lnTo>
                <a:lnTo>
                  <a:pt x="441" y="772"/>
                </a:lnTo>
                <a:lnTo>
                  <a:pt x="436" y="776"/>
                </a:lnTo>
                <a:lnTo>
                  <a:pt x="432" y="782"/>
                </a:lnTo>
                <a:lnTo>
                  <a:pt x="427" y="787"/>
                </a:lnTo>
                <a:lnTo>
                  <a:pt x="423" y="793"/>
                </a:lnTo>
                <a:lnTo>
                  <a:pt x="420" y="800"/>
                </a:lnTo>
                <a:lnTo>
                  <a:pt x="418" y="806"/>
                </a:lnTo>
                <a:lnTo>
                  <a:pt x="417" y="813"/>
                </a:lnTo>
                <a:lnTo>
                  <a:pt x="416" y="820"/>
                </a:lnTo>
                <a:lnTo>
                  <a:pt x="415" y="828"/>
                </a:lnTo>
                <a:lnTo>
                  <a:pt x="416" y="835"/>
                </a:lnTo>
                <a:lnTo>
                  <a:pt x="417" y="842"/>
                </a:lnTo>
                <a:lnTo>
                  <a:pt x="418" y="849"/>
                </a:lnTo>
                <a:lnTo>
                  <a:pt x="420" y="856"/>
                </a:lnTo>
                <a:lnTo>
                  <a:pt x="423" y="862"/>
                </a:lnTo>
                <a:lnTo>
                  <a:pt x="427" y="867"/>
                </a:lnTo>
                <a:lnTo>
                  <a:pt x="432" y="873"/>
                </a:lnTo>
                <a:lnTo>
                  <a:pt x="436" y="878"/>
                </a:lnTo>
                <a:lnTo>
                  <a:pt x="441" y="882"/>
                </a:lnTo>
                <a:lnTo>
                  <a:pt x="447" y="887"/>
                </a:lnTo>
                <a:lnTo>
                  <a:pt x="452" y="891"/>
                </a:lnTo>
                <a:lnTo>
                  <a:pt x="458" y="893"/>
                </a:lnTo>
                <a:lnTo>
                  <a:pt x="465" y="896"/>
                </a:lnTo>
                <a:lnTo>
                  <a:pt x="472" y="897"/>
                </a:lnTo>
                <a:lnTo>
                  <a:pt x="479" y="898"/>
                </a:lnTo>
                <a:lnTo>
                  <a:pt x="486" y="899"/>
                </a:lnTo>
                <a:lnTo>
                  <a:pt x="493" y="898"/>
                </a:lnTo>
                <a:lnTo>
                  <a:pt x="499" y="898"/>
                </a:lnTo>
                <a:lnTo>
                  <a:pt x="505" y="896"/>
                </a:lnTo>
                <a:lnTo>
                  <a:pt x="511" y="895"/>
                </a:lnTo>
                <a:lnTo>
                  <a:pt x="522" y="890"/>
                </a:lnTo>
                <a:lnTo>
                  <a:pt x="532" y="883"/>
                </a:lnTo>
                <a:lnTo>
                  <a:pt x="541" y="875"/>
                </a:lnTo>
                <a:lnTo>
                  <a:pt x="547" y="865"/>
                </a:lnTo>
                <a:lnTo>
                  <a:pt x="553" y="854"/>
                </a:lnTo>
                <a:lnTo>
                  <a:pt x="557" y="843"/>
                </a:lnTo>
                <a:lnTo>
                  <a:pt x="619" y="843"/>
                </a:lnTo>
                <a:lnTo>
                  <a:pt x="634" y="842"/>
                </a:lnTo>
                <a:lnTo>
                  <a:pt x="649" y="839"/>
                </a:lnTo>
                <a:lnTo>
                  <a:pt x="663" y="836"/>
                </a:lnTo>
                <a:lnTo>
                  <a:pt x="676" y="831"/>
                </a:lnTo>
                <a:lnTo>
                  <a:pt x="688" y="824"/>
                </a:lnTo>
                <a:lnTo>
                  <a:pt x="701" y="817"/>
                </a:lnTo>
                <a:lnTo>
                  <a:pt x="712" y="808"/>
                </a:lnTo>
                <a:lnTo>
                  <a:pt x="723" y="799"/>
                </a:lnTo>
                <a:lnTo>
                  <a:pt x="732" y="789"/>
                </a:lnTo>
                <a:lnTo>
                  <a:pt x="741" y="777"/>
                </a:lnTo>
                <a:lnTo>
                  <a:pt x="748" y="766"/>
                </a:lnTo>
                <a:lnTo>
                  <a:pt x="755" y="753"/>
                </a:lnTo>
                <a:lnTo>
                  <a:pt x="759" y="739"/>
                </a:lnTo>
                <a:lnTo>
                  <a:pt x="763" y="725"/>
                </a:lnTo>
                <a:lnTo>
                  <a:pt x="765" y="710"/>
                </a:lnTo>
                <a:lnTo>
                  <a:pt x="766" y="695"/>
                </a:lnTo>
                <a:lnTo>
                  <a:pt x="766" y="651"/>
                </a:lnTo>
                <a:lnTo>
                  <a:pt x="776" y="646"/>
                </a:lnTo>
                <a:lnTo>
                  <a:pt x="785" y="640"/>
                </a:lnTo>
                <a:lnTo>
                  <a:pt x="792" y="633"/>
                </a:lnTo>
                <a:lnTo>
                  <a:pt x="798" y="626"/>
                </a:lnTo>
                <a:lnTo>
                  <a:pt x="802" y="616"/>
                </a:lnTo>
                <a:lnTo>
                  <a:pt x="806" y="606"/>
                </a:lnTo>
                <a:lnTo>
                  <a:pt x="807" y="594"/>
                </a:lnTo>
                <a:lnTo>
                  <a:pt x="808" y="582"/>
                </a:lnTo>
                <a:lnTo>
                  <a:pt x="808" y="554"/>
                </a:lnTo>
                <a:lnTo>
                  <a:pt x="819" y="553"/>
                </a:lnTo>
                <a:lnTo>
                  <a:pt x="829" y="551"/>
                </a:lnTo>
                <a:lnTo>
                  <a:pt x="837" y="547"/>
                </a:lnTo>
                <a:lnTo>
                  <a:pt x="846" y="544"/>
                </a:lnTo>
                <a:lnTo>
                  <a:pt x="853" y="541"/>
                </a:lnTo>
                <a:lnTo>
                  <a:pt x="861" y="537"/>
                </a:lnTo>
                <a:lnTo>
                  <a:pt x="868" y="531"/>
                </a:lnTo>
                <a:lnTo>
                  <a:pt x="873" y="526"/>
                </a:lnTo>
                <a:lnTo>
                  <a:pt x="880" y="520"/>
                </a:lnTo>
                <a:lnTo>
                  <a:pt x="884" y="513"/>
                </a:lnTo>
                <a:lnTo>
                  <a:pt x="888" y="507"/>
                </a:lnTo>
                <a:lnTo>
                  <a:pt x="892" y="499"/>
                </a:lnTo>
                <a:lnTo>
                  <a:pt x="895" y="491"/>
                </a:lnTo>
                <a:lnTo>
                  <a:pt x="897" y="482"/>
                </a:lnTo>
                <a:lnTo>
                  <a:pt x="898" y="474"/>
                </a:lnTo>
                <a:lnTo>
                  <a:pt x="898" y="464"/>
                </a:lnTo>
                <a:close/>
              </a:path>
            </a:pathLst>
          </a:custGeom>
          <a:solidFill>
            <a:schemeClr val="tx2"/>
          </a:solidFill>
          <a:ln>
            <a:solidFill>
              <a:schemeClr val="tx2"/>
            </a:solidFill>
          </a:ln>
          <a:extLst/>
        </p:spPr>
        <p:txBody>
          <a:bodyPr vert="horz" wrap="square" lIns="91440" tIns="45720" rIns="91440" bIns="45720" numCol="1" anchor="t" anchorCtr="0" compatLnSpc="1">
            <a:prstTxWarp prst="textNoShape">
              <a:avLst/>
            </a:prstTxWarp>
          </a:bodyPr>
          <a:lstStyle/>
          <a:p>
            <a:endParaRPr lang="en-US"/>
          </a:p>
        </p:txBody>
      </p:sp>
      <p:sp>
        <p:nvSpPr>
          <p:cNvPr id="366" name="Freeform 168"/>
          <p:cNvSpPr>
            <a:spLocks noEditPoints="1"/>
          </p:cNvSpPr>
          <p:nvPr/>
        </p:nvSpPr>
        <p:spPr bwMode="auto">
          <a:xfrm>
            <a:off x="7299348" y="5052060"/>
            <a:ext cx="275544" cy="207021"/>
          </a:xfrm>
          <a:custGeom>
            <a:avLst/>
            <a:gdLst>
              <a:gd name="T0" fmla="*/ 862 w 898"/>
              <a:gd name="T1" fmla="*/ 437 h 899"/>
              <a:gd name="T2" fmla="*/ 864 w 898"/>
              <a:gd name="T3" fmla="*/ 488 h 899"/>
              <a:gd name="T4" fmla="*/ 778 w 898"/>
              <a:gd name="T5" fmla="*/ 582 h 899"/>
              <a:gd name="T6" fmla="*/ 755 w 898"/>
              <a:gd name="T7" fmla="*/ 624 h 899"/>
              <a:gd name="T8" fmla="*/ 737 w 898"/>
              <a:gd name="T9" fmla="*/ 302 h 899"/>
              <a:gd name="T10" fmla="*/ 774 w 898"/>
              <a:gd name="T11" fmla="*/ 333 h 899"/>
              <a:gd name="T12" fmla="*/ 463 w 898"/>
              <a:gd name="T13" fmla="*/ 862 h 899"/>
              <a:gd name="T14" fmla="*/ 457 w 898"/>
              <a:gd name="T15" fmla="*/ 798 h 899"/>
              <a:gd name="T16" fmla="*/ 522 w 898"/>
              <a:gd name="T17" fmla="*/ 804 h 899"/>
              <a:gd name="T18" fmla="*/ 502 w 898"/>
              <a:gd name="T19" fmla="*/ 866 h 899"/>
              <a:gd name="T20" fmla="*/ 134 w 898"/>
              <a:gd name="T21" fmla="*/ 619 h 899"/>
              <a:gd name="T22" fmla="*/ 119 w 898"/>
              <a:gd name="T23" fmla="*/ 350 h 899"/>
              <a:gd name="T24" fmla="*/ 145 w 898"/>
              <a:gd name="T25" fmla="*/ 309 h 899"/>
              <a:gd name="T26" fmla="*/ 29 w 898"/>
              <a:gd name="T27" fmla="*/ 464 h 899"/>
              <a:gd name="T28" fmla="*/ 53 w 898"/>
              <a:gd name="T29" fmla="*/ 417 h 899"/>
              <a:gd name="T30" fmla="*/ 41 w 898"/>
              <a:gd name="T31" fmla="*/ 500 h 899"/>
              <a:gd name="T32" fmla="*/ 898 w 898"/>
              <a:gd name="T33" fmla="*/ 455 h 899"/>
              <a:gd name="T34" fmla="*/ 861 w 898"/>
              <a:gd name="T35" fmla="*/ 392 h 899"/>
              <a:gd name="T36" fmla="*/ 807 w 898"/>
              <a:gd name="T37" fmla="*/ 339 h 899"/>
              <a:gd name="T38" fmla="*/ 766 w 898"/>
              <a:gd name="T39" fmla="*/ 282 h 899"/>
              <a:gd name="T40" fmla="*/ 719 w 898"/>
              <a:gd name="T41" fmla="*/ 216 h 899"/>
              <a:gd name="T42" fmla="*/ 667 w 898"/>
              <a:gd name="T43" fmla="*/ 108 h 899"/>
              <a:gd name="T44" fmla="*/ 578 w 898"/>
              <a:gd name="T45" fmla="*/ 33 h 899"/>
              <a:gd name="T46" fmla="*/ 463 w 898"/>
              <a:gd name="T47" fmla="*/ 1 h 899"/>
              <a:gd name="T48" fmla="*/ 342 w 898"/>
              <a:gd name="T49" fmla="*/ 21 h 899"/>
              <a:gd name="T50" fmla="*/ 244 w 898"/>
              <a:gd name="T51" fmla="*/ 90 h 899"/>
              <a:gd name="T52" fmla="*/ 181 w 898"/>
              <a:gd name="T53" fmla="*/ 191 h 899"/>
              <a:gd name="T54" fmla="*/ 142 w 898"/>
              <a:gd name="T55" fmla="*/ 277 h 899"/>
              <a:gd name="T56" fmla="*/ 95 w 898"/>
              <a:gd name="T57" fmla="*/ 325 h 899"/>
              <a:gd name="T58" fmla="*/ 52 w 898"/>
              <a:gd name="T59" fmla="*/ 385 h 899"/>
              <a:gd name="T60" fmla="*/ 3 w 898"/>
              <a:gd name="T61" fmla="*/ 438 h 899"/>
              <a:gd name="T62" fmla="*/ 13 w 898"/>
              <a:gd name="T63" fmla="*/ 513 h 899"/>
              <a:gd name="T64" fmla="*/ 79 w 898"/>
              <a:gd name="T65" fmla="*/ 553 h 899"/>
              <a:gd name="T66" fmla="*/ 106 w 898"/>
              <a:gd name="T67" fmla="*/ 635 h 899"/>
              <a:gd name="T68" fmla="*/ 179 w 898"/>
              <a:gd name="T69" fmla="*/ 660 h 899"/>
              <a:gd name="T70" fmla="*/ 269 w 898"/>
              <a:gd name="T71" fmla="*/ 645 h 899"/>
              <a:gd name="T72" fmla="*/ 254 w 898"/>
              <a:gd name="T73" fmla="*/ 269 h 899"/>
              <a:gd name="T74" fmla="*/ 219 w 898"/>
              <a:gd name="T75" fmla="*/ 177 h 899"/>
              <a:gd name="T76" fmla="*/ 323 w 898"/>
              <a:gd name="T77" fmla="*/ 65 h 899"/>
              <a:gd name="T78" fmla="*/ 424 w 898"/>
              <a:gd name="T79" fmla="*/ 31 h 899"/>
              <a:gd name="T80" fmla="*/ 530 w 898"/>
              <a:gd name="T81" fmla="*/ 45 h 899"/>
              <a:gd name="T82" fmla="*/ 650 w 898"/>
              <a:gd name="T83" fmla="*/ 136 h 899"/>
              <a:gd name="T84" fmla="*/ 696 w 898"/>
              <a:gd name="T85" fmla="*/ 258 h 899"/>
              <a:gd name="T86" fmla="*/ 629 w 898"/>
              <a:gd name="T87" fmla="*/ 282 h 899"/>
              <a:gd name="T88" fmla="*/ 640 w 898"/>
              <a:gd name="T89" fmla="*/ 659 h 899"/>
              <a:gd name="T90" fmla="*/ 727 w 898"/>
              <a:gd name="T91" fmla="*/ 741 h 899"/>
              <a:gd name="T92" fmla="*/ 653 w 898"/>
              <a:gd name="T93" fmla="*/ 807 h 899"/>
              <a:gd name="T94" fmla="*/ 522 w 898"/>
              <a:gd name="T95" fmla="*/ 766 h 899"/>
              <a:gd name="T96" fmla="*/ 458 w 898"/>
              <a:gd name="T97" fmla="*/ 761 h 899"/>
              <a:gd name="T98" fmla="*/ 418 w 898"/>
              <a:gd name="T99" fmla="*/ 806 h 899"/>
              <a:gd name="T100" fmla="*/ 427 w 898"/>
              <a:gd name="T101" fmla="*/ 867 h 899"/>
              <a:gd name="T102" fmla="*/ 479 w 898"/>
              <a:gd name="T103" fmla="*/ 898 h 899"/>
              <a:gd name="T104" fmla="*/ 547 w 898"/>
              <a:gd name="T105" fmla="*/ 865 h 899"/>
              <a:gd name="T106" fmla="*/ 701 w 898"/>
              <a:gd name="T107" fmla="*/ 817 h 899"/>
              <a:gd name="T108" fmla="*/ 765 w 898"/>
              <a:gd name="T109" fmla="*/ 710 h 899"/>
              <a:gd name="T110" fmla="*/ 807 w 898"/>
              <a:gd name="T111" fmla="*/ 594 h 899"/>
              <a:gd name="T112" fmla="*/ 868 w 898"/>
              <a:gd name="T113" fmla="*/ 531 h 899"/>
              <a:gd name="T114" fmla="*/ 898 w 898"/>
              <a:gd name="T115" fmla="*/ 464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98" h="899">
                <a:moveTo>
                  <a:pt x="808" y="524"/>
                </a:moveTo>
                <a:lnTo>
                  <a:pt x="808" y="405"/>
                </a:lnTo>
                <a:lnTo>
                  <a:pt x="822" y="408"/>
                </a:lnTo>
                <a:lnTo>
                  <a:pt x="834" y="412"/>
                </a:lnTo>
                <a:lnTo>
                  <a:pt x="844" y="417"/>
                </a:lnTo>
                <a:lnTo>
                  <a:pt x="852" y="424"/>
                </a:lnTo>
                <a:lnTo>
                  <a:pt x="856" y="428"/>
                </a:lnTo>
                <a:lnTo>
                  <a:pt x="860" y="432"/>
                </a:lnTo>
                <a:lnTo>
                  <a:pt x="862" y="437"/>
                </a:lnTo>
                <a:lnTo>
                  <a:pt x="864" y="442"/>
                </a:lnTo>
                <a:lnTo>
                  <a:pt x="866" y="447"/>
                </a:lnTo>
                <a:lnTo>
                  <a:pt x="867" y="452"/>
                </a:lnTo>
                <a:lnTo>
                  <a:pt x="868" y="459"/>
                </a:lnTo>
                <a:lnTo>
                  <a:pt x="868" y="465"/>
                </a:lnTo>
                <a:lnTo>
                  <a:pt x="868" y="470"/>
                </a:lnTo>
                <a:lnTo>
                  <a:pt x="867" y="477"/>
                </a:lnTo>
                <a:lnTo>
                  <a:pt x="866" y="482"/>
                </a:lnTo>
                <a:lnTo>
                  <a:pt x="864" y="488"/>
                </a:lnTo>
                <a:lnTo>
                  <a:pt x="862" y="492"/>
                </a:lnTo>
                <a:lnTo>
                  <a:pt x="860" y="497"/>
                </a:lnTo>
                <a:lnTo>
                  <a:pt x="856" y="500"/>
                </a:lnTo>
                <a:lnTo>
                  <a:pt x="852" y="505"/>
                </a:lnTo>
                <a:lnTo>
                  <a:pt x="844" y="512"/>
                </a:lnTo>
                <a:lnTo>
                  <a:pt x="834" y="517"/>
                </a:lnTo>
                <a:lnTo>
                  <a:pt x="822" y="521"/>
                </a:lnTo>
                <a:lnTo>
                  <a:pt x="808" y="524"/>
                </a:lnTo>
                <a:close/>
                <a:moveTo>
                  <a:pt x="778" y="582"/>
                </a:moveTo>
                <a:lnTo>
                  <a:pt x="778" y="592"/>
                </a:lnTo>
                <a:lnTo>
                  <a:pt x="776" y="602"/>
                </a:lnTo>
                <a:lnTo>
                  <a:pt x="774" y="606"/>
                </a:lnTo>
                <a:lnTo>
                  <a:pt x="773" y="609"/>
                </a:lnTo>
                <a:lnTo>
                  <a:pt x="770" y="614"/>
                </a:lnTo>
                <a:lnTo>
                  <a:pt x="768" y="617"/>
                </a:lnTo>
                <a:lnTo>
                  <a:pt x="763" y="619"/>
                </a:lnTo>
                <a:lnTo>
                  <a:pt x="759" y="622"/>
                </a:lnTo>
                <a:lnTo>
                  <a:pt x="755" y="624"/>
                </a:lnTo>
                <a:lnTo>
                  <a:pt x="748" y="626"/>
                </a:lnTo>
                <a:lnTo>
                  <a:pt x="735" y="629"/>
                </a:lnTo>
                <a:lnTo>
                  <a:pt x="718" y="630"/>
                </a:lnTo>
                <a:lnTo>
                  <a:pt x="658" y="630"/>
                </a:lnTo>
                <a:lnTo>
                  <a:pt x="658" y="299"/>
                </a:lnTo>
                <a:lnTo>
                  <a:pt x="718" y="299"/>
                </a:lnTo>
                <a:lnTo>
                  <a:pt x="725" y="300"/>
                </a:lnTo>
                <a:lnTo>
                  <a:pt x="731" y="300"/>
                </a:lnTo>
                <a:lnTo>
                  <a:pt x="737" y="302"/>
                </a:lnTo>
                <a:lnTo>
                  <a:pt x="742" y="304"/>
                </a:lnTo>
                <a:lnTo>
                  <a:pt x="747" y="306"/>
                </a:lnTo>
                <a:lnTo>
                  <a:pt x="753" y="309"/>
                </a:lnTo>
                <a:lnTo>
                  <a:pt x="757" y="312"/>
                </a:lnTo>
                <a:lnTo>
                  <a:pt x="761" y="315"/>
                </a:lnTo>
                <a:lnTo>
                  <a:pt x="765" y="320"/>
                </a:lnTo>
                <a:lnTo>
                  <a:pt x="769" y="324"/>
                </a:lnTo>
                <a:lnTo>
                  <a:pt x="772" y="328"/>
                </a:lnTo>
                <a:lnTo>
                  <a:pt x="774" y="333"/>
                </a:lnTo>
                <a:lnTo>
                  <a:pt x="776" y="338"/>
                </a:lnTo>
                <a:lnTo>
                  <a:pt x="777" y="343"/>
                </a:lnTo>
                <a:lnTo>
                  <a:pt x="778" y="350"/>
                </a:lnTo>
                <a:lnTo>
                  <a:pt x="778" y="355"/>
                </a:lnTo>
                <a:lnTo>
                  <a:pt x="778" y="582"/>
                </a:lnTo>
                <a:close/>
                <a:moveTo>
                  <a:pt x="486" y="869"/>
                </a:moveTo>
                <a:lnTo>
                  <a:pt x="478" y="868"/>
                </a:lnTo>
                <a:lnTo>
                  <a:pt x="470" y="866"/>
                </a:lnTo>
                <a:lnTo>
                  <a:pt x="463" y="862"/>
                </a:lnTo>
                <a:lnTo>
                  <a:pt x="457" y="857"/>
                </a:lnTo>
                <a:lnTo>
                  <a:pt x="452" y="851"/>
                </a:lnTo>
                <a:lnTo>
                  <a:pt x="448" y="844"/>
                </a:lnTo>
                <a:lnTo>
                  <a:pt x="446" y="836"/>
                </a:lnTo>
                <a:lnTo>
                  <a:pt x="445" y="828"/>
                </a:lnTo>
                <a:lnTo>
                  <a:pt x="446" y="819"/>
                </a:lnTo>
                <a:lnTo>
                  <a:pt x="448" y="812"/>
                </a:lnTo>
                <a:lnTo>
                  <a:pt x="452" y="804"/>
                </a:lnTo>
                <a:lnTo>
                  <a:pt x="457" y="798"/>
                </a:lnTo>
                <a:lnTo>
                  <a:pt x="463" y="792"/>
                </a:lnTo>
                <a:lnTo>
                  <a:pt x="470" y="789"/>
                </a:lnTo>
                <a:lnTo>
                  <a:pt x="478" y="787"/>
                </a:lnTo>
                <a:lnTo>
                  <a:pt x="486" y="786"/>
                </a:lnTo>
                <a:lnTo>
                  <a:pt x="495" y="787"/>
                </a:lnTo>
                <a:lnTo>
                  <a:pt x="502" y="789"/>
                </a:lnTo>
                <a:lnTo>
                  <a:pt x="510" y="792"/>
                </a:lnTo>
                <a:lnTo>
                  <a:pt x="516" y="798"/>
                </a:lnTo>
                <a:lnTo>
                  <a:pt x="522" y="804"/>
                </a:lnTo>
                <a:lnTo>
                  <a:pt x="525" y="812"/>
                </a:lnTo>
                <a:lnTo>
                  <a:pt x="527" y="819"/>
                </a:lnTo>
                <a:lnTo>
                  <a:pt x="528" y="828"/>
                </a:lnTo>
                <a:lnTo>
                  <a:pt x="527" y="836"/>
                </a:lnTo>
                <a:lnTo>
                  <a:pt x="525" y="844"/>
                </a:lnTo>
                <a:lnTo>
                  <a:pt x="522" y="851"/>
                </a:lnTo>
                <a:lnTo>
                  <a:pt x="516" y="857"/>
                </a:lnTo>
                <a:lnTo>
                  <a:pt x="510" y="862"/>
                </a:lnTo>
                <a:lnTo>
                  <a:pt x="502" y="866"/>
                </a:lnTo>
                <a:lnTo>
                  <a:pt x="495" y="868"/>
                </a:lnTo>
                <a:lnTo>
                  <a:pt x="486" y="869"/>
                </a:lnTo>
                <a:close/>
                <a:moveTo>
                  <a:pt x="239" y="630"/>
                </a:moveTo>
                <a:lnTo>
                  <a:pt x="179" y="630"/>
                </a:lnTo>
                <a:lnTo>
                  <a:pt x="162" y="629"/>
                </a:lnTo>
                <a:lnTo>
                  <a:pt x="148" y="626"/>
                </a:lnTo>
                <a:lnTo>
                  <a:pt x="143" y="624"/>
                </a:lnTo>
                <a:lnTo>
                  <a:pt x="138" y="622"/>
                </a:lnTo>
                <a:lnTo>
                  <a:pt x="134" y="619"/>
                </a:lnTo>
                <a:lnTo>
                  <a:pt x="130" y="617"/>
                </a:lnTo>
                <a:lnTo>
                  <a:pt x="127" y="614"/>
                </a:lnTo>
                <a:lnTo>
                  <a:pt x="125" y="609"/>
                </a:lnTo>
                <a:lnTo>
                  <a:pt x="123" y="606"/>
                </a:lnTo>
                <a:lnTo>
                  <a:pt x="121" y="602"/>
                </a:lnTo>
                <a:lnTo>
                  <a:pt x="119" y="592"/>
                </a:lnTo>
                <a:lnTo>
                  <a:pt x="119" y="582"/>
                </a:lnTo>
                <a:lnTo>
                  <a:pt x="119" y="355"/>
                </a:lnTo>
                <a:lnTo>
                  <a:pt x="119" y="350"/>
                </a:lnTo>
                <a:lnTo>
                  <a:pt x="120" y="343"/>
                </a:lnTo>
                <a:lnTo>
                  <a:pt x="121" y="338"/>
                </a:lnTo>
                <a:lnTo>
                  <a:pt x="124" y="333"/>
                </a:lnTo>
                <a:lnTo>
                  <a:pt x="126" y="328"/>
                </a:lnTo>
                <a:lnTo>
                  <a:pt x="129" y="324"/>
                </a:lnTo>
                <a:lnTo>
                  <a:pt x="132" y="320"/>
                </a:lnTo>
                <a:lnTo>
                  <a:pt x="136" y="315"/>
                </a:lnTo>
                <a:lnTo>
                  <a:pt x="141" y="312"/>
                </a:lnTo>
                <a:lnTo>
                  <a:pt x="145" y="309"/>
                </a:lnTo>
                <a:lnTo>
                  <a:pt x="150" y="306"/>
                </a:lnTo>
                <a:lnTo>
                  <a:pt x="155" y="304"/>
                </a:lnTo>
                <a:lnTo>
                  <a:pt x="161" y="302"/>
                </a:lnTo>
                <a:lnTo>
                  <a:pt x="166" y="300"/>
                </a:lnTo>
                <a:lnTo>
                  <a:pt x="173" y="300"/>
                </a:lnTo>
                <a:lnTo>
                  <a:pt x="179" y="299"/>
                </a:lnTo>
                <a:lnTo>
                  <a:pt x="239" y="299"/>
                </a:lnTo>
                <a:lnTo>
                  <a:pt x="239" y="630"/>
                </a:lnTo>
                <a:close/>
                <a:moveTo>
                  <a:pt x="29" y="464"/>
                </a:moveTo>
                <a:lnTo>
                  <a:pt x="29" y="459"/>
                </a:lnTo>
                <a:lnTo>
                  <a:pt x="31" y="452"/>
                </a:lnTo>
                <a:lnTo>
                  <a:pt x="32" y="447"/>
                </a:lnTo>
                <a:lnTo>
                  <a:pt x="33" y="442"/>
                </a:lnTo>
                <a:lnTo>
                  <a:pt x="36" y="437"/>
                </a:lnTo>
                <a:lnTo>
                  <a:pt x="38" y="432"/>
                </a:lnTo>
                <a:lnTo>
                  <a:pt x="41" y="428"/>
                </a:lnTo>
                <a:lnTo>
                  <a:pt x="44" y="424"/>
                </a:lnTo>
                <a:lnTo>
                  <a:pt x="53" y="417"/>
                </a:lnTo>
                <a:lnTo>
                  <a:pt x="64" y="412"/>
                </a:lnTo>
                <a:lnTo>
                  <a:pt x="75" y="408"/>
                </a:lnTo>
                <a:lnTo>
                  <a:pt x="89" y="405"/>
                </a:lnTo>
                <a:lnTo>
                  <a:pt x="89" y="524"/>
                </a:lnTo>
                <a:lnTo>
                  <a:pt x="75" y="521"/>
                </a:lnTo>
                <a:lnTo>
                  <a:pt x="64" y="517"/>
                </a:lnTo>
                <a:lnTo>
                  <a:pt x="53" y="512"/>
                </a:lnTo>
                <a:lnTo>
                  <a:pt x="44" y="505"/>
                </a:lnTo>
                <a:lnTo>
                  <a:pt x="41" y="500"/>
                </a:lnTo>
                <a:lnTo>
                  <a:pt x="38" y="497"/>
                </a:lnTo>
                <a:lnTo>
                  <a:pt x="36" y="492"/>
                </a:lnTo>
                <a:lnTo>
                  <a:pt x="33" y="488"/>
                </a:lnTo>
                <a:lnTo>
                  <a:pt x="32" y="482"/>
                </a:lnTo>
                <a:lnTo>
                  <a:pt x="31" y="477"/>
                </a:lnTo>
                <a:lnTo>
                  <a:pt x="29" y="470"/>
                </a:lnTo>
                <a:lnTo>
                  <a:pt x="29" y="464"/>
                </a:lnTo>
                <a:close/>
                <a:moveTo>
                  <a:pt x="898" y="464"/>
                </a:moveTo>
                <a:lnTo>
                  <a:pt x="898" y="455"/>
                </a:lnTo>
                <a:lnTo>
                  <a:pt x="897" y="447"/>
                </a:lnTo>
                <a:lnTo>
                  <a:pt x="895" y="438"/>
                </a:lnTo>
                <a:lnTo>
                  <a:pt x="892" y="430"/>
                </a:lnTo>
                <a:lnTo>
                  <a:pt x="888" y="422"/>
                </a:lnTo>
                <a:lnTo>
                  <a:pt x="884" y="416"/>
                </a:lnTo>
                <a:lnTo>
                  <a:pt x="880" y="409"/>
                </a:lnTo>
                <a:lnTo>
                  <a:pt x="873" y="403"/>
                </a:lnTo>
                <a:lnTo>
                  <a:pt x="868" y="398"/>
                </a:lnTo>
                <a:lnTo>
                  <a:pt x="861" y="392"/>
                </a:lnTo>
                <a:lnTo>
                  <a:pt x="853" y="388"/>
                </a:lnTo>
                <a:lnTo>
                  <a:pt x="846" y="385"/>
                </a:lnTo>
                <a:lnTo>
                  <a:pt x="837" y="382"/>
                </a:lnTo>
                <a:lnTo>
                  <a:pt x="829" y="378"/>
                </a:lnTo>
                <a:lnTo>
                  <a:pt x="819" y="376"/>
                </a:lnTo>
                <a:lnTo>
                  <a:pt x="808" y="375"/>
                </a:lnTo>
                <a:lnTo>
                  <a:pt x="808" y="355"/>
                </a:lnTo>
                <a:lnTo>
                  <a:pt x="808" y="346"/>
                </a:lnTo>
                <a:lnTo>
                  <a:pt x="807" y="339"/>
                </a:lnTo>
                <a:lnTo>
                  <a:pt x="805" y="330"/>
                </a:lnTo>
                <a:lnTo>
                  <a:pt x="802" y="323"/>
                </a:lnTo>
                <a:lnTo>
                  <a:pt x="799" y="316"/>
                </a:lnTo>
                <a:lnTo>
                  <a:pt x="795" y="310"/>
                </a:lnTo>
                <a:lnTo>
                  <a:pt x="790" y="304"/>
                </a:lnTo>
                <a:lnTo>
                  <a:pt x="785" y="297"/>
                </a:lnTo>
                <a:lnTo>
                  <a:pt x="779" y="292"/>
                </a:lnTo>
                <a:lnTo>
                  <a:pt x="773" y="287"/>
                </a:lnTo>
                <a:lnTo>
                  <a:pt x="766" y="282"/>
                </a:lnTo>
                <a:lnTo>
                  <a:pt x="759" y="279"/>
                </a:lnTo>
                <a:lnTo>
                  <a:pt x="752" y="276"/>
                </a:lnTo>
                <a:lnTo>
                  <a:pt x="744" y="274"/>
                </a:lnTo>
                <a:lnTo>
                  <a:pt x="735" y="271"/>
                </a:lnTo>
                <a:lnTo>
                  <a:pt x="728" y="270"/>
                </a:lnTo>
                <a:lnTo>
                  <a:pt x="727" y="256"/>
                </a:lnTo>
                <a:lnTo>
                  <a:pt x="725" y="243"/>
                </a:lnTo>
                <a:lnTo>
                  <a:pt x="723" y="229"/>
                </a:lnTo>
                <a:lnTo>
                  <a:pt x="719" y="216"/>
                </a:lnTo>
                <a:lnTo>
                  <a:pt x="716" y="202"/>
                </a:lnTo>
                <a:lnTo>
                  <a:pt x="712" y="189"/>
                </a:lnTo>
                <a:lnTo>
                  <a:pt x="707" y="177"/>
                </a:lnTo>
                <a:lnTo>
                  <a:pt x="701" y="164"/>
                </a:lnTo>
                <a:lnTo>
                  <a:pt x="696" y="153"/>
                </a:lnTo>
                <a:lnTo>
                  <a:pt x="689" y="141"/>
                </a:lnTo>
                <a:lnTo>
                  <a:pt x="683" y="129"/>
                </a:lnTo>
                <a:lnTo>
                  <a:pt x="676" y="118"/>
                </a:lnTo>
                <a:lnTo>
                  <a:pt x="667" y="108"/>
                </a:lnTo>
                <a:lnTo>
                  <a:pt x="660" y="98"/>
                </a:lnTo>
                <a:lnTo>
                  <a:pt x="650" y="89"/>
                </a:lnTo>
                <a:lnTo>
                  <a:pt x="641" y="79"/>
                </a:lnTo>
                <a:lnTo>
                  <a:pt x="632" y="69"/>
                </a:lnTo>
                <a:lnTo>
                  <a:pt x="622" y="62"/>
                </a:lnTo>
                <a:lnTo>
                  <a:pt x="611" y="53"/>
                </a:lnTo>
                <a:lnTo>
                  <a:pt x="601" y="46"/>
                </a:lnTo>
                <a:lnTo>
                  <a:pt x="589" y="39"/>
                </a:lnTo>
                <a:lnTo>
                  <a:pt x="578" y="33"/>
                </a:lnTo>
                <a:lnTo>
                  <a:pt x="566" y="26"/>
                </a:lnTo>
                <a:lnTo>
                  <a:pt x="555" y="21"/>
                </a:lnTo>
                <a:lnTo>
                  <a:pt x="542" y="16"/>
                </a:lnTo>
                <a:lnTo>
                  <a:pt x="529" y="11"/>
                </a:lnTo>
                <a:lnTo>
                  <a:pt x="516" y="8"/>
                </a:lnTo>
                <a:lnTo>
                  <a:pt x="503" y="5"/>
                </a:lnTo>
                <a:lnTo>
                  <a:pt x="489" y="3"/>
                </a:lnTo>
                <a:lnTo>
                  <a:pt x="477" y="2"/>
                </a:lnTo>
                <a:lnTo>
                  <a:pt x="463" y="1"/>
                </a:lnTo>
                <a:lnTo>
                  <a:pt x="449" y="0"/>
                </a:lnTo>
                <a:lnTo>
                  <a:pt x="435" y="1"/>
                </a:lnTo>
                <a:lnTo>
                  <a:pt x="421" y="2"/>
                </a:lnTo>
                <a:lnTo>
                  <a:pt x="407" y="3"/>
                </a:lnTo>
                <a:lnTo>
                  <a:pt x="394" y="5"/>
                </a:lnTo>
                <a:lnTo>
                  <a:pt x="380" y="8"/>
                </a:lnTo>
                <a:lnTo>
                  <a:pt x="367" y="13"/>
                </a:lnTo>
                <a:lnTo>
                  <a:pt x="355" y="17"/>
                </a:lnTo>
                <a:lnTo>
                  <a:pt x="342" y="21"/>
                </a:lnTo>
                <a:lnTo>
                  <a:pt x="330" y="26"/>
                </a:lnTo>
                <a:lnTo>
                  <a:pt x="318" y="33"/>
                </a:lnTo>
                <a:lnTo>
                  <a:pt x="307" y="39"/>
                </a:lnTo>
                <a:lnTo>
                  <a:pt x="295" y="47"/>
                </a:lnTo>
                <a:lnTo>
                  <a:pt x="284" y="54"/>
                </a:lnTo>
                <a:lnTo>
                  <a:pt x="273" y="62"/>
                </a:lnTo>
                <a:lnTo>
                  <a:pt x="264" y="70"/>
                </a:lnTo>
                <a:lnTo>
                  <a:pt x="253" y="80"/>
                </a:lnTo>
                <a:lnTo>
                  <a:pt x="244" y="90"/>
                </a:lnTo>
                <a:lnTo>
                  <a:pt x="235" y="99"/>
                </a:lnTo>
                <a:lnTo>
                  <a:pt x="226" y="110"/>
                </a:lnTo>
                <a:lnTo>
                  <a:pt x="219" y="120"/>
                </a:lnTo>
                <a:lnTo>
                  <a:pt x="211" y="131"/>
                </a:lnTo>
                <a:lnTo>
                  <a:pt x="204" y="142"/>
                </a:lnTo>
                <a:lnTo>
                  <a:pt x="197" y="154"/>
                </a:lnTo>
                <a:lnTo>
                  <a:pt x="191" y="166"/>
                </a:lnTo>
                <a:lnTo>
                  <a:pt x="186" y="178"/>
                </a:lnTo>
                <a:lnTo>
                  <a:pt x="181" y="191"/>
                </a:lnTo>
                <a:lnTo>
                  <a:pt x="177" y="204"/>
                </a:lnTo>
                <a:lnTo>
                  <a:pt x="173" y="217"/>
                </a:lnTo>
                <a:lnTo>
                  <a:pt x="170" y="230"/>
                </a:lnTo>
                <a:lnTo>
                  <a:pt x="167" y="244"/>
                </a:lnTo>
                <a:lnTo>
                  <a:pt x="165" y="256"/>
                </a:lnTo>
                <a:lnTo>
                  <a:pt x="164" y="270"/>
                </a:lnTo>
                <a:lnTo>
                  <a:pt x="157" y="273"/>
                </a:lnTo>
                <a:lnTo>
                  <a:pt x="149" y="275"/>
                </a:lnTo>
                <a:lnTo>
                  <a:pt x="142" y="277"/>
                </a:lnTo>
                <a:lnTo>
                  <a:pt x="134" y="281"/>
                </a:lnTo>
                <a:lnTo>
                  <a:pt x="128" y="284"/>
                </a:lnTo>
                <a:lnTo>
                  <a:pt x="121" y="289"/>
                </a:lnTo>
                <a:lnTo>
                  <a:pt x="116" y="294"/>
                </a:lnTo>
                <a:lnTo>
                  <a:pt x="111" y="299"/>
                </a:lnTo>
                <a:lnTo>
                  <a:pt x="105" y="305"/>
                </a:lnTo>
                <a:lnTo>
                  <a:pt x="101" y="311"/>
                </a:lnTo>
                <a:lnTo>
                  <a:pt x="98" y="317"/>
                </a:lnTo>
                <a:lnTo>
                  <a:pt x="95" y="325"/>
                </a:lnTo>
                <a:lnTo>
                  <a:pt x="93" y="331"/>
                </a:lnTo>
                <a:lnTo>
                  <a:pt x="90" y="339"/>
                </a:lnTo>
                <a:lnTo>
                  <a:pt x="89" y="347"/>
                </a:lnTo>
                <a:lnTo>
                  <a:pt x="89" y="355"/>
                </a:lnTo>
                <a:lnTo>
                  <a:pt x="89" y="375"/>
                </a:lnTo>
                <a:lnTo>
                  <a:pt x="79" y="376"/>
                </a:lnTo>
                <a:lnTo>
                  <a:pt x="69" y="378"/>
                </a:lnTo>
                <a:lnTo>
                  <a:pt x="60" y="382"/>
                </a:lnTo>
                <a:lnTo>
                  <a:pt x="52" y="385"/>
                </a:lnTo>
                <a:lnTo>
                  <a:pt x="43" y="388"/>
                </a:lnTo>
                <a:lnTo>
                  <a:pt x="36" y="392"/>
                </a:lnTo>
                <a:lnTo>
                  <a:pt x="29" y="398"/>
                </a:lnTo>
                <a:lnTo>
                  <a:pt x="23" y="403"/>
                </a:lnTo>
                <a:lnTo>
                  <a:pt x="18" y="409"/>
                </a:lnTo>
                <a:lnTo>
                  <a:pt x="13" y="416"/>
                </a:lnTo>
                <a:lnTo>
                  <a:pt x="9" y="422"/>
                </a:lnTo>
                <a:lnTo>
                  <a:pt x="5" y="430"/>
                </a:lnTo>
                <a:lnTo>
                  <a:pt x="3" y="438"/>
                </a:lnTo>
                <a:lnTo>
                  <a:pt x="1" y="447"/>
                </a:lnTo>
                <a:lnTo>
                  <a:pt x="0" y="455"/>
                </a:lnTo>
                <a:lnTo>
                  <a:pt x="0" y="465"/>
                </a:lnTo>
                <a:lnTo>
                  <a:pt x="0" y="474"/>
                </a:lnTo>
                <a:lnTo>
                  <a:pt x="1" y="482"/>
                </a:lnTo>
                <a:lnTo>
                  <a:pt x="3" y="491"/>
                </a:lnTo>
                <a:lnTo>
                  <a:pt x="5" y="499"/>
                </a:lnTo>
                <a:lnTo>
                  <a:pt x="9" y="507"/>
                </a:lnTo>
                <a:lnTo>
                  <a:pt x="13" y="513"/>
                </a:lnTo>
                <a:lnTo>
                  <a:pt x="18" y="520"/>
                </a:lnTo>
                <a:lnTo>
                  <a:pt x="23" y="526"/>
                </a:lnTo>
                <a:lnTo>
                  <a:pt x="29" y="531"/>
                </a:lnTo>
                <a:lnTo>
                  <a:pt x="36" y="537"/>
                </a:lnTo>
                <a:lnTo>
                  <a:pt x="43" y="541"/>
                </a:lnTo>
                <a:lnTo>
                  <a:pt x="52" y="544"/>
                </a:lnTo>
                <a:lnTo>
                  <a:pt x="60" y="547"/>
                </a:lnTo>
                <a:lnTo>
                  <a:pt x="69" y="551"/>
                </a:lnTo>
                <a:lnTo>
                  <a:pt x="79" y="553"/>
                </a:lnTo>
                <a:lnTo>
                  <a:pt x="89" y="554"/>
                </a:lnTo>
                <a:lnTo>
                  <a:pt x="89" y="582"/>
                </a:lnTo>
                <a:lnTo>
                  <a:pt x="89" y="591"/>
                </a:lnTo>
                <a:lnTo>
                  <a:pt x="90" y="600"/>
                </a:lnTo>
                <a:lnTo>
                  <a:pt x="93" y="608"/>
                </a:lnTo>
                <a:lnTo>
                  <a:pt x="95" y="616"/>
                </a:lnTo>
                <a:lnTo>
                  <a:pt x="98" y="622"/>
                </a:lnTo>
                <a:lnTo>
                  <a:pt x="102" y="629"/>
                </a:lnTo>
                <a:lnTo>
                  <a:pt x="106" y="635"/>
                </a:lnTo>
                <a:lnTo>
                  <a:pt x="112" y="639"/>
                </a:lnTo>
                <a:lnTo>
                  <a:pt x="117" y="645"/>
                </a:lnTo>
                <a:lnTo>
                  <a:pt x="125" y="648"/>
                </a:lnTo>
                <a:lnTo>
                  <a:pt x="132" y="651"/>
                </a:lnTo>
                <a:lnTo>
                  <a:pt x="140" y="654"/>
                </a:lnTo>
                <a:lnTo>
                  <a:pt x="148" y="657"/>
                </a:lnTo>
                <a:lnTo>
                  <a:pt x="158" y="658"/>
                </a:lnTo>
                <a:lnTo>
                  <a:pt x="169" y="659"/>
                </a:lnTo>
                <a:lnTo>
                  <a:pt x="179" y="660"/>
                </a:lnTo>
                <a:lnTo>
                  <a:pt x="254" y="660"/>
                </a:lnTo>
                <a:lnTo>
                  <a:pt x="257" y="659"/>
                </a:lnTo>
                <a:lnTo>
                  <a:pt x="259" y="659"/>
                </a:lnTo>
                <a:lnTo>
                  <a:pt x="263" y="657"/>
                </a:lnTo>
                <a:lnTo>
                  <a:pt x="265" y="654"/>
                </a:lnTo>
                <a:lnTo>
                  <a:pt x="266" y="652"/>
                </a:lnTo>
                <a:lnTo>
                  <a:pt x="268" y="650"/>
                </a:lnTo>
                <a:lnTo>
                  <a:pt x="268" y="647"/>
                </a:lnTo>
                <a:lnTo>
                  <a:pt x="269" y="645"/>
                </a:lnTo>
                <a:lnTo>
                  <a:pt x="269" y="284"/>
                </a:lnTo>
                <a:lnTo>
                  <a:pt x="268" y="282"/>
                </a:lnTo>
                <a:lnTo>
                  <a:pt x="268" y="279"/>
                </a:lnTo>
                <a:lnTo>
                  <a:pt x="266" y="277"/>
                </a:lnTo>
                <a:lnTo>
                  <a:pt x="265" y="274"/>
                </a:lnTo>
                <a:lnTo>
                  <a:pt x="263" y="273"/>
                </a:lnTo>
                <a:lnTo>
                  <a:pt x="259" y="270"/>
                </a:lnTo>
                <a:lnTo>
                  <a:pt x="257" y="270"/>
                </a:lnTo>
                <a:lnTo>
                  <a:pt x="254" y="269"/>
                </a:lnTo>
                <a:lnTo>
                  <a:pt x="194" y="269"/>
                </a:lnTo>
                <a:lnTo>
                  <a:pt x="195" y="258"/>
                </a:lnTo>
                <a:lnTo>
                  <a:pt x="197" y="246"/>
                </a:lnTo>
                <a:lnTo>
                  <a:pt x="200" y="233"/>
                </a:lnTo>
                <a:lnTo>
                  <a:pt x="203" y="221"/>
                </a:lnTo>
                <a:lnTo>
                  <a:pt x="206" y="210"/>
                </a:lnTo>
                <a:lnTo>
                  <a:pt x="210" y="199"/>
                </a:lnTo>
                <a:lnTo>
                  <a:pt x="215" y="188"/>
                </a:lnTo>
                <a:lnTo>
                  <a:pt x="219" y="177"/>
                </a:lnTo>
                <a:lnTo>
                  <a:pt x="224" y="167"/>
                </a:lnTo>
                <a:lnTo>
                  <a:pt x="231" y="156"/>
                </a:lnTo>
                <a:lnTo>
                  <a:pt x="237" y="146"/>
                </a:lnTo>
                <a:lnTo>
                  <a:pt x="243" y="136"/>
                </a:lnTo>
                <a:lnTo>
                  <a:pt x="258" y="117"/>
                </a:lnTo>
                <a:lnTo>
                  <a:pt x="274" y="100"/>
                </a:lnTo>
                <a:lnTo>
                  <a:pt x="293" y="85"/>
                </a:lnTo>
                <a:lnTo>
                  <a:pt x="312" y="71"/>
                </a:lnTo>
                <a:lnTo>
                  <a:pt x="323" y="65"/>
                </a:lnTo>
                <a:lnTo>
                  <a:pt x="332" y="59"/>
                </a:lnTo>
                <a:lnTo>
                  <a:pt x="343" y="53"/>
                </a:lnTo>
                <a:lnTo>
                  <a:pt x="354" y="49"/>
                </a:lnTo>
                <a:lnTo>
                  <a:pt x="365" y="45"/>
                </a:lnTo>
                <a:lnTo>
                  <a:pt x="376" y="40"/>
                </a:lnTo>
                <a:lnTo>
                  <a:pt x="388" y="37"/>
                </a:lnTo>
                <a:lnTo>
                  <a:pt x="400" y="35"/>
                </a:lnTo>
                <a:lnTo>
                  <a:pt x="411" y="33"/>
                </a:lnTo>
                <a:lnTo>
                  <a:pt x="424" y="31"/>
                </a:lnTo>
                <a:lnTo>
                  <a:pt x="436" y="31"/>
                </a:lnTo>
                <a:lnTo>
                  <a:pt x="449" y="30"/>
                </a:lnTo>
                <a:lnTo>
                  <a:pt x="461" y="31"/>
                </a:lnTo>
                <a:lnTo>
                  <a:pt x="472" y="31"/>
                </a:lnTo>
                <a:lnTo>
                  <a:pt x="485" y="33"/>
                </a:lnTo>
                <a:lnTo>
                  <a:pt x="497" y="35"/>
                </a:lnTo>
                <a:lnTo>
                  <a:pt x="508" y="37"/>
                </a:lnTo>
                <a:lnTo>
                  <a:pt x="519" y="40"/>
                </a:lnTo>
                <a:lnTo>
                  <a:pt x="530" y="45"/>
                </a:lnTo>
                <a:lnTo>
                  <a:pt x="542" y="49"/>
                </a:lnTo>
                <a:lnTo>
                  <a:pt x="553" y="53"/>
                </a:lnTo>
                <a:lnTo>
                  <a:pt x="562" y="59"/>
                </a:lnTo>
                <a:lnTo>
                  <a:pt x="573" y="65"/>
                </a:lnTo>
                <a:lnTo>
                  <a:pt x="583" y="71"/>
                </a:lnTo>
                <a:lnTo>
                  <a:pt x="602" y="85"/>
                </a:lnTo>
                <a:lnTo>
                  <a:pt x="619" y="100"/>
                </a:lnTo>
                <a:lnTo>
                  <a:pt x="635" y="117"/>
                </a:lnTo>
                <a:lnTo>
                  <a:pt x="650" y="136"/>
                </a:lnTo>
                <a:lnTo>
                  <a:pt x="663" y="156"/>
                </a:lnTo>
                <a:lnTo>
                  <a:pt x="673" y="177"/>
                </a:lnTo>
                <a:lnTo>
                  <a:pt x="679" y="188"/>
                </a:lnTo>
                <a:lnTo>
                  <a:pt x="683" y="199"/>
                </a:lnTo>
                <a:lnTo>
                  <a:pt x="686" y="210"/>
                </a:lnTo>
                <a:lnTo>
                  <a:pt x="689" y="221"/>
                </a:lnTo>
                <a:lnTo>
                  <a:pt x="693" y="233"/>
                </a:lnTo>
                <a:lnTo>
                  <a:pt x="695" y="246"/>
                </a:lnTo>
                <a:lnTo>
                  <a:pt x="696" y="258"/>
                </a:lnTo>
                <a:lnTo>
                  <a:pt x="697" y="269"/>
                </a:lnTo>
                <a:lnTo>
                  <a:pt x="643" y="269"/>
                </a:lnTo>
                <a:lnTo>
                  <a:pt x="640" y="270"/>
                </a:lnTo>
                <a:lnTo>
                  <a:pt x="638" y="270"/>
                </a:lnTo>
                <a:lnTo>
                  <a:pt x="635" y="273"/>
                </a:lnTo>
                <a:lnTo>
                  <a:pt x="633" y="274"/>
                </a:lnTo>
                <a:lnTo>
                  <a:pt x="631" y="277"/>
                </a:lnTo>
                <a:lnTo>
                  <a:pt x="630" y="279"/>
                </a:lnTo>
                <a:lnTo>
                  <a:pt x="629" y="282"/>
                </a:lnTo>
                <a:lnTo>
                  <a:pt x="629" y="284"/>
                </a:lnTo>
                <a:lnTo>
                  <a:pt x="629" y="645"/>
                </a:lnTo>
                <a:lnTo>
                  <a:pt x="629" y="647"/>
                </a:lnTo>
                <a:lnTo>
                  <a:pt x="630" y="650"/>
                </a:lnTo>
                <a:lnTo>
                  <a:pt x="631" y="652"/>
                </a:lnTo>
                <a:lnTo>
                  <a:pt x="633" y="654"/>
                </a:lnTo>
                <a:lnTo>
                  <a:pt x="635" y="657"/>
                </a:lnTo>
                <a:lnTo>
                  <a:pt x="638" y="659"/>
                </a:lnTo>
                <a:lnTo>
                  <a:pt x="640" y="659"/>
                </a:lnTo>
                <a:lnTo>
                  <a:pt x="643" y="660"/>
                </a:lnTo>
                <a:lnTo>
                  <a:pt x="718" y="660"/>
                </a:lnTo>
                <a:lnTo>
                  <a:pt x="728" y="659"/>
                </a:lnTo>
                <a:lnTo>
                  <a:pt x="737" y="659"/>
                </a:lnTo>
                <a:lnTo>
                  <a:pt x="737" y="695"/>
                </a:lnTo>
                <a:lnTo>
                  <a:pt x="735" y="707"/>
                </a:lnTo>
                <a:lnTo>
                  <a:pt x="733" y="719"/>
                </a:lnTo>
                <a:lnTo>
                  <a:pt x="731" y="730"/>
                </a:lnTo>
                <a:lnTo>
                  <a:pt x="727" y="741"/>
                </a:lnTo>
                <a:lnTo>
                  <a:pt x="722" y="751"/>
                </a:lnTo>
                <a:lnTo>
                  <a:pt x="716" y="760"/>
                </a:lnTo>
                <a:lnTo>
                  <a:pt x="709" y="770"/>
                </a:lnTo>
                <a:lnTo>
                  <a:pt x="701" y="778"/>
                </a:lnTo>
                <a:lnTo>
                  <a:pt x="694" y="786"/>
                </a:lnTo>
                <a:lnTo>
                  <a:pt x="684" y="792"/>
                </a:lnTo>
                <a:lnTo>
                  <a:pt x="674" y="799"/>
                </a:lnTo>
                <a:lnTo>
                  <a:pt x="664" y="803"/>
                </a:lnTo>
                <a:lnTo>
                  <a:pt x="653" y="807"/>
                </a:lnTo>
                <a:lnTo>
                  <a:pt x="642" y="811"/>
                </a:lnTo>
                <a:lnTo>
                  <a:pt x="631" y="812"/>
                </a:lnTo>
                <a:lnTo>
                  <a:pt x="619" y="813"/>
                </a:lnTo>
                <a:lnTo>
                  <a:pt x="557" y="813"/>
                </a:lnTo>
                <a:lnTo>
                  <a:pt x="553" y="801"/>
                </a:lnTo>
                <a:lnTo>
                  <a:pt x="547" y="790"/>
                </a:lnTo>
                <a:lnTo>
                  <a:pt x="541" y="781"/>
                </a:lnTo>
                <a:lnTo>
                  <a:pt x="532" y="772"/>
                </a:lnTo>
                <a:lnTo>
                  <a:pt x="522" y="766"/>
                </a:lnTo>
                <a:lnTo>
                  <a:pt x="511" y="760"/>
                </a:lnTo>
                <a:lnTo>
                  <a:pt x="505" y="758"/>
                </a:lnTo>
                <a:lnTo>
                  <a:pt x="499" y="757"/>
                </a:lnTo>
                <a:lnTo>
                  <a:pt x="493" y="756"/>
                </a:lnTo>
                <a:lnTo>
                  <a:pt x="486" y="756"/>
                </a:lnTo>
                <a:lnTo>
                  <a:pt x="479" y="756"/>
                </a:lnTo>
                <a:lnTo>
                  <a:pt x="472" y="757"/>
                </a:lnTo>
                <a:lnTo>
                  <a:pt x="465" y="759"/>
                </a:lnTo>
                <a:lnTo>
                  <a:pt x="458" y="761"/>
                </a:lnTo>
                <a:lnTo>
                  <a:pt x="452" y="765"/>
                </a:lnTo>
                <a:lnTo>
                  <a:pt x="447" y="768"/>
                </a:lnTo>
                <a:lnTo>
                  <a:pt x="441" y="772"/>
                </a:lnTo>
                <a:lnTo>
                  <a:pt x="436" y="776"/>
                </a:lnTo>
                <a:lnTo>
                  <a:pt x="432" y="782"/>
                </a:lnTo>
                <a:lnTo>
                  <a:pt x="427" y="787"/>
                </a:lnTo>
                <a:lnTo>
                  <a:pt x="423" y="793"/>
                </a:lnTo>
                <a:lnTo>
                  <a:pt x="420" y="800"/>
                </a:lnTo>
                <a:lnTo>
                  <a:pt x="418" y="806"/>
                </a:lnTo>
                <a:lnTo>
                  <a:pt x="417" y="813"/>
                </a:lnTo>
                <a:lnTo>
                  <a:pt x="416" y="820"/>
                </a:lnTo>
                <a:lnTo>
                  <a:pt x="415" y="828"/>
                </a:lnTo>
                <a:lnTo>
                  <a:pt x="416" y="835"/>
                </a:lnTo>
                <a:lnTo>
                  <a:pt x="417" y="842"/>
                </a:lnTo>
                <a:lnTo>
                  <a:pt x="418" y="849"/>
                </a:lnTo>
                <a:lnTo>
                  <a:pt x="420" y="856"/>
                </a:lnTo>
                <a:lnTo>
                  <a:pt x="423" y="862"/>
                </a:lnTo>
                <a:lnTo>
                  <a:pt x="427" y="867"/>
                </a:lnTo>
                <a:lnTo>
                  <a:pt x="432" y="873"/>
                </a:lnTo>
                <a:lnTo>
                  <a:pt x="436" y="878"/>
                </a:lnTo>
                <a:lnTo>
                  <a:pt x="441" y="882"/>
                </a:lnTo>
                <a:lnTo>
                  <a:pt x="447" y="887"/>
                </a:lnTo>
                <a:lnTo>
                  <a:pt x="452" y="891"/>
                </a:lnTo>
                <a:lnTo>
                  <a:pt x="458" y="893"/>
                </a:lnTo>
                <a:lnTo>
                  <a:pt x="465" y="896"/>
                </a:lnTo>
                <a:lnTo>
                  <a:pt x="472" y="897"/>
                </a:lnTo>
                <a:lnTo>
                  <a:pt x="479" y="898"/>
                </a:lnTo>
                <a:lnTo>
                  <a:pt x="486" y="899"/>
                </a:lnTo>
                <a:lnTo>
                  <a:pt x="493" y="898"/>
                </a:lnTo>
                <a:lnTo>
                  <a:pt x="499" y="898"/>
                </a:lnTo>
                <a:lnTo>
                  <a:pt x="505" y="896"/>
                </a:lnTo>
                <a:lnTo>
                  <a:pt x="511" y="895"/>
                </a:lnTo>
                <a:lnTo>
                  <a:pt x="522" y="890"/>
                </a:lnTo>
                <a:lnTo>
                  <a:pt x="532" y="883"/>
                </a:lnTo>
                <a:lnTo>
                  <a:pt x="541" y="875"/>
                </a:lnTo>
                <a:lnTo>
                  <a:pt x="547" y="865"/>
                </a:lnTo>
                <a:lnTo>
                  <a:pt x="553" y="854"/>
                </a:lnTo>
                <a:lnTo>
                  <a:pt x="557" y="843"/>
                </a:lnTo>
                <a:lnTo>
                  <a:pt x="619" y="843"/>
                </a:lnTo>
                <a:lnTo>
                  <a:pt x="634" y="842"/>
                </a:lnTo>
                <a:lnTo>
                  <a:pt x="649" y="839"/>
                </a:lnTo>
                <a:lnTo>
                  <a:pt x="663" y="836"/>
                </a:lnTo>
                <a:lnTo>
                  <a:pt x="676" y="831"/>
                </a:lnTo>
                <a:lnTo>
                  <a:pt x="688" y="824"/>
                </a:lnTo>
                <a:lnTo>
                  <a:pt x="701" y="817"/>
                </a:lnTo>
                <a:lnTo>
                  <a:pt x="712" y="808"/>
                </a:lnTo>
                <a:lnTo>
                  <a:pt x="723" y="799"/>
                </a:lnTo>
                <a:lnTo>
                  <a:pt x="732" y="789"/>
                </a:lnTo>
                <a:lnTo>
                  <a:pt x="741" y="777"/>
                </a:lnTo>
                <a:lnTo>
                  <a:pt x="748" y="766"/>
                </a:lnTo>
                <a:lnTo>
                  <a:pt x="755" y="753"/>
                </a:lnTo>
                <a:lnTo>
                  <a:pt x="759" y="739"/>
                </a:lnTo>
                <a:lnTo>
                  <a:pt x="763" y="725"/>
                </a:lnTo>
                <a:lnTo>
                  <a:pt x="765" y="710"/>
                </a:lnTo>
                <a:lnTo>
                  <a:pt x="766" y="695"/>
                </a:lnTo>
                <a:lnTo>
                  <a:pt x="766" y="651"/>
                </a:lnTo>
                <a:lnTo>
                  <a:pt x="776" y="646"/>
                </a:lnTo>
                <a:lnTo>
                  <a:pt x="785" y="640"/>
                </a:lnTo>
                <a:lnTo>
                  <a:pt x="792" y="633"/>
                </a:lnTo>
                <a:lnTo>
                  <a:pt x="798" y="626"/>
                </a:lnTo>
                <a:lnTo>
                  <a:pt x="802" y="616"/>
                </a:lnTo>
                <a:lnTo>
                  <a:pt x="806" y="606"/>
                </a:lnTo>
                <a:lnTo>
                  <a:pt x="807" y="594"/>
                </a:lnTo>
                <a:lnTo>
                  <a:pt x="808" y="582"/>
                </a:lnTo>
                <a:lnTo>
                  <a:pt x="808" y="554"/>
                </a:lnTo>
                <a:lnTo>
                  <a:pt x="819" y="553"/>
                </a:lnTo>
                <a:lnTo>
                  <a:pt x="829" y="551"/>
                </a:lnTo>
                <a:lnTo>
                  <a:pt x="837" y="547"/>
                </a:lnTo>
                <a:lnTo>
                  <a:pt x="846" y="544"/>
                </a:lnTo>
                <a:lnTo>
                  <a:pt x="853" y="541"/>
                </a:lnTo>
                <a:lnTo>
                  <a:pt x="861" y="537"/>
                </a:lnTo>
                <a:lnTo>
                  <a:pt x="868" y="531"/>
                </a:lnTo>
                <a:lnTo>
                  <a:pt x="873" y="526"/>
                </a:lnTo>
                <a:lnTo>
                  <a:pt x="880" y="520"/>
                </a:lnTo>
                <a:lnTo>
                  <a:pt x="884" y="513"/>
                </a:lnTo>
                <a:lnTo>
                  <a:pt x="888" y="507"/>
                </a:lnTo>
                <a:lnTo>
                  <a:pt x="892" y="499"/>
                </a:lnTo>
                <a:lnTo>
                  <a:pt x="895" y="491"/>
                </a:lnTo>
                <a:lnTo>
                  <a:pt x="897" y="482"/>
                </a:lnTo>
                <a:lnTo>
                  <a:pt x="898" y="474"/>
                </a:lnTo>
                <a:lnTo>
                  <a:pt x="898" y="464"/>
                </a:lnTo>
                <a:close/>
              </a:path>
            </a:pathLst>
          </a:custGeom>
          <a:solidFill>
            <a:schemeClr val="tx2"/>
          </a:solidFill>
          <a:ln>
            <a:solidFill>
              <a:schemeClr val="tx2"/>
            </a:solidFill>
          </a:ln>
          <a:extLst/>
        </p:spPr>
        <p:txBody>
          <a:bodyPr vert="horz" wrap="square" lIns="91440" tIns="45720" rIns="91440" bIns="45720" numCol="1" anchor="t" anchorCtr="0" compatLnSpc="1">
            <a:prstTxWarp prst="textNoShape">
              <a:avLst/>
            </a:prstTxWarp>
          </a:bodyPr>
          <a:lstStyle/>
          <a:p>
            <a:endParaRPr lang="en-US"/>
          </a:p>
        </p:txBody>
      </p:sp>
      <p:sp>
        <p:nvSpPr>
          <p:cNvPr id="367" name="Freeform 168"/>
          <p:cNvSpPr>
            <a:spLocks noEditPoints="1"/>
          </p:cNvSpPr>
          <p:nvPr/>
        </p:nvSpPr>
        <p:spPr bwMode="auto">
          <a:xfrm>
            <a:off x="7299348" y="5297043"/>
            <a:ext cx="275544" cy="207021"/>
          </a:xfrm>
          <a:custGeom>
            <a:avLst/>
            <a:gdLst>
              <a:gd name="T0" fmla="*/ 862 w 898"/>
              <a:gd name="T1" fmla="*/ 437 h 899"/>
              <a:gd name="T2" fmla="*/ 864 w 898"/>
              <a:gd name="T3" fmla="*/ 488 h 899"/>
              <a:gd name="T4" fmla="*/ 778 w 898"/>
              <a:gd name="T5" fmla="*/ 582 h 899"/>
              <a:gd name="T6" fmla="*/ 755 w 898"/>
              <a:gd name="T7" fmla="*/ 624 h 899"/>
              <a:gd name="T8" fmla="*/ 737 w 898"/>
              <a:gd name="T9" fmla="*/ 302 h 899"/>
              <a:gd name="T10" fmla="*/ 774 w 898"/>
              <a:gd name="T11" fmla="*/ 333 h 899"/>
              <a:gd name="T12" fmla="*/ 463 w 898"/>
              <a:gd name="T13" fmla="*/ 862 h 899"/>
              <a:gd name="T14" fmla="*/ 457 w 898"/>
              <a:gd name="T15" fmla="*/ 798 h 899"/>
              <a:gd name="T16" fmla="*/ 522 w 898"/>
              <a:gd name="T17" fmla="*/ 804 h 899"/>
              <a:gd name="T18" fmla="*/ 502 w 898"/>
              <a:gd name="T19" fmla="*/ 866 h 899"/>
              <a:gd name="T20" fmla="*/ 134 w 898"/>
              <a:gd name="T21" fmla="*/ 619 h 899"/>
              <a:gd name="T22" fmla="*/ 119 w 898"/>
              <a:gd name="T23" fmla="*/ 350 h 899"/>
              <a:gd name="T24" fmla="*/ 145 w 898"/>
              <a:gd name="T25" fmla="*/ 309 h 899"/>
              <a:gd name="T26" fmla="*/ 29 w 898"/>
              <a:gd name="T27" fmla="*/ 464 h 899"/>
              <a:gd name="T28" fmla="*/ 53 w 898"/>
              <a:gd name="T29" fmla="*/ 417 h 899"/>
              <a:gd name="T30" fmla="*/ 41 w 898"/>
              <a:gd name="T31" fmla="*/ 500 h 899"/>
              <a:gd name="T32" fmla="*/ 898 w 898"/>
              <a:gd name="T33" fmla="*/ 455 h 899"/>
              <a:gd name="T34" fmla="*/ 861 w 898"/>
              <a:gd name="T35" fmla="*/ 392 h 899"/>
              <a:gd name="T36" fmla="*/ 807 w 898"/>
              <a:gd name="T37" fmla="*/ 339 h 899"/>
              <a:gd name="T38" fmla="*/ 766 w 898"/>
              <a:gd name="T39" fmla="*/ 282 h 899"/>
              <a:gd name="T40" fmla="*/ 719 w 898"/>
              <a:gd name="T41" fmla="*/ 216 h 899"/>
              <a:gd name="T42" fmla="*/ 667 w 898"/>
              <a:gd name="T43" fmla="*/ 108 h 899"/>
              <a:gd name="T44" fmla="*/ 578 w 898"/>
              <a:gd name="T45" fmla="*/ 33 h 899"/>
              <a:gd name="T46" fmla="*/ 463 w 898"/>
              <a:gd name="T47" fmla="*/ 1 h 899"/>
              <a:gd name="T48" fmla="*/ 342 w 898"/>
              <a:gd name="T49" fmla="*/ 21 h 899"/>
              <a:gd name="T50" fmla="*/ 244 w 898"/>
              <a:gd name="T51" fmla="*/ 90 h 899"/>
              <a:gd name="T52" fmla="*/ 181 w 898"/>
              <a:gd name="T53" fmla="*/ 191 h 899"/>
              <a:gd name="T54" fmla="*/ 142 w 898"/>
              <a:gd name="T55" fmla="*/ 277 h 899"/>
              <a:gd name="T56" fmla="*/ 95 w 898"/>
              <a:gd name="T57" fmla="*/ 325 h 899"/>
              <a:gd name="T58" fmla="*/ 52 w 898"/>
              <a:gd name="T59" fmla="*/ 385 h 899"/>
              <a:gd name="T60" fmla="*/ 3 w 898"/>
              <a:gd name="T61" fmla="*/ 438 h 899"/>
              <a:gd name="T62" fmla="*/ 13 w 898"/>
              <a:gd name="T63" fmla="*/ 513 h 899"/>
              <a:gd name="T64" fmla="*/ 79 w 898"/>
              <a:gd name="T65" fmla="*/ 553 h 899"/>
              <a:gd name="T66" fmla="*/ 106 w 898"/>
              <a:gd name="T67" fmla="*/ 635 h 899"/>
              <a:gd name="T68" fmla="*/ 179 w 898"/>
              <a:gd name="T69" fmla="*/ 660 h 899"/>
              <a:gd name="T70" fmla="*/ 269 w 898"/>
              <a:gd name="T71" fmla="*/ 645 h 899"/>
              <a:gd name="T72" fmla="*/ 254 w 898"/>
              <a:gd name="T73" fmla="*/ 269 h 899"/>
              <a:gd name="T74" fmla="*/ 219 w 898"/>
              <a:gd name="T75" fmla="*/ 177 h 899"/>
              <a:gd name="T76" fmla="*/ 323 w 898"/>
              <a:gd name="T77" fmla="*/ 65 h 899"/>
              <a:gd name="T78" fmla="*/ 424 w 898"/>
              <a:gd name="T79" fmla="*/ 31 h 899"/>
              <a:gd name="T80" fmla="*/ 530 w 898"/>
              <a:gd name="T81" fmla="*/ 45 h 899"/>
              <a:gd name="T82" fmla="*/ 650 w 898"/>
              <a:gd name="T83" fmla="*/ 136 h 899"/>
              <a:gd name="T84" fmla="*/ 696 w 898"/>
              <a:gd name="T85" fmla="*/ 258 h 899"/>
              <a:gd name="T86" fmla="*/ 629 w 898"/>
              <a:gd name="T87" fmla="*/ 282 h 899"/>
              <a:gd name="T88" fmla="*/ 640 w 898"/>
              <a:gd name="T89" fmla="*/ 659 h 899"/>
              <a:gd name="T90" fmla="*/ 727 w 898"/>
              <a:gd name="T91" fmla="*/ 741 h 899"/>
              <a:gd name="T92" fmla="*/ 653 w 898"/>
              <a:gd name="T93" fmla="*/ 807 h 899"/>
              <a:gd name="T94" fmla="*/ 522 w 898"/>
              <a:gd name="T95" fmla="*/ 766 h 899"/>
              <a:gd name="T96" fmla="*/ 458 w 898"/>
              <a:gd name="T97" fmla="*/ 761 h 899"/>
              <a:gd name="T98" fmla="*/ 418 w 898"/>
              <a:gd name="T99" fmla="*/ 806 h 899"/>
              <a:gd name="T100" fmla="*/ 427 w 898"/>
              <a:gd name="T101" fmla="*/ 867 h 899"/>
              <a:gd name="T102" fmla="*/ 479 w 898"/>
              <a:gd name="T103" fmla="*/ 898 h 899"/>
              <a:gd name="T104" fmla="*/ 547 w 898"/>
              <a:gd name="T105" fmla="*/ 865 h 899"/>
              <a:gd name="T106" fmla="*/ 701 w 898"/>
              <a:gd name="T107" fmla="*/ 817 h 899"/>
              <a:gd name="T108" fmla="*/ 765 w 898"/>
              <a:gd name="T109" fmla="*/ 710 h 899"/>
              <a:gd name="T110" fmla="*/ 807 w 898"/>
              <a:gd name="T111" fmla="*/ 594 h 899"/>
              <a:gd name="T112" fmla="*/ 868 w 898"/>
              <a:gd name="T113" fmla="*/ 531 h 899"/>
              <a:gd name="T114" fmla="*/ 898 w 898"/>
              <a:gd name="T115" fmla="*/ 464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98" h="899">
                <a:moveTo>
                  <a:pt x="808" y="524"/>
                </a:moveTo>
                <a:lnTo>
                  <a:pt x="808" y="405"/>
                </a:lnTo>
                <a:lnTo>
                  <a:pt x="822" y="408"/>
                </a:lnTo>
                <a:lnTo>
                  <a:pt x="834" y="412"/>
                </a:lnTo>
                <a:lnTo>
                  <a:pt x="844" y="417"/>
                </a:lnTo>
                <a:lnTo>
                  <a:pt x="852" y="424"/>
                </a:lnTo>
                <a:lnTo>
                  <a:pt x="856" y="428"/>
                </a:lnTo>
                <a:lnTo>
                  <a:pt x="860" y="432"/>
                </a:lnTo>
                <a:lnTo>
                  <a:pt x="862" y="437"/>
                </a:lnTo>
                <a:lnTo>
                  <a:pt x="864" y="442"/>
                </a:lnTo>
                <a:lnTo>
                  <a:pt x="866" y="447"/>
                </a:lnTo>
                <a:lnTo>
                  <a:pt x="867" y="452"/>
                </a:lnTo>
                <a:lnTo>
                  <a:pt x="868" y="459"/>
                </a:lnTo>
                <a:lnTo>
                  <a:pt x="868" y="465"/>
                </a:lnTo>
                <a:lnTo>
                  <a:pt x="868" y="470"/>
                </a:lnTo>
                <a:lnTo>
                  <a:pt x="867" y="477"/>
                </a:lnTo>
                <a:lnTo>
                  <a:pt x="866" y="482"/>
                </a:lnTo>
                <a:lnTo>
                  <a:pt x="864" y="488"/>
                </a:lnTo>
                <a:lnTo>
                  <a:pt x="862" y="492"/>
                </a:lnTo>
                <a:lnTo>
                  <a:pt x="860" y="497"/>
                </a:lnTo>
                <a:lnTo>
                  <a:pt x="856" y="500"/>
                </a:lnTo>
                <a:lnTo>
                  <a:pt x="852" y="505"/>
                </a:lnTo>
                <a:lnTo>
                  <a:pt x="844" y="512"/>
                </a:lnTo>
                <a:lnTo>
                  <a:pt x="834" y="517"/>
                </a:lnTo>
                <a:lnTo>
                  <a:pt x="822" y="521"/>
                </a:lnTo>
                <a:lnTo>
                  <a:pt x="808" y="524"/>
                </a:lnTo>
                <a:close/>
                <a:moveTo>
                  <a:pt x="778" y="582"/>
                </a:moveTo>
                <a:lnTo>
                  <a:pt x="778" y="592"/>
                </a:lnTo>
                <a:lnTo>
                  <a:pt x="776" y="602"/>
                </a:lnTo>
                <a:lnTo>
                  <a:pt x="774" y="606"/>
                </a:lnTo>
                <a:lnTo>
                  <a:pt x="773" y="609"/>
                </a:lnTo>
                <a:lnTo>
                  <a:pt x="770" y="614"/>
                </a:lnTo>
                <a:lnTo>
                  <a:pt x="768" y="617"/>
                </a:lnTo>
                <a:lnTo>
                  <a:pt x="763" y="619"/>
                </a:lnTo>
                <a:lnTo>
                  <a:pt x="759" y="622"/>
                </a:lnTo>
                <a:lnTo>
                  <a:pt x="755" y="624"/>
                </a:lnTo>
                <a:lnTo>
                  <a:pt x="748" y="626"/>
                </a:lnTo>
                <a:lnTo>
                  <a:pt x="735" y="629"/>
                </a:lnTo>
                <a:lnTo>
                  <a:pt x="718" y="630"/>
                </a:lnTo>
                <a:lnTo>
                  <a:pt x="658" y="630"/>
                </a:lnTo>
                <a:lnTo>
                  <a:pt x="658" y="299"/>
                </a:lnTo>
                <a:lnTo>
                  <a:pt x="718" y="299"/>
                </a:lnTo>
                <a:lnTo>
                  <a:pt x="725" y="300"/>
                </a:lnTo>
                <a:lnTo>
                  <a:pt x="731" y="300"/>
                </a:lnTo>
                <a:lnTo>
                  <a:pt x="737" y="302"/>
                </a:lnTo>
                <a:lnTo>
                  <a:pt x="742" y="304"/>
                </a:lnTo>
                <a:lnTo>
                  <a:pt x="747" y="306"/>
                </a:lnTo>
                <a:lnTo>
                  <a:pt x="753" y="309"/>
                </a:lnTo>
                <a:lnTo>
                  <a:pt x="757" y="312"/>
                </a:lnTo>
                <a:lnTo>
                  <a:pt x="761" y="315"/>
                </a:lnTo>
                <a:lnTo>
                  <a:pt x="765" y="320"/>
                </a:lnTo>
                <a:lnTo>
                  <a:pt x="769" y="324"/>
                </a:lnTo>
                <a:lnTo>
                  <a:pt x="772" y="328"/>
                </a:lnTo>
                <a:lnTo>
                  <a:pt x="774" y="333"/>
                </a:lnTo>
                <a:lnTo>
                  <a:pt x="776" y="338"/>
                </a:lnTo>
                <a:lnTo>
                  <a:pt x="777" y="343"/>
                </a:lnTo>
                <a:lnTo>
                  <a:pt x="778" y="350"/>
                </a:lnTo>
                <a:lnTo>
                  <a:pt x="778" y="355"/>
                </a:lnTo>
                <a:lnTo>
                  <a:pt x="778" y="582"/>
                </a:lnTo>
                <a:close/>
                <a:moveTo>
                  <a:pt x="486" y="869"/>
                </a:moveTo>
                <a:lnTo>
                  <a:pt x="478" y="868"/>
                </a:lnTo>
                <a:lnTo>
                  <a:pt x="470" y="866"/>
                </a:lnTo>
                <a:lnTo>
                  <a:pt x="463" y="862"/>
                </a:lnTo>
                <a:lnTo>
                  <a:pt x="457" y="857"/>
                </a:lnTo>
                <a:lnTo>
                  <a:pt x="452" y="851"/>
                </a:lnTo>
                <a:lnTo>
                  <a:pt x="448" y="844"/>
                </a:lnTo>
                <a:lnTo>
                  <a:pt x="446" y="836"/>
                </a:lnTo>
                <a:lnTo>
                  <a:pt x="445" y="828"/>
                </a:lnTo>
                <a:lnTo>
                  <a:pt x="446" y="819"/>
                </a:lnTo>
                <a:lnTo>
                  <a:pt x="448" y="812"/>
                </a:lnTo>
                <a:lnTo>
                  <a:pt x="452" y="804"/>
                </a:lnTo>
                <a:lnTo>
                  <a:pt x="457" y="798"/>
                </a:lnTo>
                <a:lnTo>
                  <a:pt x="463" y="792"/>
                </a:lnTo>
                <a:lnTo>
                  <a:pt x="470" y="789"/>
                </a:lnTo>
                <a:lnTo>
                  <a:pt x="478" y="787"/>
                </a:lnTo>
                <a:lnTo>
                  <a:pt x="486" y="786"/>
                </a:lnTo>
                <a:lnTo>
                  <a:pt x="495" y="787"/>
                </a:lnTo>
                <a:lnTo>
                  <a:pt x="502" y="789"/>
                </a:lnTo>
                <a:lnTo>
                  <a:pt x="510" y="792"/>
                </a:lnTo>
                <a:lnTo>
                  <a:pt x="516" y="798"/>
                </a:lnTo>
                <a:lnTo>
                  <a:pt x="522" y="804"/>
                </a:lnTo>
                <a:lnTo>
                  <a:pt x="525" y="812"/>
                </a:lnTo>
                <a:lnTo>
                  <a:pt x="527" y="819"/>
                </a:lnTo>
                <a:lnTo>
                  <a:pt x="528" y="828"/>
                </a:lnTo>
                <a:lnTo>
                  <a:pt x="527" y="836"/>
                </a:lnTo>
                <a:lnTo>
                  <a:pt x="525" y="844"/>
                </a:lnTo>
                <a:lnTo>
                  <a:pt x="522" y="851"/>
                </a:lnTo>
                <a:lnTo>
                  <a:pt x="516" y="857"/>
                </a:lnTo>
                <a:lnTo>
                  <a:pt x="510" y="862"/>
                </a:lnTo>
                <a:lnTo>
                  <a:pt x="502" y="866"/>
                </a:lnTo>
                <a:lnTo>
                  <a:pt x="495" y="868"/>
                </a:lnTo>
                <a:lnTo>
                  <a:pt x="486" y="869"/>
                </a:lnTo>
                <a:close/>
                <a:moveTo>
                  <a:pt x="239" y="630"/>
                </a:moveTo>
                <a:lnTo>
                  <a:pt x="179" y="630"/>
                </a:lnTo>
                <a:lnTo>
                  <a:pt x="162" y="629"/>
                </a:lnTo>
                <a:lnTo>
                  <a:pt x="148" y="626"/>
                </a:lnTo>
                <a:lnTo>
                  <a:pt x="143" y="624"/>
                </a:lnTo>
                <a:lnTo>
                  <a:pt x="138" y="622"/>
                </a:lnTo>
                <a:lnTo>
                  <a:pt x="134" y="619"/>
                </a:lnTo>
                <a:lnTo>
                  <a:pt x="130" y="617"/>
                </a:lnTo>
                <a:lnTo>
                  <a:pt x="127" y="614"/>
                </a:lnTo>
                <a:lnTo>
                  <a:pt x="125" y="609"/>
                </a:lnTo>
                <a:lnTo>
                  <a:pt x="123" y="606"/>
                </a:lnTo>
                <a:lnTo>
                  <a:pt x="121" y="602"/>
                </a:lnTo>
                <a:lnTo>
                  <a:pt x="119" y="592"/>
                </a:lnTo>
                <a:lnTo>
                  <a:pt x="119" y="582"/>
                </a:lnTo>
                <a:lnTo>
                  <a:pt x="119" y="355"/>
                </a:lnTo>
                <a:lnTo>
                  <a:pt x="119" y="350"/>
                </a:lnTo>
                <a:lnTo>
                  <a:pt x="120" y="343"/>
                </a:lnTo>
                <a:lnTo>
                  <a:pt x="121" y="338"/>
                </a:lnTo>
                <a:lnTo>
                  <a:pt x="124" y="333"/>
                </a:lnTo>
                <a:lnTo>
                  <a:pt x="126" y="328"/>
                </a:lnTo>
                <a:lnTo>
                  <a:pt x="129" y="324"/>
                </a:lnTo>
                <a:lnTo>
                  <a:pt x="132" y="320"/>
                </a:lnTo>
                <a:lnTo>
                  <a:pt x="136" y="315"/>
                </a:lnTo>
                <a:lnTo>
                  <a:pt x="141" y="312"/>
                </a:lnTo>
                <a:lnTo>
                  <a:pt x="145" y="309"/>
                </a:lnTo>
                <a:lnTo>
                  <a:pt x="150" y="306"/>
                </a:lnTo>
                <a:lnTo>
                  <a:pt x="155" y="304"/>
                </a:lnTo>
                <a:lnTo>
                  <a:pt x="161" y="302"/>
                </a:lnTo>
                <a:lnTo>
                  <a:pt x="166" y="300"/>
                </a:lnTo>
                <a:lnTo>
                  <a:pt x="173" y="300"/>
                </a:lnTo>
                <a:lnTo>
                  <a:pt x="179" y="299"/>
                </a:lnTo>
                <a:lnTo>
                  <a:pt x="239" y="299"/>
                </a:lnTo>
                <a:lnTo>
                  <a:pt x="239" y="630"/>
                </a:lnTo>
                <a:close/>
                <a:moveTo>
                  <a:pt x="29" y="464"/>
                </a:moveTo>
                <a:lnTo>
                  <a:pt x="29" y="459"/>
                </a:lnTo>
                <a:lnTo>
                  <a:pt x="31" y="452"/>
                </a:lnTo>
                <a:lnTo>
                  <a:pt x="32" y="447"/>
                </a:lnTo>
                <a:lnTo>
                  <a:pt x="33" y="442"/>
                </a:lnTo>
                <a:lnTo>
                  <a:pt x="36" y="437"/>
                </a:lnTo>
                <a:lnTo>
                  <a:pt x="38" y="432"/>
                </a:lnTo>
                <a:lnTo>
                  <a:pt x="41" y="428"/>
                </a:lnTo>
                <a:lnTo>
                  <a:pt x="44" y="424"/>
                </a:lnTo>
                <a:lnTo>
                  <a:pt x="53" y="417"/>
                </a:lnTo>
                <a:lnTo>
                  <a:pt x="64" y="412"/>
                </a:lnTo>
                <a:lnTo>
                  <a:pt x="75" y="408"/>
                </a:lnTo>
                <a:lnTo>
                  <a:pt x="89" y="405"/>
                </a:lnTo>
                <a:lnTo>
                  <a:pt x="89" y="524"/>
                </a:lnTo>
                <a:lnTo>
                  <a:pt x="75" y="521"/>
                </a:lnTo>
                <a:lnTo>
                  <a:pt x="64" y="517"/>
                </a:lnTo>
                <a:lnTo>
                  <a:pt x="53" y="512"/>
                </a:lnTo>
                <a:lnTo>
                  <a:pt x="44" y="505"/>
                </a:lnTo>
                <a:lnTo>
                  <a:pt x="41" y="500"/>
                </a:lnTo>
                <a:lnTo>
                  <a:pt x="38" y="497"/>
                </a:lnTo>
                <a:lnTo>
                  <a:pt x="36" y="492"/>
                </a:lnTo>
                <a:lnTo>
                  <a:pt x="33" y="488"/>
                </a:lnTo>
                <a:lnTo>
                  <a:pt x="32" y="482"/>
                </a:lnTo>
                <a:lnTo>
                  <a:pt x="31" y="477"/>
                </a:lnTo>
                <a:lnTo>
                  <a:pt x="29" y="470"/>
                </a:lnTo>
                <a:lnTo>
                  <a:pt x="29" y="464"/>
                </a:lnTo>
                <a:close/>
                <a:moveTo>
                  <a:pt x="898" y="464"/>
                </a:moveTo>
                <a:lnTo>
                  <a:pt x="898" y="455"/>
                </a:lnTo>
                <a:lnTo>
                  <a:pt x="897" y="447"/>
                </a:lnTo>
                <a:lnTo>
                  <a:pt x="895" y="438"/>
                </a:lnTo>
                <a:lnTo>
                  <a:pt x="892" y="430"/>
                </a:lnTo>
                <a:lnTo>
                  <a:pt x="888" y="422"/>
                </a:lnTo>
                <a:lnTo>
                  <a:pt x="884" y="416"/>
                </a:lnTo>
                <a:lnTo>
                  <a:pt x="880" y="409"/>
                </a:lnTo>
                <a:lnTo>
                  <a:pt x="873" y="403"/>
                </a:lnTo>
                <a:lnTo>
                  <a:pt x="868" y="398"/>
                </a:lnTo>
                <a:lnTo>
                  <a:pt x="861" y="392"/>
                </a:lnTo>
                <a:lnTo>
                  <a:pt x="853" y="388"/>
                </a:lnTo>
                <a:lnTo>
                  <a:pt x="846" y="385"/>
                </a:lnTo>
                <a:lnTo>
                  <a:pt x="837" y="382"/>
                </a:lnTo>
                <a:lnTo>
                  <a:pt x="829" y="378"/>
                </a:lnTo>
                <a:lnTo>
                  <a:pt x="819" y="376"/>
                </a:lnTo>
                <a:lnTo>
                  <a:pt x="808" y="375"/>
                </a:lnTo>
                <a:lnTo>
                  <a:pt x="808" y="355"/>
                </a:lnTo>
                <a:lnTo>
                  <a:pt x="808" y="346"/>
                </a:lnTo>
                <a:lnTo>
                  <a:pt x="807" y="339"/>
                </a:lnTo>
                <a:lnTo>
                  <a:pt x="805" y="330"/>
                </a:lnTo>
                <a:lnTo>
                  <a:pt x="802" y="323"/>
                </a:lnTo>
                <a:lnTo>
                  <a:pt x="799" y="316"/>
                </a:lnTo>
                <a:lnTo>
                  <a:pt x="795" y="310"/>
                </a:lnTo>
                <a:lnTo>
                  <a:pt x="790" y="304"/>
                </a:lnTo>
                <a:lnTo>
                  <a:pt x="785" y="297"/>
                </a:lnTo>
                <a:lnTo>
                  <a:pt x="779" y="292"/>
                </a:lnTo>
                <a:lnTo>
                  <a:pt x="773" y="287"/>
                </a:lnTo>
                <a:lnTo>
                  <a:pt x="766" y="282"/>
                </a:lnTo>
                <a:lnTo>
                  <a:pt x="759" y="279"/>
                </a:lnTo>
                <a:lnTo>
                  <a:pt x="752" y="276"/>
                </a:lnTo>
                <a:lnTo>
                  <a:pt x="744" y="274"/>
                </a:lnTo>
                <a:lnTo>
                  <a:pt x="735" y="271"/>
                </a:lnTo>
                <a:lnTo>
                  <a:pt x="728" y="270"/>
                </a:lnTo>
                <a:lnTo>
                  <a:pt x="727" y="256"/>
                </a:lnTo>
                <a:lnTo>
                  <a:pt x="725" y="243"/>
                </a:lnTo>
                <a:lnTo>
                  <a:pt x="723" y="229"/>
                </a:lnTo>
                <a:lnTo>
                  <a:pt x="719" y="216"/>
                </a:lnTo>
                <a:lnTo>
                  <a:pt x="716" y="202"/>
                </a:lnTo>
                <a:lnTo>
                  <a:pt x="712" y="189"/>
                </a:lnTo>
                <a:lnTo>
                  <a:pt x="707" y="177"/>
                </a:lnTo>
                <a:lnTo>
                  <a:pt x="701" y="164"/>
                </a:lnTo>
                <a:lnTo>
                  <a:pt x="696" y="153"/>
                </a:lnTo>
                <a:lnTo>
                  <a:pt x="689" y="141"/>
                </a:lnTo>
                <a:lnTo>
                  <a:pt x="683" y="129"/>
                </a:lnTo>
                <a:lnTo>
                  <a:pt x="676" y="118"/>
                </a:lnTo>
                <a:lnTo>
                  <a:pt x="667" y="108"/>
                </a:lnTo>
                <a:lnTo>
                  <a:pt x="660" y="98"/>
                </a:lnTo>
                <a:lnTo>
                  <a:pt x="650" y="89"/>
                </a:lnTo>
                <a:lnTo>
                  <a:pt x="641" y="79"/>
                </a:lnTo>
                <a:lnTo>
                  <a:pt x="632" y="69"/>
                </a:lnTo>
                <a:lnTo>
                  <a:pt x="622" y="62"/>
                </a:lnTo>
                <a:lnTo>
                  <a:pt x="611" y="53"/>
                </a:lnTo>
                <a:lnTo>
                  <a:pt x="601" y="46"/>
                </a:lnTo>
                <a:lnTo>
                  <a:pt x="589" y="39"/>
                </a:lnTo>
                <a:lnTo>
                  <a:pt x="578" y="33"/>
                </a:lnTo>
                <a:lnTo>
                  <a:pt x="566" y="26"/>
                </a:lnTo>
                <a:lnTo>
                  <a:pt x="555" y="21"/>
                </a:lnTo>
                <a:lnTo>
                  <a:pt x="542" y="16"/>
                </a:lnTo>
                <a:lnTo>
                  <a:pt x="529" y="11"/>
                </a:lnTo>
                <a:lnTo>
                  <a:pt x="516" y="8"/>
                </a:lnTo>
                <a:lnTo>
                  <a:pt x="503" y="5"/>
                </a:lnTo>
                <a:lnTo>
                  <a:pt x="489" y="3"/>
                </a:lnTo>
                <a:lnTo>
                  <a:pt x="477" y="2"/>
                </a:lnTo>
                <a:lnTo>
                  <a:pt x="463" y="1"/>
                </a:lnTo>
                <a:lnTo>
                  <a:pt x="449" y="0"/>
                </a:lnTo>
                <a:lnTo>
                  <a:pt x="435" y="1"/>
                </a:lnTo>
                <a:lnTo>
                  <a:pt x="421" y="2"/>
                </a:lnTo>
                <a:lnTo>
                  <a:pt x="407" y="3"/>
                </a:lnTo>
                <a:lnTo>
                  <a:pt x="394" y="5"/>
                </a:lnTo>
                <a:lnTo>
                  <a:pt x="380" y="8"/>
                </a:lnTo>
                <a:lnTo>
                  <a:pt x="367" y="13"/>
                </a:lnTo>
                <a:lnTo>
                  <a:pt x="355" y="17"/>
                </a:lnTo>
                <a:lnTo>
                  <a:pt x="342" y="21"/>
                </a:lnTo>
                <a:lnTo>
                  <a:pt x="330" y="26"/>
                </a:lnTo>
                <a:lnTo>
                  <a:pt x="318" y="33"/>
                </a:lnTo>
                <a:lnTo>
                  <a:pt x="307" y="39"/>
                </a:lnTo>
                <a:lnTo>
                  <a:pt x="295" y="47"/>
                </a:lnTo>
                <a:lnTo>
                  <a:pt x="284" y="54"/>
                </a:lnTo>
                <a:lnTo>
                  <a:pt x="273" y="62"/>
                </a:lnTo>
                <a:lnTo>
                  <a:pt x="264" y="70"/>
                </a:lnTo>
                <a:lnTo>
                  <a:pt x="253" y="80"/>
                </a:lnTo>
                <a:lnTo>
                  <a:pt x="244" y="90"/>
                </a:lnTo>
                <a:lnTo>
                  <a:pt x="235" y="99"/>
                </a:lnTo>
                <a:lnTo>
                  <a:pt x="226" y="110"/>
                </a:lnTo>
                <a:lnTo>
                  <a:pt x="219" y="120"/>
                </a:lnTo>
                <a:lnTo>
                  <a:pt x="211" y="131"/>
                </a:lnTo>
                <a:lnTo>
                  <a:pt x="204" y="142"/>
                </a:lnTo>
                <a:lnTo>
                  <a:pt x="197" y="154"/>
                </a:lnTo>
                <a:lnTo>
                  <a:pt x="191" y="166"/>
                </a:lnTo>
                <a:lnTo>
                  <a:pt x="186" y="178"/>
                </a:lnTo>
                <a:lnTo>
                  <a:pt x="181" y="191"/>
                </a:lnTo>
                <a:lnTo>
                  <a:pt x="177" y="204"/>
                </a:lnTo>
                <a:lnTo>
                  <a:pt x="173" y="217"/>
                </a:lnTo>
                <a:lnTo>
                  <a:pt x="170" y="230"/>
                </a:lnTo>
                <a:lnTo>
                  <a:pt x="167" y="244"/>
                </a:lnTo>
                <a:lnTo>
                  <a:pt x="165" y="256"/>
                </a:lnTo>
                <a:lnTo>
                  <a:pt x="164" y="270"/>
                </a:lnTo>
                <a:lnTo>
                  <a:pt x="157" y="273"/>
                </a:lnTo>
                <a:lnTo>
                  <a:pt x="149" y="275"/>
                </a:lnTo>
                <a:lnTo>
                  <a:pt x="142" y="277"/>
                </a:lnTo>
                <a:lnTo>
                  <a:pt x="134" y="281"/>
                </a:lnTo>
                <a:lnTo>
                  <a:pt x="128" y="284"/>
                </a:lnTo>
                <a:lnTo>
                  <a:pt x="121" y="289"/>
                </a:lnTo>
                <a:lnTo>
                  <a:pt x="116" y="294"/>
                </a:lnTo>
                <a:lnTo>
                  <a:pt x="111" y="299"/>
                </a:lnTo>
                <a:lnTo>
                  <a:pt x="105" y="305"/>
                </a:lnTo>
                <a:lnTo>
                  <a:pt x="101" y="311"/>
                </a:lnTo>
                <a:lnTo>
                  <a:pt x="98" y="317"/>
                </a:lnTo>
                <a:lnTo>
                  <a:pt x="95" y="325"/>
                </a:lnTo>
                <a:lnTo>
                  <a:pt x="93" y="331"/>
                </a:lnTo>
                <a:lnTo>
                  <a:pt x="90" y="339"/>
                </a:lnTo>
                <a:lnTo>
                  <a:pt x="89" y="347"/>
                </a:lnTo>
                <a:lnTo>
                  <a:pt x="89" y="355"/>
                </a:lnTo>
                <a:lnTo>
                  <a:pt x="89" y="375"/>
                </a:lnTo>
                <a:lnTo>
                  <a:pt x="79" y="376"/>
                </a:lnTo>
                <a:lnTo>
                  <a:pt x="69" y="378"/>
                </a:lnTo>
                <a:lnTo>
                  <a:pt x="60" y="382"/>
                </a:lnTo>
                <a:lnTo>
                  <a:pt x="52" y="385"/>
                </a:lnTo>
                <a:lnTo>
                  <a:pt x="43" y="388"/>
                </a:lnTo>
                <a:lnTo>
                  <a:pt x="36" y="392"/>
                </a:lnTo>
                <a:lnTo>
                  <a:pt x="29" y="398"/>
                </a:lnTo>
                <a:lnTo>
                  <a:pt x="23" y="403"/>
                </a:lnTo>
                <a:lnTo>
                  <a:pt x="18" y="409"/>
                </a:lnTo>
                <a:lnTo>
                  <a:pt x="13" y="416"/>
                </a:lnTo>
                <a:lnTo>
                  <a:pt x="9" y="422"/>
                </a:lnTo>
                <a:lnTo>
                  <a:pt x="5" y="430"/>
                </a:lnTo>
                <a:lnTo>
                  <a:pt x="3" y="438"/>
                </a:lnTo>
                <a:lnTo>
                  <a:pt x="1" y="447"/>
                </a:lnTo>
                <a:lnTo>
                  <a:pt x="0" y="455"/>
                </a:lnTo>
                <a:lnTo>
                  <a:pt x="0" y="465"/>
                </a:lnTo>
                <a:lnTo>
                  <a:pt x="0" y="474"/>
                </a:lnTo>
                <a:lnTo>
                  <a:pt x="1" y="482"/>
                </a:lnTo>
                <a:lnTo>
                  <a:pt x="3" y="491"/>
                </a:lnTo>
                <a:lnTo>
                  <a:pt x="5" y="499"/>
                </a:lnTo>
                <a:lnTo>
                  <a:pt x="9" y="507"/>
                </a:lnTo>
                <a:lnTo>
                  <a:pt x="13" y="513"/>
                </a:lnTo>
                <a:lnTo>
                  <a:pt x="18" y="520"/>
                </a:lnTo>
                <a:lnTo>
                  <a:pt x="23" y="526"/>
                </a:lnTo>
                <a:lnTo>
                  <a:pt x="29" y="531"/>
                </a:lnTo>
                <a:lnTo>
                  <a:pt x="36" y="537"/>
                </a:lnTo>
                <a:lnTo>
                  <a:pt x="43" y="541"/>
                </a:lnTo>
                <a:lnTo>
                  <a:pt x="52" y="544"/>
                </a:lnTo>
                <a:lnTo>
                  <a:pt x="60" y="547"/>
                </a:lnTo>
                <a:lnTo>
                  <a:pt x="69" y="551"/>
                </a:lnTo>
                <a:lnTo>
                  <a:pt x="79" y="553"/>
                </a:lnTo>
                <a:lnTo>
                  <a:pt x="89" y="554"/>
                </a:lnTo>
                <a:lnTo>
                  <a:pt x="89" y="582"/>
                </a:lnTo>
                <a:lnTo>
                  <a:pt x="89" y="591"/>
                </a:lnTo>
                <a:lnTo>
                  <a:pt x="90" y="600"/>
                </a:lnTo>
                <a:lnTo>
                  <a:pt x="93" y="608"/>
                </a:lnTo>
                <a:lnTo>
                  <a:pt x="95" y="616"/>
                </a:lnTo>
                <a:lnTo>
                  <a:pt x="98" y="622"/>
                </a:lnTo>
                <a:lnTo>
                  <a:pt x="102" y="629"/>
                </a:lnTo>
                <a:lnTo>
                  <a:pt x="106" y="635"/>
                </a:lnTo>
                <a:lnTo>
                  <a:pt x="112" y="639"/>
                </a:lnTo>
                <a:lnTo>
                  <a:pt x="117" y="645"/>
                </a:lnTo>
                <a:lnTo>
                  <a:pt x="125" y="648"/>
                </a:lnTo>
                <a:lnTo>
                  <a:pt x="132" y="651"/>
                </a:lnTo>
                <a:lnTo>
                  <a:pt x="140" y="654"/>
                </a:lnTo>
                <a:lnTo>
                  <a:pt x="148" y="657"/>
                </a:lnTo>
                <a:lnTo>
                  <a:pt x="158" y="658"/>
                </a:lnTo>
                <a:lnTo>
                  <a:pt x="169" y="659"/>
                </a:lnTo>
                <a:lnTo>
                  <a:pt x="179" y="660"/>
                </a:lnTo>
                <a:lnTo>
                  <a:pt x="254" y="660"/>
                </a:lnTo>
                <a:lnTo>
                  <a:pt x="257" y="659"/>
                </a:lnTo>
                <a:lnTo>
                  <a:pt x="259" y="659"/>
                </a:lnTo>
                <a:lnTo>
                  <a:pt x="263" y="657"/>
                </a:lnTo>
                <a:lnTo>
                  <a:pt x="265" y="654"/>
                </a:lnTo>
                <a:lnTo>
                  <a:pt x="266" y="652"/>
                </a:lnTo>
                <a:lnTo>
                  <a:pt x="268" y="650"/>
                </a:lnTo>
                <a:lnTo>
                  <a:pt x="268" y="647"/>
                </a:lnTo>
                <a:lnTo>
                  <a:pt x="269" y="645"/>
                </a:lnTo>
                <a:lnTo>
                  <a:pt x="269" y="284"/>
                </a:lnTo>
                <a:lnTo>
                  <a:pt x="268" y="282"/>
                </a:lnTo>
                <a:lnTo>
                  <a:pt x="268" y="279"/>
                </a:lnTo>
                <a:lnTo>
                  <a:pt x="266" y="277"/>
                </a:lnTo>
                <a:lnTo>
                  <a:pt x="265" y="274"/>
                </a:lnTo>
                <a:lnTo>
                  <a:pt x="263" y="273"/>
                </a:lnTo>
                <a:lnTo>
                  <a:pt x="259" y="270"/>
                </a:lnTo>
                <a:lnTo>
                  <a:pt x="257" y="270"/>
                </a:lnTo>
                <a:lnTo>
                  <a:pt x="254" y="269"/>
                </a:lnTo>
                <a:lnTo>
                  <a:pt x="194" y="269"/>
                </a:lnTo>
                <a:lnTo>
                  <a:pt x="195" y="258"/>
                </a:lnTo>
                <a:lnTo>
                  <a:pt x="197" y="246"/>
                </a:lnTo>
                <a:lnTo>
                  <a:pt x="200" y="233"/>
                </a:lnTo>
                <a:lnTo>
                  <a:pt x="203" y="221"/>
                </a:lnTo>
                <a:lnTo>
                  <a:pt x="206" y="210"/>
                </a:lnTo>
                <a:lnTo>
                  <a:pt x="210" y="199"/>
                </a:lnTo>
                <a:lnTo>
                  <a:pt x="215" y="188"/>
                </a:lnTo>
                <a:lnTo>
                  <a:pt x="219" y="177"/>
                </a:lnTo>
                <a:lnTo>
                  <a:pt x="224" y="167"/>
                </a:lnTo>
                <a:lnTo>
                  <a:pt x="231" y="156"/>
                </a:lnTo>
                <a:lnTo>
                  <a:pt x="237" y="146"/>
                </a:lnTo>
                <a:lnTo>
                  <a:pt x="243" y="136"/>
                </a:lnTo>
                <a:lnTo>
                  <a:pt x="258" y="117"/>
                </a:lnTo>
                <a:lnTo>
                  <a:pt x="274" y="100"/>
                </a:lnTo>
                <a:lnTo>
                  <a:pt x="293" y="85"/>
                </a:lnTo>
                <a:lnTo>
                  <a:pt x="312" y="71"/>
                </a:lnTo>
                <a:lnTo>
                  <a:pt x="323" y="65"/>
                </a:lnTo>
                <a:lnTo>
                  <a:pt x="332" y="59"/>
                </a:lnTo>
                <a:lnTo>
                  <a:pt x="343" y="53"/>
                </a:lnTo>
                <a:lnTo>
                  <a:pt x="354" y="49"/>
                </a:lnTo>
                <a:lnTo>
                  <a:pt x="365" y="45"/>
                </a:lnTo>
                <a:lnTo>
                  <a:pt x="376" y="40"/>
                </a:lnTo>
                <a:lnTo>
                  <a:pt x="388" y="37"/>
                </a:lnTo>
                <a:lnTo>
                  <a:pt x="400" y="35"/>
                </a:lnTo>
                <a:lnTo>
                  <a:pt x="411" y="33"/>
                </a:lnTo>
                <a:lnTo>
                  <a:pt x="424" y="31"/>
                </a:lnTo>
                <a:lnTo>
                  <a:pt x="436" y="31"/>
                </a:lnTo>
                <a:lnTo>
                  <a:pt x="449" y="30"/>
                </a:lnTo>
                <a:lnTo>
                  <a:pt x="461" y="31"/>
                </a:lnTo>
                <a:lnTo>
                  <a:pt x="472" y="31"/>
                </a:lnTo>
                <a:lnTo>
                  <a:pt x="485" y="33"/>
                </a:lnTo>
                <a:lnTo>
                  <a:pt x="497" y="35"/>
                </a:lnTo>
                <a:lnTo>
                  <a:pt x="508" y="37"/>
                </a:lnTo>
                <a:lnTo>
                  <a:pt x="519" y="40"/>
                </a:lnTo>
                <a:lnTo>
                  <a:pt x="530" y="45"/>
                </a:lnTo>
                <a:lnTo>
                  <a:pt x="542" y="49"/>
                </a:lnTo>
                <a:lnTo>
                  <a:pt x="553" y="53"/>
                </a:lnTo>
                <a:lnTo>
                  <a:pt x="562" y="59"/>
                </a:lnTo>
                <a:lnTo>
                  <a:pt x="573" y="65"/>
                </a:lnTo>
                <a:lnTo>
                  <a:pt x="583" y="71"/>
                </a:lnTo>
                <a:lnTo>
                  <a:pt x="602" y="85"/>
                </a:lnTo>
                <a:lnTo>
                  <a:pt x="619" y="100"/>
                </a:lnTo>
                <a:lnTo>
                  <a:pt x="635" y="117"/>
                </a:lnTo>
                <a:lnTo>
                  <a:pt x="650" y="136"/>
                </a:lnTo>
                <a:lnTo>
                  <a:pt x="663" y="156"/>
                </a:lnTo>
                <a:lnTo>
                  <a:pt x="673" y="177"/>
                </a:lnTo>
                <a:lnTo>
                  <a:pt x="679" y="188"/>
                </a:lnTo>
                <a:lnTo>
                  <a:pt x="683" y="199"/>
                </a:lnTo>
                <a:lnTo>
                  <a:pt x="686" y="210"/>
                </a:lnTo>
                <a:lnTo>
                  <a:pt x="689" y="221"/>
                </a:lnTo>
                <a:lnTo>
                  <a:pt x="693" y="233"/>
                </a:lnTo>
                <a:lnTo>
                  <a:pt x="695" y="246"/>
                </a:lnTo>
                <a:lnTo>
                  <a:pt x="696" y="258"/>
                </a:lnTo>
                <a:lnTo>
                  <a:pt x="697" y="269"/>
                </a:lnTo>
                <a:lnTo>
                  <a:pt x="643" y="269"/>
                </a:lnTo>
                <a:lnTo>
                  <a:pt x="640" y="270"/>
                </a:lnTo>
                <a:lnTo>
                  <a:pt x="638" y="270"/>
                </a:lnTo>
                <a:lnTo>
                  <a:pt x="635" y="273"/>
                </a:lnTo>
                <a:lnTo>
                  <a:pt x="633" y="274"/>
                </a:lnTo>
                <a:lnTo>
                  <a:pt x="631" y="277"/>
                </a:lnTo>
                <a:lnTo>
                  <a:pt x="630" y="279"/>
                </a:lnTo>
                <a:lnTo>
                  <a:pt x="629" y="282"/>
                </a:lnTo>
                <a:lnTo>
                  <a:pt x="629" y="284"/>
                </a:lnTo>
                <a:lnTo>
                  <a:pt x="629" y="645"/>
                </a:lnTo>
                <a:lnTo>
                  <a:pt x="629" y="647"/>
                </a:lnTo>
                <a:lnTo>
                  <a:pt x="630" y="650"/>
                </a:lnTo>
                <a:lnTo>
                  <a:pt x="631" y="652"/>
                </a:lnTo>
                <a:lnTo>
                  <a:pt x="633" y="654"/>
                </a:lnTo>
                <a:lnTo>
                  <a:pt x="635" y="657"/>
                </a:lnTo>
                <a:lnTo>
                  <a:pt x="638" y="659"/>
                </a:lnTo>
                <a:lnTo>
                  <a:pt x="640" y="659"/>
                </a:lnTo>
                <a:lnTo>
                  <a:pt x="643" y="660"/>
                </a:lnTo>
                <a:lnTo>
                  <a:pt x="718" y="660"/>
                </a:lnTo>
                <a:lnTo>
                  <a:pt x="728" y="659"/>
                </a:lnTo>
                <a:lnTo>
                  <a:pt x="737" y="659"/>
                </a:lnTo>
                <a:lnTo>
                  <a:pt x="737" y="695"/>
                </a:lnTo>
                <a:lnTo>
                  <a:pt x="735" y="707"/>
                </a:lnTo>
                <a:lnTo>
                  <a:pt x="733" y="719"/>
                </a:lnTo>
                <a:lnTo>
                  <a:pt x="731" y="730"/>
                </a:lnTo>
                <a:lnTo>
                  <a:pt x="727" y="741"/>
                </a:lnTo>
                <a:lnTo>
                  <a:pt x="722" y="751"/>
                </a:lnTo>
                <a:lnTo>
                  <a:pt x="716" y="760"/>
                </a:lnTo>
                <a:lnTo>
                  <a:pt x="709" y="770"/>
                </a:lnTo>
                <a:lnTo>
                  <a:pt x="701" y="778"/>
                </a:lnTo>
                <a:lnTo>
                  <a:pt x="694" y="786"/>
                </a:lnTo>
                <a:lnTo>
                  <a:pt x="684" y="792"/>
                </a:lnTo>
                <a:lnTo>
                  <a:pt x="674" y="799"/>
                </a:lnTo>
                <a:lnTo>
                  <a:pt x="664" y="803"/>
                </a:lnTo>
                <a:lnTo>
                  <a:pt x="653" y="807"/>
                </a:lnTo>
                <a:lnTo>
                  <a:pt x="642" y="811"/>
                </a:lnTo>
                <a:lnTo>
                  <a:pt x="631" y="812"/>
                </a:lnTo>
                <a:lnTo>
                  <a:pt x="619" y="813"/>
                </a:lnTo>
                <a:lnTo>
                  <a:pt x="557" y="813"/>
                </a:lnTo>
                <a:lnTo>
                  <a:pt x="553" y="801"/>
                </a:lnTo>
                <a:lnTo>
                  <a:pt x="547" y="790"/>
                </a:lnTo>
                <a:lnTo>
                  <a:pt x="541" y="781"/>
                </a:lnTo>
                <a:lnTo>
                  <a:pt x="532" y="772"/>
                </a:lnTo>
                <a:lnTo>
                  <a:pt x="522" y="766"/>
                </a:lnTo>
                <a:lnTo>
                  <a:pt x="511" y="760"/>
                </a:lnTo>
                <a:lnTo>
                  <a:pt x="505" y="758"/>
                </a:lnTo>
                <a:lnTo>
                  <a:pt x="499" y="757"/>
                </a:lnTo>
                <a:lnTo>
                  <a:pt x="493" y="756"/>
                </a:lnTo>
                <a:lnTo>
                  <a:pt x="486" y="756"/>
                </a:lnTo>
                <a:lnTo>
                  <a:pt x="479" y="756"/>
                </a:lnTo>
                <a:lnTo>
                  <a:pt x="472" y="757"/>
                </a:lnTo>
                <a:lnTo>
                  <a:pt x="465" y="759"/>
                </a:lnTo>
                <a:lnTo>
                  <a:pt x="458" y="761"/>
                </a:lnTo>
                <a:lnTo>
                  <a:pt x="452" y="765"/>
                </a:lnTo>
                <a:lnTo>
                  <a:pt x="447" y="768"/>
                </a:lnTo>
                <a:lnTo>
                  <a:pt x="441" y="772"/>
                </a:lnTo>
                <a:lnTo>
                  <a:pt x="436" y="776"/>
                </a:lnTo>
                <a:lnTo>
                  <a:pt x="432" y="782"/>
                </a:lnTo>
                <a:lnTo>
                  <a:pt x="427" y="787"/>
                </a:lnTo>
                <a:lnTo>
                  <a:pt x="423" y="793"/>
                </a:lnTo>
                <a:lnTo>
                  <a:pt x="420" y="800"/>
                </a:lnTo>
                <a:lnTo>
                  <a:pt x="418" y="806"/>
                </a:lnTo>
                <a:lnTo>
                  <a:pt x="417" y="813"/>
                </a:lnTo>
                <a:lnTo>
                  <a:pt x="416" y="820"/>
                </a:lnTo>
                <a:lnTo>
                  <a:pt x="415" y="828"/>
                </a:lnTo>
                <a:lnTo>
                  <a:pt x="416" y="835"/>
                </a:lnTo>
                <a:lnTo>
                  <a:pt x="417" y="842"/>
                </a:lnTo>
                <a:lnTo>
                  <a:pt x="418" y="849"/>
                </a:lnTo>
                <a:lnTo>
                  <a:pt x="420" y="856"/>
                </a:lnTo>
                <a:lnTo>
                  <a:pt x="423" y="862"/>
                </a:lnTo>
                <a:lnTo>
                  <a:pt x="427" y="867"/>
                </a:lnTo>
                <a:lnTo>
                  <a:pt x="432" y="873"/>
                </a:lnTo>
                <a:lnTo>
                  <a:pt x="436" y="878"/>
                </a:lnTo>
                <a:lnTo>
                  <a:pt x="441" y="882"/>
                </a:lnTo>
                <a:lnTo>
                  <a:pt x="447" y="887"/>
                </a:lnTo>
                <a:lnTo>
                  <a:pt x="452" y="891"/>
                </a:lnTo>
                <a:lnTo>
                  <a:pt x="458" y="893"/>
                </a:lnTo>
                <a:lnTo>
                  <a:pt x="465" y="896"/>
                </a:lnTo>
                <a:lnTo>
                  <a:pt x="472" y="897"/>
                </a:lnTo>
                <a:lnTo>
                  <a:pt x="479" y="898"/>
                </a:lnTo>
                <a:lnTo>
                  <a:pt x="486" y="899"/>
                </a:lnTo>
                <a:lnTo>
                  <a:pt x="493" y="898"/>
                </a:lnTo>
                <a:lnTo>
                  <a:pt x="499" y="898"/>
                </a:lnTo>
                <a:lnTo>
                  <a:pt x="505" y="896"/>
                </a:lnTo>
                <a:lnTo>
                  <a:pt x="511" y="895"/>
                </a:lnTo>
                <a:lnTo>
                  <a:pt x="522" y="890"/>
                </a:lnTo>
                <a:lnTo>
                  <a:pt x="532" y="883"/>
                </a:lnTo>
                <a:lnTo>
                  <a:pt x="541" y="875"/>
                </a:lnTo>
                <a:lnTo>
                  <a:pt x="547" y="865"/>
                </a:lnTo>
                <a:lnTo>
                  <a:pt x="553" y="854"/>
                </a:lnTo>
                <a:lnTo>
                  <a:pt x="557" y="843"/>
                </a:lnTo>
                <a:lnTo>
                  <a:pt x="619" y="843"/>
                </a:lnTo>
                <a:lnTo>
                  <a:pt x="634" y="842"/>
                </a:lnTo>
                <a:lnTo>
                  <a:pt x="649" y="839"/>
                </a:lnTo>
                <a:lnTo>
                  <a:pt x="663" y="836"/>
                </a:lnTo>
                <a:lnTo>
                  <a:pt x="676" y="831"/>
                </a:lnTo>
                <a:lnTo>
                  <a:pt x="688" y="824"/>
                </a:lnTo>
                <a:lnTo>
                  <a:pt x="701" y="817"/>
                </a:lnTo>
                <a:lnTo>
                  <a:pt x="712" y="808"/>
                </a:lnTo>
                <a:lnTo>
                  <a:pt x="723" y="799"/>
                </a:lnTo>
                <a:lnTo>
                  <a:pt x="732" y="789"/>
                </a:lnTo>
                <a:lnTo>
                  <a:pt x="741" y="777"/>
                </a:lnTo>
                <a:lnTo>
                  <a:pt x="748" y="766"/>
                </a:lnTo>
                <a:lnTo>
                  <a:pt x="755" y="753"/>
                </a:lnTo>
                <a:lnTo>
                  <a:pt x="759" y="739"/>
                </a:lnTo>
                <a:lnTo>
                  <a:pt x="763" y="725"/>
                </a:lnTo>
                <a:lnTo>
                  <a:pt x="765" y="710"/>
                </a:lnTo>
                <a:lnTo>
                  <a:pt x="766" y="695"/>
                </a:lnTo>
                <a:lnTo>
                  <a:pt x="766" y="651"/>
                </a:lnTo>
                <a:lnTo>
                  <a:pt x="776" y="646"/>
                </a:lnTo>
                <a:lnTo>
                  <a:pt x="785" y="640"/>
                </a:lnTo>
                <a:lnTo>
                  <a:pt x="792" y="633"/>
                </a:lnTo>
                <a:lnTo>
                  <a:pt x="798" y="626"/>
                </a:lnTo>
                <a:lnTo>
                  <a:pt x="802" y="616"/>
                </a:lnTo>
                <a:lnTo>
                  <a:pt x="806" y="606"/>
                </a:lnTo>
                <a:lnTo>
                  <a:pt x="807" y="594"/>
                </a:lnTo>
                <a:lnTo>
                  <a:pt x="808" y="582"/>
                </a:lnTo>
                <a:lnTo>
                  <a:pt x="808" y="554"/>
                </a:lnTo>
                <a:lnTo>
                  <a:pt x="819" y="553"/>
                </a:lnTo>
                <a:lnTo>
                  <a:pt x="829" y="551"/>
                </a:lnTo>
                <a:lnTo>
                  <a:pt x="837" y="547"/>
                </a:lnTo>
                <a:lnTo>
                  <a:pt x="846" y="544"/>
                </a:lnTo>
                <a:lnTo>
                  <a:pt x="853" y="541"/>
                </a:lnTo>
                <a:lnTo>
                  <a:pt x="861" y="537"/>
                </a:lnTo>
                <a:lnTo>
                  <a:pt x="868" y="531"/>
                </a:lnTo>
                <a:lnTo>
                  <a:pt x="873" y="526"/>
                </a:lnTo>
                <a:lnTo>
                  <a:pt x="880" y="520"/>
                </a:lnTo>
                <a:lnTo>
                  <a:pt x="884" y="513"/>
                </a:lnTo>
                <a:lnTo>
                  <a:pt x="888" y="507"/>
                </a:lnTo>
                <a:lnTo>
                  <a:pt x="892" y="499"/>
                </a:lnTo>
                <a:lnTo>
                  <a:pt x="895" y="491"/>
                </a:lnTo>
                <a:lnTo>
                  <a:pt x="897" y="482"/>
                </a:lnTo>
                <a:lnTo>
                  <a:pt x="898" y="474"/>
                </a:lnTo>
                <a:lnTo>
                  <a:pt x="898" y="464"/>
                </a:lnTo>
                <a:close/>
              </a:path>
            </a:pathLst>
          </a:custGeom>
          <a:solidFill>
            <a:schemeClr val="tx2"/>
          </a:solidFill>
          <a:ln>
            <a:solidFill>
              <a:schemeClr val="tx2"/>
            </a:solidFill>
          </a:ln>
          <a:extLst/>
        </p:spPr>
        <p:txBody>
          <a:bodyPr vert="horz" wrap="square" lIns="91440" tIns="45720" rIns="91440" bIns="45720" numCol="1" anchor="t" anchorCtr="0" compatLnSpc="1">
            <a:prstTxWarp prst="textNoShape">
              <a:avLst/>
            </a:prstTxWarp>
          </a:bodyPr>
          <a:lstStyle/>
          <a:p>
            <a:endParaRPr lang="en-US"/>
          </a:p>
        </p:txBody>
      </p:sp>
      <p:sp>
        <p:nvSpPr>
          <p:cNvPr id="368" name="Freeform 168"/>
          <p:cNvSpPr>
            <a:spLocks noEditPoints="1"/>
          </p:cNvSpPr>
          <p:nvPr/>
        </p:nvSpPr>
        <p:spPr bwMode="auto">
          <a:xfrm>
            <a:off x="7299348" y="5532120"/>
            <a:ext cx="275544" cy="207021"/>
          </a:xfrm>
          <a:custGeom>
            <a:avLst/>
            <a:gdLst>
              <a:gd name="T0" fmla="*/ 862 w 898"/>
              <a:gd name="T1" fmla="*/ 437 h 899"/>
              <a:gd name="T2" fmla="*/ 864 w 898"/>
              <a:gd name="T3" fmla="*/ 488 h 899"/>
              <a:gd name="T4" fmla="*/ 778 w 898"/>
              <a:gd name="T5" fmla="*/ 582 h 899"/>
              <a:gd name="T6" fmla="*/ 755 w 898"/>
              <a:gd name="T7" fmla="*/ 624 h 899"/>
              <a:gd name="T8" fmla="*/ 737 w 898"/>
              <a:gd name="T9" fmla="*/ 302 h 899"/>
              <a:gd name="T10" fmla="*/ 774 w 898"/>
              <a:gd name="T11" fmla="*/ 333 h 899"/>
              <a:gd name="T12" fmla="*/ 463 w 898"/>
              <a:gd name="T13" fmla="*/ 862 h 899"/>
              <a:gd name="T14" fmla="*/ 457 w 898"/>
              <a:gd name="T15" fmla="*/ 798 h 899"/>
              <a:gd name="T16" fmla="*/ 522 w 898"/>
              <a:gd name="T17" fmla="*/ 804 h 899"/>
              <a:gd name="T18" fmla="*/ 502 w 898"/>
              <a:gd name="T19" fmla="*/ 866 h 899"/>
              <a:gd name="T20" fmla="*/ 134 w 898"/>
              <a:gd name="T21" fmla="*/ 619 h 899"/>
              <a:gd name="T22" fmla="*/ 119 w 898"/>
              <a:gd name="T23" fmla="*/ 350 h 899"/>
              <a:gd name="T24" fmla="*/ 145 w 898"/>
              <a:gd name="T25" fmla="*/ 309 h 899"/>
              <a:gd name="T26" fmla="*/ 29 w 898"/>
              <a:gd name="T27" fmla="*/ 464 h 899"/>
              <a:gd name="T28" fmla="*/ 53 w 898"/>
              <a:gd name="T29" fmla="*/ 417 h 899"/>
              <a:gd name="T30" fmla="*/ 41 w 898"/>
              <a:gd name="T31" fmla="*/ 500 h 899"/>
              <a:gd name="T32" fmla="*/ 898 w 898"/>
              <a:gd name="T33" fmla="*/ 455 h 899"/>
              <a:gd name="T34" fmla="*/ 861 w 898"/>
              <a:gd name="T35" fmla="*/ 392 h 899"/>
              <a:gd name="T36" fmla="*/ 807 w 898"/>
              <a:gd name="T37" fmla="*/ 339 h 899"/>
              <a:gd name="T38" fmla="*/ 766 w 898"/>
              <a:gd name="T39" fmla="*/ 282 h 899"/>
              <a:gd name="T40" fmla="*/ 719 w 898"/>
              <a:gd name="T41" fmla="*/ 216 h 899"/>
              <a:gd name="T42" fmla="*/ 667 w 898"/>
              <a:gd name="T43" fmla="*/ 108 h 899"/>
              <a:gd name="T44" fmla="*/ 578 w 898"/>
              <a:gd name="T45" fmla="*/ 33 h 899"/>
              <a:gd name="T46" fmla="*/ 463 w 898"/>
              <a:gd name="T47" fmla="*/ 1 h 899"/>
              <a:gd name="T48" fmla="*/ 342 w 898"/>
              <a:gd name="T49" fmla="*/ 21 h 899"/>
              <a:gd name="T50" fmla="*/ 244 w 898"/>
              <a:gd name="T51" fmla="*/ 90 h 899"/>
              <a:gd name="T52" fmla="*/ 181 w 898"/>
              <a:gd name="T53" fmla="*/ 191 h 899"/>
              <a:gd name="T54" fmla="*/ 142 w 898"/>
              <a:gd name="T55" fmla="*/ 277 h 899"/>
              <a:gd name="T56" fmla="*/ 95 w 898"/>
              <a:gd name="T57" fmla="*/ 325 h 899"/>
              <a:gd name="T58" fmla="*/ 52 w 898"/>
              <a:gd name="T59" fmla="*/ 385 h 899"/>
              <a:gd name="T60" fmla="*/ 3 w 898"/>
              <a:gd name="T61" fmla="*/ 438 h 899"/>
              <a:gd name="T62" fmla="*/ 13 w 898"/>
              <a:gd name="T63" fmla="*/ 513 h 899"/>
              <a:gd name="T64" fmla="*/ 79 w 898"/>
              <a:gd name="T65" fmla="*/ 553 h 899"/>
              <a:gd name="T66" fmla="*/ 106 w 898"/>
              <a:gd name="T67" fmla="*/ 635 h 899"/>
              <a:gd name="T68" fmla="*/ 179 w 898"/>
              <a:gd name="T69" fmla="*/ 660 h 899"/>
              <a:gd name="T70" fmla="*/ 269 w 898"/>
              <a:gd name="T71" fmla="*/ 645 h 899"/>
              <a:gd name="T72" fmla="*/ 254 w 898"/>
              <a:gd name="T73" fmla="*/ 269 h 899"/>
              <a:gd name="T74" fmla="*/ 219 w 898"/>
              <a:gd name="T75" fmla="*/ 177 h 899"/>
              <a:gd name="T76" fmla="*/ 323 w 898"/>
              <a:gd name="T77" fmla="*/ 65 h 899"/>
              <a:gd name="T78" fmla="*/ 424 w 898"/>
              <a:gd name="T79" fmla="*/ 31 h 899"/>
              <a:gd name="T80" fmla="*/ 530 w 898"/>
              <a:gd name="T81" fmla="*/ 45 h 899"/>
              <a:gd name="T82" fmla="*/ 650 w 898"/>
              <a:gd name="T83" fmla="*/ 136 h 899"/>
              <a:gd name="T84" fmla="*/ 696 w 898"/>
              <a:gd name="T85" fmla="*/ 258 h 899"/>
              <a:gd name="T86" fmla="*/ 629 w 898"/>
              <a:gd name="T87" fmla="*/ 282 h 899"/>
              <a:gd name="T88" fmla="*/ 640 w 898"/>
              <a:gd name="T89" fmla="*/ 659 h 899"/>
              <a:gd name="T90" fmla="*/ 727 w 898"/>
              <a:gd name="T91" fmla="*/ 741 h 899"/>
              <a:gd name="T92" fmla="*/ 653 w 898"/>
              <a:gd name="T93" fmla="*/ 807 h 899"/>
              <a:gd name="T94" fmla="*/ 522 w 898"/>
              <a:gd name="T95" fmla="*/ 766 h 899"/>
              <a:gd name="T96" fmla="*/ 458 w 898"/>
              <a:gd name="T97" fmla="*/ 761 h 899"/>
              <a:gd name="T98" fmla="*/ 418 w 898"/>
              <a:gd name="T99" fmla="*/ 806 h 899"/>
              <a:gd name="T100" fmla="*/ 427 w 898"/>
              <a:gd name="T101" fmla="*/ 867 h 899"/>
              <a:gd name="T102" fmla="*/ 479 w 898"/>
              <a:gd name="T103" fmla="*/ 898 h 899"/>
              <a:gd name="T104" fmla="*/ 547 w 898"/>
              <a:gd name="T105" fmla="*/ 865 h 899"/>
              <a:gd name="T106" fmla="*/ 701 w 898"/>
              <a:gd name="T107" fmla="*/ 817 h 899"/>
              <a:gd name="T108" fmla="*/ 765 w 898"/>
              <a:gd name="T109" fmla="*/ 710 h 899"/>
              <a:gd name="T110" fmla="*/ 807 w 898"/>
              <a:gd name="T111" fmla="*/ 594 h 899"/>
              <a:gd name="T112" fmla="*/ 868 w 898"/>
              <a:gd name="T113" fmla="*/ 531 h 899"/>
              <a:gd name="T114" fmla="*/ 898 w 898"/>
              <a:gd name="T115" fmla="*/ 464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98" h="899">
                <a:moveTo>
                  <a:pt x="808" y="524"/>
                </a:moveTo>
                <a:lnTo>
                  <a:pt x="808" y="405"/>
                </a:lnTo>
                <a:lnTo>
                  <a:pt x="822" y="408"/>
                </a:lnTo>
                <a:lnTo>
                  <a:pt x="834" y="412"/>
                </a:lnTo>
                <a:lnTo>
                  <a:pt x="844" y="417"/>
                </a:lnTo>
                <a:lnTo>
                  <a:pt x="852" y="424"/>
                </a:lnTo>
                <a:lnTo>
                  <a:pt x="856" y="428"/>
                </a:lnTo>
                <a:lnTo>
                  <a:pt x="860" y="432"/>
                </a:lnTo>
                <a:lnTo>
                  <a:pt x="862" y="437"/>
                </a:lnTo>
                <a:lnTo>
                  <a:pt x="864" y="442"/>
                </a:lnTo>
                <a:lnTo>
                  <a:pt x="866" y="447"/>
                </a:lnTo>
                <a:lnTo>
                  <a:pt x="867" y="452"/>
                </a:lnTo>
                <a:lnTo>
                  <a:pt x="868" y="459"/>
                </a:lnTo>
                <a:lnTo>
                  <a:pt x="868" y="465"/>
                </a:lnTo>
                <a:lnTo>
                  <a:pt x="868" y="470"/>
                </a:lnTo>
                <a:lnTo>
                  <a:pt x="867" y="477"/>
                </a:lnTo>
                <a:lnTo>
                  <a:pt x="866" y="482"/>
                </a:lnTo>
                <a:lnTo>
                  <a:pt x="864" y="488"/>
                </a:lnTo>
                <a:lnTo>
                  <a:pt x="862" y="492"/>
                </a:lnTo>
                <a:lnTo>
                  <a:pt x="860" y="497"/>
                </a:lnTo>
                <a:lnTo>
                  <a:pt x="856" y="500"/>
                </a:lnTo>
                <a:lnTo>
                  <a:pt x="852" y="505"/>
                </a:lnTo>
                <a:lnTo>
                  <a:pt x="844" y="512"/>
                </a:lnTo>
                <a:lnTo>
                  <a:pt x="834" y="517"/>
                </a:lnTo>
                <a:lnTo>
                  <a:pt x="822" y="521"/>
                </a:lnTo>
                <a:lnTo>
                  <a:pt x="808" y="524"/>
                </a:lnTo>
                <a:close/>
                <a:moveTo>
                  <a:pt x="778" y="582"/>
                </a:moveTo>
                <a:lnTo>
                  <a:pt x="778" y="592"/>
                </a:lnTo>
                <a:lnTo>
                  <a:pt x="776" y="602"/>
                </a:lnTo>
                <a:lnTo>
                  <a:pt x="774" y="606"/>
                </a:lnTo>
                <a:lnTo>
                  <a:pt x="773" y="609"/>
                </a:lnTo>
                <a:lnTo>
                  <a:pt x="770" y="614"/>
                </a:lnTo>
                <a:lnTo>
                  <a:pt x="768" y="617"/>
                </a:lnTo>
                <a:lnTo>
                  <a:pt x="763" y="619"/>
                </a:lnTo>
                <a:lnTo>
                  <a:pt x="759" y="622"/>
                </a:lnTo>
                <a:lnTo>
                  <a:pt x="755" y="624"/>
                </a:lnTo>
                <a:lnTo>
                  <a:pt x="748" y="626"/>
                </a:lnTo>
                <a:lnTo>
                  <a:pt x="735" y="629"/>
                </a:lnTo>
                <a:lnTo>
                  <a:pt x="718" y="630"/>
                </a:lnTo>
                <a:lnTo>
                  <a:pt x="658" y="630"/>
                </a:lnTo>
                <a:lnTo>
                  <a:pt x="658" y="299"/>
                </a:lnTo>
                <a:lnTo>
                  <a:pt x="718" y="299"/>
                </a:lnTo>
                <a:lnTo>
                  <a:pt x="725" y="300"/>
                </a:lnTo>
                <a:lnTo>
                  <a:pt x="731" y="300"/>
                </a:lnTo>
                <a:lnTo>
                  <a:pt x="737" y="302"/>
                </a:lnTo>
                <a:lnTo>
                  <a:pt x="742" y="304"/>
                </a:lnTo>
                <a:lnTo>
                  <a:pt x="747" y="306"/>
                </a:lnTo>
                <a:lnTo>
                  <a:pt x="753" y="309"/>
                </a:lnTo>
                <a:lnTo>
                  <a:pt x="757" y="312"/>
                </a:lnTo>
                <a:lnTo>
                  <a:pt x="761" y="315"/>
                </a:lnTo>
                <a:lnTo>
                  <a:pt x="765" y="320"/>
                </a:lnTo>
                <a:lnTo>
                  <a:pt x="769" y="324"/>
                </a:lnTo>
                <a:lnTo>
                  <a:pt x="772" y="328"/>
                </a:lnTo>
                <a:lnTo>
                  <a:pt x="774" y="333"/>
                </a:lnTo>
                <a:lnTo>
                  <a:pt x="776" y="338"/>
                </a:lnTo>
                <a:lnTo>
                  <a:pt x="777" y="343"/>
                </a:lnTo>
                <a:lnTo>
                  <a:pt x="778" y="350"/>
                </a:lnTo>
                <a:lnTo>
                  <a:pt x="778" y="355"/>
                </a:lnTo>
                <a:lnTo>
                  <a:pt x="778" y="582"/>
                </a:lnTo>
                <a:close/>
                <a:moveTo>
                  <a:pt x="486" y="869"/>
                </a:moveTo>
                <a:lnTo>
                  <a:pt x="478" y="868"/>
                </a:lnTo>
                <a:lnTo>
                  <a:pt x="470" y="866"/>
                </a:lnTo>
                <a:lnTo>
                  <a:pt x="463" y="862"/>
                </a:lnTo>
                <a:lnTo>
                  <a:pt x="457" y="857"/>
                </a:lnTo>
                <a:lnTo>
                  <a:pt x="452" y="851"/>
                </a:lnTo>
                <a:lnTo>
                  <a:pt x="448" y="844"/>
                </a:lnTo>
                <a:lnTo>
                  <a:pt x="446" y="836"/>
                </a:lnTo>
                <a:lnTo>
                  <a:pt x="445" y="828"/>
                </a:lnTo>
                <a:lnTo>
                  <a:pt x="446" y="819"/>
                </a:lnTo>
                <a:lnTo>
                  <a:pt x="448" y="812"/>
                </a:lnTo>
                <a:lnTo>
                  <a:pt x="452" y="804"/>
                </a:lnTo>
                <a:lnTo>
                  <a:pt x="457" y="798"/>
                </a:lnTo>
                <a:lnTo>
                  <a:pt x="463" y="792"/>
                </a:lnTo>
                <a:lnTo>
                  <a:pt x="470" y="789"/>
                </a:lnTo>
                <a:lnTo>
                  <a:pt x="478" y="787"/>
                </a:lnTo>
                <a:lnTo>
                  <a:pt x="486" y="786"/>
                </a:lnTo>
                <a:lnTo>
                  <a:pt x="495" y="787"/>
                </a:lnTo>
                <a:lnTo>
                  <a:pt x="502" y="789"/>
                </a:lnTo>
                <a:lnTo>
                  <a:pt x="510" y="792"/>
                </a:lnTo>
                <a:lnTo>
                  <a:pt x="516" y="798"/>
                </a:lnTo>
                <a:lnTo>
                  <a:pt x="522" y="804"/>
                </a:lnTo>
                <a:lnTo>
                  <a:pt x="525" y="812"/>
                </a:lnTo>
                <a:lnTo>
                  <a:pt x="527" y="819"/>
                </a:lnTo>
                <a:lnTo>
                  <a:pt x="528" y="828"/>
                </a:lnTo>
                <a:lnTo>
                  <a:pt x="527" y="836"/>
                </a:lnTo>
                <a:lnTo>
                  <a:pt x="525" y="844"/>
                </a:lnTo>
                <a:lnTo>
                  <a:pt x="522" y="851"/>
                </a:lnTo>
                <a:lnTo>
                  <a:pt x="516" y="857"/>
                </a:lnTo>
                <a:lnTo>
                  <a:pt x="510" y="862"/>
                </a:lnTo>
                <a:lnTo>
                  <a:pt x="502" y="866"/>
                </a:lnTo>
                <a:lnTo>
                  <a:pt x="495" y="868"/>
                </a:lnTo>
                <a:lnTo>
                  <a:pt x="486" y="869"/>
                </a:lnTo>
                <a:close/>
                <a:moveTo>
                  <a:pt x="239" y="630"/>
                </a:moveTo>
                <a:lnTo>
                  <a:pt x="179" y="630"/>
                </a:lnTo>
                <a:lnTo>
                  <a:pt x="162" y="629"/>
                </a:lnTo>
                <a:lnTo>
                  <a:pt x="148" y="626"/>
                </a:lnTo>
                <a:lnTo>
                  <a:pt x="143" y="624"/>
                </a:lnTo>
                <a:lnTo>
                  <a:pt x="138" y="622"/>
                </a:lnTo>
                <a:lnTo>
                  <a:pt x="134" y="619"/>
                </a:lnTo>
                <a:lnTo>
                  <a:pt x="130" y="617"/>
                </a:lnTo>
                <a:lnTo>
                  <a:pt x="127" y="614"/>
                </a:lnTo>
                <a:lnTo>
                  <a:pt x="125" y="609"/>
                </a:lnTo>
                <a:lnTo>
                  <a:pt x="123" y="606"/>
                </a:lnTo>
                <a:lnTo>
                  <a:pt x="121" y="602"/>
                </a:lnTo>
                <a:lnTo>
                  <a:pt x="119" y="592"/>
                </a:lnTo>
                <a:lnTo>
                  <a:pt x="119" y="582"/>
                </a:lnTo>
                <a:lnTo>
                  <a:pt x="119" y="355"/>
                </a:lnTo>
                <a:lnTo>
                  <a:pt x="119" y="350"/>
                </a:lnTo>
                <a:lnTo>
                  <a:pt x="120" y="343"/>
                </a:lnTo>
                <a:lnTo>
                  <a:pt x="121" y="338"/>
                </a:lnTo>
                <a:lnTo>
                  <a:pt x="124" y="333"/>
                </a:lnTo>
                <a:lnTo>
                  <a:pt x="126" y="328"/>
                </a:lnTo>
                <a:lnTo>
                  <a:pt x="129" y="324"/>
                </a:lnTo>
                <a:lnTo>
                  <a:pt x="132" y="320"/>
                </a:lnTo>
                <a:lnTo>
                  <a:pt x="136" y="315"/>
                </a:lnTo>
                <a:lnTo>
                  <a:pt x="141" y="312"/>
                </a:lnTo>
                <a:lnTo>
                  <a:pt x="145" y="309"/>
                </a:lnTo>
                <a:lnTo>
                  <a:pt x="150" y="306"/>
                </a:lnTo>
                <a:lnTo>
                  <a:pt x="155" y="304"/>
                </a:lnTo>
                <a:lnTo>
                  <a:pt x="161" y="302"/>
                </a:lnTo>
                <a:lnTo>
                  <a:pt x="166" y="300"/>
                </a:lnTo>
                <a:lnTo>
                  <a:pt x="173" y="300"/>
                </a:lnTo>
                <a:lnTo>
                  <a:pt x="179" y="299"/>
                </a:lnTo>
                <a:lnTo>
                  <a:pt x="239" y="299"/>
                </a:lnTo>
                <a:lnTo>
                  <a:pt x="239" y="630"/>
                </a:lnTo>
                <a:close/>
                <a:moveTo>
                  <a:pt x="29" y="464"/>
                </a:moveTo>
                <a:lnTo>
                  <a:pt x="29" y="459"/>
                </a:lnTo>
                <a:lnTo>
                  <a:pt x="31" y="452"/>
                </a:lnTo>
                <a:lnTo>
                  <a:pt x="32" y="447"/>
                </a:lnTo>
                <a:lnTo>
                  <a:pt x="33" y="442"/>
                </a:lnTo>
                <a:lnTo>
                  <a:pt x="36" y="437"/>
                </a:lnTo>
                <a:lnTo>
                  <a:pt x="38" y="432"/>
                </a:lnTo>
                <a:lnTo>
                  <a:pt x="41" y="428"/>
                </a:lnTo>
                <a:lnTo>
                  <a:pt x="44" y="424"/>
                </a:lnTo>
                <a:lnTo>
                  <a:pt x="53" y="417"/>
                </a:lnTo>
                <a:lnTo>
                  <a:pt x="64" y="412"/>
                </a:lnTo>
                <a:lnTo>
                  <a:pt x="75" y="408"/>
                </a:lnTo>
                <a:lnTo>
                  <a:pt x="89" y="405"/>
                </a:lnTo>
                <a:lnTo>
                  <a:pt x="89" y="524"/>
                </a:lnTo>
                <a:lnTo>
                  <a:pt x="75" y="521"/>
                </a:lnTo>
                <a:lnTo>
                  <a:pt x="64" y="517"/>
                </a:lnTo>
                <a:lnTo>
                  <a:pt x="53" y="512"/>
                </a:lnTo>
                <a:lnTo>
                  <a:pt x="44" y="505"/>
                </a:lnTo>
                <a:lnTo>
                  <a:pt x="41" y="500"/>
                </a:lnTo>
                <a:lnTo>
                  <a:pt x="38" y="497"/>
                </a:lnTo>
                <a:lnTo>
                  <a:pt x="36" y="492"/>
                </a:lnTo>
                <a:lnTo>
                  <a:pt x="33" y="488"/>
                </a:lnTo>
                <a:lnTo>
                  <a:pt x="32" y="482"/>
                </a:lnTo>
                <a:lnTo>
                  <a:pt x="31" y="477"/>
                </a:lnTo>
                <a:lnTo>
                  <a:pt x="29" y="470"/>
                </a:lnTo>
                <a:lnTo>
                  <a:pt x="29" y="464"/>
                </a:lnTo>
                <a:close/>
                <a:moveTo>
                  <a:pt x="898" y="464"/>
                </a:moveTo>
                <a:lnTo>
                  <a:pt x="898" y="455"/>
                </a:lnTo>
                <a:lnTo>
                  <a:pt x="897" y="447"/>
                </a:lnTo>
                <a:lnTo>
                  <a:pt x="895" y="438"/>
                </a:lnTo>
                <a:lnTo>
                  <a:pt x="892" y="430"/>
                </a:lnTo>
                <a:lnTo>
                  <a:pt x="888" y="422"/>
                </a:lnTo>
                <a:lnTo>
                  <a:pt x="884" y="416"/>
                </a:lnTo>
                <a:lnTo>
                  <a:pt x="880" y="409"/>
                </a:lnTo>
                <a:lnTo>
                  <a:pt x="873" y="403"/>
                </a:lnTo>
                <a:lnTo>
                  <a:pt x="868" y="398"/>
                </a:lnTo>
                <a:lnTo>
                  <a:pt x="861" y="392"/>
                </a:lnTo>
                <a:lnTo>
                  <a:pt x="853" y="388"/>
                </a:lnTo>
                <a:lnTo>
                  <a:pt x="846" y="385"/>
                </a:lnTo>
                <a:lnTo>
                  <a:pt x="837" y="382"/>
                </a:lnTo>
                <a:lnTo>
                  <a:pt x="829" y="378"/>
                </a:lnTo>
                <a:lnTo>
                  <a:pt x="819" y="376"/>
                </a:lnTo>
                <a:lnTo>
                  <a:pt x="808" y="375"/>
                </a:lnTo>
                <a:lnTo>
                  <a:pt x="808" y="355"/>
                </a:lnTo>
                <a:lnTo>
                  <a:pt x="808" y="346"/>
                </a:lnTo>
                <a:lnTo>
                  <a:pt x="807" y="339"/>
                </a:lnTo>
                <a:lnTo>
                  <a:pt x="805" y="330"/>
                </a:lnTo>
                <a:lnTo>
                  <a:pt x="802" y="323"/>
                </a:lnTo>
                <a:lnTo>
                  <a:pt x="799" y="316"/>
                </a:lnTo>
                <a:lnTo>
                  <a:pt x="795" y="310"/>
                </a:lnTo>
                <a:lnTo>
                  <a:pt x="790" y="304"/>
                </a:lnTo>
                <a:lnTo>
                  <a:pt x="785" y="297"/>
                </a:lnTo>
                <a:lnTo>
                  <a:pt x="779" y="292"/>
                </a:lnTo>
                <a:lnTo>
                  <a:pt x="773" y="287"/>
                </a:lnTo>
                <a:lnTo>
                  <a:pt x="766" y="282"/>
                </a:lnTo>
                <a:lnTo>
                  <a:pt x="759" y="279"/>
                </a:lnTo>
                <a:lnTo>
                  <a:pt x="752" y="276"/>
                </a:lnTo>
                <a:lnTo>
                  <a:pt x="744" y="274"/>
                </a:lnTo>
                <a:lnTo>
                  <a:pt x="735" y="271"/>
                </a:lnTo>
                <a:lnTo>
                  <a:pt x="728" y="270"/>
                </a:lnTo>
                <a:lnTo>
                  <a:pt x="727" y="256"/>
                </a:lnTo>
                <a:lnTo>
                  <a:pt x="725" y="243"/>
                </a:lnTo>
                <a:lnTo>
                  <a:pt x="723" y="229"/>
                </a:lnTo>
                <a:lnTo>
                  <a:pt x="719" y="216"/>
                </a:lnTo>
                <a:lnTo>
                  <a:pt x="716" y="202"/>
                </a:lnTo>
                <a:lnTo>
                  <a:pt x="712" y="189"/>
                </a:lnTo>
                <a:lnTo>
                  <a:pt x="707" y="177"/>
                </a:lnTo>
                <a:lnTo>
                  <a:pt x="701" y="164"/>
                </a:lnTo>
                <a:lnTo>
                  <a:pt x="696" y="153"/>
                </a:lnTo>
                <a:lnTo>
                  <a:pt x="689" y="141"/>
                </a:lnTo>
                <a:lnTo>
                  <a:pt x="683" y="129"/>
                </a:lnTo>
                <a:lnTo>
                  <a:pt x="676" y="118"/>
                </a:lnTo>
                <a:lnTo>
                  <a:pt x="667" y="108"/>
                </a:lnTo>
                <a:lnTo>
                  <a:pt x="660" y="98"/>
                </a:lnTo>
                <a:lnTo>
                  <a:pt x="650" y="89"/>
                </a:lnTo>
                <a:lnTo>
                  <a:pt x="641" y="79"/>
                </a:lnTo>
                <a:lnTo>
                  <a:pt x="632" y="69"/>
                </a:lnTo>
                <a:lnTo>
                  <a:pt x="622" y="62"/>
                </a:lnTo>
                <a:lnTo>
                  <a:pt x="611" y="53"/>
                </a:lnTo>
                <a:lnTo>
                  <a:pt x="601" y="46"/>
                </a:lnTo>
                <a:lnTo>
                  <a:pt x="589" y="39"/>
                </a:lnTo>
                <a:lnTo>
                  <a:pt x="578" y="33"/>
                </a:lnTo>
                <a:lnTo>
                  <a:pt x="566" y="26"/>
                </a:lnTo>
                <a:lnTo>
                  <a:pt x="555" y="21"/>
                </a:lnTo>
                <a:lnTo>
                  <a:pt x="542" y="16"/>
                </a:lnTo>
                <a:lnTo>
                  <a:pt x="529" y="11"/>
                </a:lnTo>
                <a:lnTo>
                  <a:pt x="516" y="8"/>
                </a:lnTo>
                <a:lnTo>
                  <a:pt x="503" y="5"/>
                </a:lnTo>
                <a:lnTo>
                  <a:pt x="489" y="3"/>
                </a:lnTo>
                <a:lnTo>
                  <a:pt x="477" y="2"/>
                </a:lnTo>
                <a:lnTo>
                  <a:pt x="463" y="1"/>
                </a:lnTo>
                <a:lnTo>
                  <a:pt x="449" y="0"/>
                </a:lnTo>
                <a:lnTo>
                  <a:pt x="435" y="1"/>
                </a:lnTo>
                <a:lnTo>
                  <a:pt x="421" y="2"/>
                </a:lnTo>
                <a:lnTo>
                  <a:pt x="407" y="3"/>
                </a:lnTo>
                <a:lnTo>
                  <a:pt x="394" y="5"/>
                </a:lnTo>
                <a:lnTo>
                  <a:pt x="380" y="8"/>
                </a:lnTo>
                <a:lnTo>
                  <a:pt x="367" y="13"/>
                </a:lnTo>
                <a:lnTo>
                  <a:pt x="355" y="17"/>
                </a:lnTo>
                <a:lnTo>
                  <a:pt x="342" y="21"/>
                </a:lnTo>
                <a:lnTo>
                  <a:pt x="330" y="26"/>
                </a:lnTo>
                <a:lnTo>
                  <a:pt x="318" y="33"/>
                </a:lnTo>
                <a:lnTo>
                  <a:pt x="307" y="39"/>
                </a:lnTo>
                <a:lnTo>
                  <a:pt x="295" y="47"/>
                </a:lnTo>
                <a:lnTo>
                  <a:pt x="284" y="54"/>
                </a:lnTo>
                <a:lnTo>
                  <a:pt x="273" y="62"/>
                </a:lnTo>
                <a:lnTo>
                  <a:pt x="264" y="70"/>
                </a:lnTo>
                <a:lnTo>
                  <a:pt x="253" y="80"/>
                </a:lnTo>
                <a:lnTo>
                  <a:pt x="244" y="90"/>
                </a:lnTo>
                <a:lnTo>
                  <a:pt x="235" y="99"/>
                </a:lnTo>
                <a:lnTo>
                  <a:pt x="226" y="110"/>
                </a:lnTo>
                <a:lnTo>
                  <a:pt x="219" y="120"/>
                </a:lnTo>
                <a:lnTo>
                  <a:pt x="211" y="131"/>
                </a:lnTo>
                <a:lnTo>
                  <a:pt x="204" y="142"/>
                </a:lnTo>
                <a:lnTo>
                  <a:pt x="197" y="154"/>
                </a:lnTo>
                <a:lnTo>
                  <a:pt x="191" y="166"/>
                </a:lnTo>
                <a:lnTo>
                  <a:pt x="186" y="178"/>
                </a:lnTo>
                <a:lnTo>
                  <a:pt x="181" y="191"/>
                </a:lnTo>
                <a:lnTo>
                  <a:pt x="177" y="204"/>
                </a:lnTo>
                <a:lnTo>
                  <a:pt x="173" y="217"/>
                </a:lnTo>
                <a:lnTo>
                  <a:pt x="170" y="230"/>
                </a:lnTo>
                <a:lnTo>
                  <a:pt x="167" y="244"/>
                </a:lnTo>
                <a:lnTo>
                  <a:pt x="165" y="256"/>
                </a:lnTo>
                <a:lnTo>
                  <a:pt x="164" y="270"/>
                </a:lnTo>
                <a:lnTo>
                  <a:pt x="157" y="273"/>
                </a:lnTo>
                <a:lnTo>
                  <a:pt x="149" y="275"/>
                </a:lnTo>
                <a:lnTo>
                  <a:pt x="142" y="277"/>
                </a:lnTo>
                <a:lnTo>
                  <a:pt x="134" y="281"/>
                </a:lnTo>
                <a:lnTo>
                  <a:pt x="128" y="284"/>
                </a:lnTo>
                <a:lnTo>
                  <a:pt x="121" y="289"/>
                </a:lnTo>
                <a:lnTo>
                  <a:pt x="116" y="294"/>
                </a:lnTo>
                <a:lnTo>
                  <a:pt x="111" y="299"/>
                </a:lnTo>
                <a:lnTo>
                  <a:pt x="105" y="305"/>
                </a:lnTo>
                <a:lnTo>
                  <a:pt x="101" y="311"/>
                </a:lnTo>
                <a:lnTo>
                  <a:pt x="98" y="317"/>
                </a:lnTo>
                <a:lnTo>
                  <a:pt x="95" y="325"/>
                </a:lnTo>
                <a:lnTo>
                  <a:pt x="93" y="331"/>
                </a:lnTo>
                <a:lnTo>
                  <a:pt x="90" y="339"/>
                </a:lnTo>
                <a:lnTo>
                  <a:pt x="89" y="347"/>
                </a:lnTo>
                <a:lnTo>
                  <a:pt x="89" y="355"/>
                </a:lnTo>
                <a:lnTo>
                  <a:pt x="89" y="375"/>
                </a:lnTo>
                <a:lnTo>
                  <a:pt x="79" y="376"/>
                </a:lnTo>
                <a:lnTo>
                  <a:pt x="69" y="378"/>
                </a:lnTo>
                <a:lnTo>
                  <a:pt x="60" y="382"/>
                </a:lnTo>
                <a:lnTo>
                  <a:pt x="52" y="385"/>
                </a:lnTo>
                <a:lnTo>
                  <a:pt x="43" y="388"/>
                </a:lnTo>
                <a:lnTo>
                  <a:pt x="36" y="392"/>
                </a:lnTo>
                <a:lnTo>
                  <a:pt x="29" y="398"/>
                </a:lnTo>
                <a:lnTo>
                  <a:pt x="23" y="403"/>
                </a:lnTo>
                <a:lnTo>
                  <a:pt x="18" y="409"/>
                </a:lnTo>
                <a:lnTo>
                  <a:pt x="13" y="416"/>
                </a:lnTo>
                <a:lnTo>
                  <a:pt x="9" y="422"/>
                </a:lnTo>
                <a:lnTo>
                  <a:pt x="5" y="430"/>
                </a:lnTo>
                <a:lnTo>
                  <a:pt x="3" y="438"/>
                </a:lnTo>
                <a:lnTo>
                  <a:pt x="1" y="447"/>
                </a:lnTo>
                <a:lnTo>
                  <a:pt x="0" y="455"/>
                </a:lnTo>
                <a:lnTo>
                  <a:pt x="0" y="465"/>
                </a:lnTo>
                <a:lnTo>
                  <a:pt x="0" y="474"/>
                </a:lnTo>
                <a:lnTo>
                  <a:pt x="1" y="482"/>
                </a:lnTo>
                <a:lnTo>
                  <a:pt x="3" y="491"/>
                </a:lnTo>
                <a:lnTo>
                  <a:pt x="5" y="499"/>
                </a:lnTo>
                <a:lnTo>
                  <a:pt x="9" y="507"/>
                </a:lnTo>
                <a:lnTo>
                  <a:pt x="13" y="513"/>
                </a:lnTo>
                <a:lnTo>
                  <a:pt x="18" y="520"/>
                </a:lnTo>
                <a:lnTo>
                  <a:pt x="23" y="526"/>
                </a:lnTo>
                <a:lnTo>
                  <a:pt x="29" y="531"/>
                </a:lnTo>
                <a:lnTo>
                  <a:pt x="36" y="537"/>
                </a:lnTo>
                <a:lnTo>
                  <a:pt x="43" y="541"/>
                </a:lnTo>
                <a:lnTo>
                  <a:pt x="52" y="544"/>
                </a:lnTo>
                <a:lnTo>
                  <a:pt x="60" y="547"/>
                </a:lnTo>
                <a:lnTo>
                  <a:pt x="69" y="551"/>
                </a:lnTo>
                <a:lnTo>
                  <a:pt x="79" y="553"/>
                </a:lnTo>
                <a:lnTo>
                  <a:pt x="89" y="554"/>
                </a:lnTo>
                <a:lnTo>
                  <a:pt x="89" y="582"/>
                </a:lnTo>
                <a:lnTo>
                  <a:pt x="89" y="591"/>
                </a:lnTo>
                <a:lnTo>
                  <a:pt x="90" y="600"/>
                </a:lnTo>
                <a:lnTo>
                  <a:pt x="93" y="608"/>
                </a:lnTo>
                <a:lnTo>
                  <a:pt x="95" y="616"/>
                </a:lnTo>
                <a:lnTo>
                  <a:pt x="98" y="622"/>
                </a:lnTo>
                <a:lnTo>
                  <a:pt x="102" y="629"/>
                </a:lnTo>
                <a:lnTo>
                  <a:pt x="106" y="635"/>
                </a:lnTo>
                <a:lnTo>
                  <a:pt x="112" y="639"/>
                </a:lnTo>
                <a:lnTo>
                  <a:pt x="117" y="645"/>
                </a:lnTo>
                <a:lnTo>
                  <a:pt x="125" y="648"/>
                </a:lnTo>
                <a:lnTo>
                  <a:pt x="132" y="651"/>
                </a:lnTo>
                <a:lnTo>
                  <a:pt x="140" y="654"/>
                </a:lnTo>
                <a:lnTo>
                  <a:pt x="148" y="657"/>
                </a:lnTo>
                <a:lnTo>
                  <a:pt x="158" y="658"/>
                </a:lnTo>
                <a:lnTo>
                  <a:pt x="169" y="659"/>
                </a:lnTo>
                <a:lnTo>
                  <a:pt x="179" y="660"/>
                </a:lnTo>
                <a:lnTo>
                  <a:pt x="254" y="660"/>
                </a:lnTo>
                <a:lnTo>
                  <a:pt x="257" y="659"/>
                </a:lnTo>
                <a:lnTo>
                  <a:pt x="259" y="659"/>
                </a:lnTo>
                <a:lnTo>
                  <a:pt x="263" y="657"/>
                </a:lnTo>
                <a:lnTo>
                  <a:pt x="265" y="654"/>
                </a:lnTo>
                <a:lnTo>
                  <a:pt x="266" y="652"/>
                </a:lnTo>
                <a:lnTo>
                  <a:pt x="268" y="650"/>
                </a:lnTo>
                <a:lnTo>
                  <a:pt x="268" y="647"/>
                </a:lnTo>
                <a:lnTo>
                  <a:pt x="269" y="645"/>
                </a:lnTo>
                <a:lnTo>
                  <a:pt x="269" y="284"/>
                </a:lnTo>
                <a:lnTo>
                  <a:pt x="268" y="282"/>
                </a:lnTo>
                <a:lnTo>
                  <a:pt x="268" y="279"/>
                </a:lnTo>
                <a:lnTo>
                  <a:pt x="266" y="277"/>
                </a:lnTo>
                <a:lnTo>
                  <a:pt x="265" y="274"/>
                </a:lnTo>
                <a:lnTo>
                  <a:pt x="263" y="273"/>
                </a:lnTo>
                <a:lnTo>
                  <a:pt x="259" y="270"/>
                </a:lnTo>
                <a:lnTo>
                  <a:pt x="257" y="270"/>
                </a:lnTo>
                <a:lnTo>
                  <a:pt x="254" y="269"/>
                </a:lnTo>
                <a:lnTo>
                  <a:pt x="194" y="269"/>
                </a:lnTo>
                <a:lnTo>
                  <a:pt x="195" y="258"/>
                </a:lnTo>
                <a:lnTo>
                  <a:pt x="197" y="246"/>
                </a:lnTo>
                <a:lnTo>
                  <a:pt x="200" y="233"/>
                </a:lnTo>
                <a:lnTo>
                  <a:pt x="203" y="221"/>
                </a:lnTo>
                <a:lnTo>
                  <a:pt x="206" y="210"/>
                </a:lnTo>
                <a:lnTo>
                  <a:pt x="210" y="199"/>
                </a:lnTo>
                <a:lnTo>
                  <a:pt x="215" y="188"/>
                </a:lnTo>
                <a:lnTo>
                  <a:pt x="219" y="177"/>
                </a:lnTo>
                <a:lnTo>
                  <a:pt x="224" y="167"/>
                </a:lnTo>
                <a:lnTo>
                  <a:pt x="231" y="156"/>
                </a:lnTo>
                <a:lnTo>
                  <a:pt x="237" y="146"/>
                </a:lnTo>
                <a:lnTo>
                  <a:pt x="243" y="136"/>
                </a:lnTo>
                <a:lnTo>
                  <a:pt x="258" y="117"/>
                </a:lnTo>
                <a:lnTo>
                  <a:pt x="274" y="100"/>
                </a:lnTo>
                <a:lnTo>
                  <a:pt x="293" y="85"/>
                </a:lnTo>
                <a:lnTo>
                  <a:pt x="312" y="71"/>
                </a:lnTo>
                <a:lnTo>
                  <a:pt x="323" y="65"/>
                </a:lnTo>
                <a:lnTo>
                  <a:pt x="332" y="59"/>
                </a:lnTo>
                <a:lnTo>
                  <a:pt x="343" y="53"/>
                </a:lnTo>
                <a:lnTo>
                  <a:pt x="354" y="49"/>
                </a:lnTo>
                <a:lnTo>
                  <a:pt x="365" y="45"/>
                </a:lnTo>
                <a:lnTo>
                  <a:pt x="376" y="40"/>
                </a:lnTo>
                <a:lnTo>
                  <a:pt x="388" y="37"/>
                </a:lnTo>
                <a:lnTo>
                  <a:pt x="400" y="35"/>
                </a:lnTo>
                <a:lnTo>
                  <a:pt x="411" y="33"/>
                </a:lnTo>
                <a:lnTo>
                  <a:pt x="424" y="31"/>
                </a:lnTo>
                <a:lnTo>
                  <a:pt x="436" y="31"/>
                </a:lnTo>
                <a:lnTo>
                  <a:pt x="449" y="30"/>
                </a:lnTo>
                <a:lnTo>
                  <a:pt x="461" y="31"/>
                </a:lnTo>
                <a:lnTo>
                  <a:pt x="472" y="31"/>
                </a:lnTo>
                <a:lnTo>
                  <a:pt x="485" y="33"/>
                </a:lnTo>
                <a:lnTo>
                  <a:pt x="497" y="35"/>
                </a:lnTo>
                <a:lnTo>
                  <a:pt x="508" y="37"/>
                </a:lnTo>
                <a:lnTo>
                  <a:pt x="519" y="40"/>
                </a:lnTo>
                <a:lnTo>
                  <a:pt x="530" y="45"/>
                </a:lnTo>
                <a:lnTo>
                  <a:pt x="542" y="49"/>
                </a:lnTo>
                <a:lnTo>
                  <a:pt x="553" y="53"/>
                </a:lnTo>
                <a:lnTo>
                  <a:pt x="562" y="59"/>
                </a:lnTo>
                <a:lnTo>
                  <a:pt x="573" y="65"/>
                </a:lnTo>
                <a:lnTo>
                  <a:pt x="583" y="71"/>
                </a:lnTo>
                <a:lnTo>
                  <a:pt x="602" y="85"/>
                </a:lnTo>
                <a:lnTo>
                  <a:pt x="619" y="100"/>
                </a:lnTo>
                <a:lnTo>
                  <a:pt x="635" y="117"/>
                </a:lnTo>
                <a:lnTo>
                  <a:pt x="650" y="136"/>
                </a:lnTo>
                <a:lnTo>
                  <a:pt x="663" y="156"/>
                </a:lnTo>
                <a:lnTo>
                  <a:pt x="673" y="177"/>
                </a:lnTo>
                <a:lnTo>
                  <a:pt x="679" y="188"/>
                </a:lnTo>
                <a:lnTo>
                  <a:pt x="683" y="199"/>
                </a:lnTo>
                <a:lnTo>
                  <a:pt x="686" y="210"/>
                </a:lnTo>
                <a:lnTo>
                  <a:pt x="689" y="221"/>
                </a:lnTo>
                <a:lnTo>
                  <a:pt x="693" y="233"/>
                </a:lnTo>
                <a:lnTo>
                  <a:pt x="695" y="246"/>
                </a:lnTo>
                <a:lnTo>
                  <a:pt x="696" y="258"/>
                </a:lnTo>
                <a:lnTo>
                  <a:pt x="697" y="269"/>
                </a:lnTo>
                <a:lnTo>
                  <a:pt x="643" y="269"/>
                </a:lnTo>
                <a:lnTo>
                  <a:pt x="640" y="270"/>
                </a:lnTo>
                <a:lnTo>
                  <a:pt x="638" y="270"/>
                </a:lnTo>
                <a:lnTo>
                  <a:pt x="635" y="273"/>
                </a:lnTo>
                <a:lnTo>
                  <a:pt x="633" y="274"/>
                </a:lnTo>
                <a:lnTo>
                  <a:pt x="631" y="277"/>
                </a:lnTo>
                <a:lnTo>
                  <a:pt x="630" y="279"/>
                </a:lnTo>
                <a:lnTo>
                  <a:pt x="629" y="282"/>
                </a:lnTo>
                <a:lnTo>
                  <a:pt x="629" y="284"/>
                </a:lnTo>
                <a:lnTo>
                  <a:pt x="629" y="645"/>
                </a:lnTo>
                <a:lnTo>
                  <a:pt x="629" y="647"/>
                </a:lnTo>
                <a:lnTo>
                  <a:pt x="630" y="650"/>
                </a:lnTo>
                <a:lnTo>
                  <a:pt x="631" y="652"/>
                </a:lnTo>
                <a:lnTo>
                  <a:pt x="633" y="654"/>
                </a:lnTo>
                <a:lnTo>
                  <a:pt x="635" y="657"/>
                </a:lnTo>
                <a:lnTo>
                  <a:pt x="638" y="659"/>
                </a:lnTo>
                <a:lnTo>
                  <a:pt x="640" y="659"/>
                </a:lnTo>
                <a:lnTo>
                  <a:pt x="643" y="660"/>
                </a:lnTo>
                <a:lnTo>
                  <a:pt x="718" y="660"/>
                </a:lnTo>
                <a:lnTo>
                  <a:pt x="728" y="659"/>
                </a:lnTo>
                <a:lnTo>
                  <a:pt x="737" y="659"/>
                </a:lnTo>
                <a:lnTo>
                  <a:pt x="737" y="695"/>
                </a:lnTo>
                <a:lnTo>
                  <a:pt x="735" y="707"/>
                </a:lnTo>
                <a:lnTo>
                  <a:pt x="733" y="719"/>
                </a:lnTo>
                <a:lnTo>
                  <a:pt x="731" y="730"/>
                </a:lnTo>
                <a:lnTo>
                  <a:pt x="727" y="741"/>
                </a:lnTo>
                <a:lnTo>
                  <a:pt x="722" y="751"/>
                </a:lnTo>
                <a:lnTo>
                  <a:pt x="716" y="760"/>
                </a:lnTo>
                <a:lnTo>
                  <a:pt x="709" y="770"/>
                </a:lnTo>
                <a:lnTo>
                  <a:pt x="701" y="778"/>
                </a:lnTo>
                <a:lnTo>
                  <a:pt x="694" y="786"/>
                </a:lnTo>
                <a:lnTo>
                  <a:pt x="684" y="792"/>
                </a:lnTo>
                <a:lnTo>
                  <a:pt x="674" y="799"/>
                </a:lnTo>
                <a:lnTo>
                  <a:pt x="664" y="803"/>
                </a:lnTo>
                <a:lnTo>
                  <a:pt x="653" y="807"/>
                </a:lnTo>
                <a:lnTo>
                  <a:pt x="642" y="811"/>
                </a:lnTo>
                <a:lnTo>
                  <a:pt x="631" y="812"/>
                </a:lnTo>
                <a:lnTo>
                  <a:pt x="619" y="813"/>
                </a:lnTo>
                <a:lnTo>
                  <a:pt x="557" y="813"/>
                </a:lnTo>
                <a:lnTo>
                  <a:pt x="553" y="801"/>
                </a:lnTo>
                <a:lnTo>
                  <a:pt x="547" y="790"/>
                </a:lnTo>
                <a:lnTo>
                  <a:pt x="541" y="781"/>
                </a:lnTo>
                <a:lnTo>
                  <a:pt x="532" y="772"/>
                </a:lnTo>
                <a:lnTo>
                  <a:pt x="522" y="766"/>
                </a:lnTo>
                <a:lnTo>
                  <a:pt x="511" y="760"/>
                </a:lnTo>
                <a:lnTo>
                  <a:pt x="505" y="758"/>
                </a:lnTo>
                <a:lnTo>
                  <a:pt x="499" y="757"/>
                </a:lnTo>
                <a:lnTo>
                  <a:pt x="493" y="756"/>
                </a:lnTo>
                <a:lnTo>
                  <a:pt x="486" y="756"/>
                </a:lnTo>
                <a:lnTo>
                  <a:pt x="479" y="756"/>
                </a:lnTo>
                <a:lnTo>
                  <a:pt x="472" y="757"/>
                </a:lnTo>
                <a:lnTo>
                  <a:pt x="465" y="759"/>
                </a:lnTo>
                <a:lnTo>
                  <a:pt x="458" y="761"/>
                </a:lnTo>
                <a:lnTo>
                  <a:pt x="452" y="765"/>
                </a:lnTo>
                <a:lnTo>
                  <a:pt x="447" y="768"/>
                </a:lnTo>
                <a:lnTo>
                  <a:pt x="441" y="772"/>
                </a:lnTo>
                <a:lnTo>
                  <a:pt x="436" y="776"/>
                </a:lnTo>
                <a:lnTo>
                  <a:pt x="432" y="782"/>
                </a:lnTo>
                <a:lnTo>
                  <a:pt x="427" y="787"/>
                </a:lnTo>
                <a:lnTo>
                  <a:pt x="423" y="793"/>
                </a:lnTo>
                <a:lnTo>
                  <a:pt x="420" y="800"/>
                </a:lnTo>
                <a:lnTo>
                  <a:pt x="418" y="806"/>
                </a:lnTo>
                <a:lnTo>
                  <a:pt x="417" y="813"/>
                </a:lnTo>
                <a:lnTo>
                  <a:pt x="416" y="820"/>
                </a:lnTo>
                <a:lnTo>
                  <a:pt x="415" y="828"/>
                </a:lnTo>
                <a:lnTo>
                  <a:pt x="416" y="835"/>
                </a:lnTo>
                <a:lnTo>
                  <a:pt x="417" y="842"/>
                </a:lnTo>
                <a:lnTo>
                  <a:pt x="418" y="849"/>
                </a:lnTo>
                <a:lnTo>
                  <a:pt x="420" y="856"/>
                </a:lnTo>
                <a:lnTo>
                  <a:pt x="423" y="862"/>
                </a:lnTo>
                <a:lnTo>
                  <a:pt x="427" y="867"/>
                </a:lnTo>
                <a:lnTo>
                  <a:pt x="432" y="873"/>
                </a:lnTo>
                <a:lnTo>
                  <a:pt x="436" y="878"/>
                </a:lnTo>
                <a:lnTo>
                  <a:pt x="441" y="882"/>
                </a:lnTo>
                <a:lnTo>
                  <a:pt x="447" y="887"/>
                </a:lnTo>
                <a:lnTo>
                  <a:pt x="452" y="891"/>
                </a:lnTo>
                <a:lnTo>
                  <a:pt x="458" y="893"/>
                </a:lnTo>
                <a:lnTo>
                  <a:pt x="465" y="896"/>
                </a:lnTo>
                <a:lnTo>
                  <a:pt x="472" y="897"/>
                </a:lnTo>
                <a:lnTo>
                  <a:pt x="479" y="898"/>
                </a:lnTo>
                <a:lnTo>
                  <a:pt x="486" y="899"/>
                </a:lnTo>
                <a:lnTo>
                  <a:pt x="493" y="898"/>
                </a:lnTo>
                <a:lnTo>
                  <a:pt x="499" y="898"/>
                </a:lnTo>
                <a:lnTo>
                  <a:pt x="505" y="896"/>
                </a:lnTo>
                <a:lnTo>
                  <a:pt x="511" y="895"/>
                </a:lnTo>
                <a:lnTo>
                  <a:pt x="522" y="890"/>
                </a:lnTo>
                <a:lnTo>
                  <a:pt x="532" y="883"/>
                </a:lnTo>
                <a:lnTo>
                  <a:pt x="541" y="875"/>
                </a:lnTo>
                <a:lnTo>
                  <a:pt x="547" y="865"/>
                </a:lnTo>
                <a:lnTo>
                  <a:pt x="553" y="854"/>
                </a:lnTo>
                <a:lnTo>
                  <a:pt x="557" y="843"/>
                </a:lnTo>
                <a:lnTo>
                  <a:pt x="619" y="843"/>
                </a:lnTo>
                <a:lnTo>
                  <a:pt x="634" y="842"/>
                </a:lnTo>
                <a:lnTo>
                  <a:pt x="649" y="839"/>
                </a:lnTo>
                <a:lnTo>
                  <a:pt x="663" y="836"/>
                </a:lnTo>
                <a:lnTo>
                  <a:pt x="676" y="831"/>
                </a:lnTo>
                <a:lnTo>
                  <a:pt x="688" y="824"/>
                </a:lnTo>
                <a:lnTo>
                  <a:pt x="701" y="817"/>
                </a:lnTo>
                <a:lnTo>
                  <a:pt x="712" y="808"/>
                </a:lnTo>
                <a:lnTo>
                  <a:pt x="723" y="799"/>
                </a:lnTo>
                <a:lnTo>
                  <a:pt x="732" y="789"/>
                </a:lnTo>
                <a:lnTo>
                  <a:pt x="741" y="777"/>
                </a:lnTo>
                <a:lnTo>
                  <a:pt x="748" y="766"/>
                </a:lnTo>
                <a:lnTo>
                  <a:pt x="755" y="753"/>
                </a:lnTo>
                <a:lnTo>
                  <a:pt x="759" y="739"/>
                </a:lnTo>
                <a:lnTo>
                  <a:pt x="763" y="725"/>
                </a:lnTo>
                <a:lnTo>
                  <a:pt x="765" y="710"/>
                </a:lnTo>
                <a:lnTo>
                  <a:pt x="766" y="695"/>
                </a:lnTo>
                <a:lnTo>
                  <a:pt x="766" y="651"/>
                </a:lnTo>
                <a:lnTo>
                  <a:pt x="776" y="646"/>
                </a:lnTo>
                <a:lnTo>
                  <a:pt x="785" y="640"/>
                </a:lnTo>
                <a:lnTo>
                  <a:pt x="792" y="633"/>
                </a:lnTo>
                <a:lnTo>
                  <a:pt x="798" y="626"/>
                </a:lnTo>
                <a:lnTo>
                  <a:pt x="802" y="616"/>
                </a:lnTo>
                <a:lnTo>
                  <a:pt x="806" y="606"/>
                </a:lnTo>
                <a:lnTo>
                  <a:pt x="807" y="594"/>
                </a:lnTo>
                <a:lnTo>
                  <a:pt x="808" y="582"/>
                </a:lnTo>
                <a:lnTo>
                  <a:pt x="808" y="554"/>
                </a:lnTo>
                <a:lnTo>
                  <a:pt x="819" y="553"/>
                </a:lnTo>
                <a:lnTo>
                  <a:pt x="829" y="551"/>
                </a:lnTo>
                <a:lnTo>
                  <a:pt x="837" y="547"/>
                </a:lnTo>
                <a:lnTo>
                  <a:pt x="846" y="544"/>
                </a:lnTo>
                <a:lnTo>
                  <a:pt x="853" y="541"/>
                </a:lnTo>
                <a:lnTo>
                  <a:pt x="861" y="537"/>
                </a:lnTo>
                <a:lnTo>
                  <a:pt x="868" y="531"/>
                </a:lnTo>
                <a:lnTo>
                  <a:pt x="873" y="526"/>
                </a:lnTo>
                <a:lnTo>
                  <a:pt x="880" y="520"/>
                </a:lnTo>
                <a:lnTo>
                  <a:pt x="884" y="513"/>
                </a:lnTo>
                <a:lnTo>
                  <a:pt x="888" y="507"/>
                </a:lnTo>
                <a:lnTo>
                  <a:pt x="892" y="499"/>
                </a:lnTo>
                <a:lnTo>
                  <a:pt x="895" y="491"/>
                </a:lnTo>
                <a:lnTo>
                  <a:pt x="897" y="482"/>
                </a:lnTo>
                <a:lnTo>
                  <a:pt x="898" y="474"/>
                </a:lnTo>
                <a:lnTo>
                  <a:pt x="898" y="464"/>
                </a:lnTo>
                <a:close/>
              </a:path>
            </a:pathLst>
          </a:custGeom>
          <a:solidFill>
            <a:schemeClr val="tx2"/>
          </a:solidFill>
          <a:ln>
            <a:solidFill>
              <a:schemeClr val="tx2"/>
            </a:solidFill>
          </a:ln>
          <a:extLst/>
        </p:spPr>
        <p:txBody>
          <a:bodyPr vert="horz" wrap="square" lIns="91440" tIns="45720" rIns="91440" bIns="45720" numCol="1" anchor="t" anchorCtr="0" compatLnSpc="1">
            <a:prstTxWarp prst="textNoShape">
              <a:avLst/>
            </a:prstTxWarp>
          </a:bodyPr>
          <a:lstStyle/>
          <a:p>
            <a:endParaRPr lang="en-US"/>
          </a:p>
        </p:txBody>
      </p:sp>
      <p:sp>
        <p:nvSpPr>
          <p:cNvPr id="81" name="Freeform 168"/>
          <p:cNvSpPr>
            <a:spLocks noEditPoints="1"/>
          </p:cNvSpPr>
          <p:nvPr/>
        </p:nvSpPr>
        <p:spPr bwMode="auto">
          <a:xfrm>
            <a:off x="7299348" y="4549140"/>
            <a:ext cx="275544" cy="207021"/>
          </a:xfrm>
          <a:custGeom>
            <a:avLst/>
            <a:gdLst>
              <a:gd name="T0" fmla="*/ 862 w 898"/>
              <a:gd name="T1" fmla="*/ 437 h 899"/>
              <a:gd name="T2" fmla="*/ 864 w 898"/>
              <a:gd name="T3" fmla="*/ 488 h 899"/>
              <a:gd name="T4" fmla="*/ 778 w 898"/>
              <a:gd name="T5" fmla="*/ 582 h 899"/>
              <a:gd name="T6" fmla="*/ 755 w 898"/>
              <a:gd name="T7" fmla="*/ 624 h 899"/>
              <a:gd name="T8" fmla="*/ 737 w 898"/>
              <a:gd name="T9" fmla="*/ 302 h 899"/>
              <a:gd name="T10" fmla="*/ 774 w 898"/>
              <a:gd name="T11" fmla="*/ 333 h 899"/>
              <a:gd name="T12" fmla="*/ 463 w 898"/>
              <a:gd name="T13" fmla="*/ 862 h 899"/>
              <a:gd name="T14" fmla="*/ 457 w 898"/>
              <a:gd name="T15" fmla="*/ 798 h 899"/>
              <a:gd name="T16" fmla="*/ 522 w 898"/>
              <a:gd name="T17" fmla="*/ 804 h 899"/>
              <a:gd name="T18" fmla="*/ 502 w 898"/>
              <a:gd name="T19" fmla="*/ 866 h 899"/>
              <a:gd name="T20" fmla="*/ 134 w 898"/>
              <a:gd name="T21" fmla="*/ 619 h 899"/>
              <a:gd name="T22" fmla="*/ 119 w 898"/>
              <a:gd name="T23" fmla="*/ 350 h 899"/>
              <a:gd name="T24" fmla="*/ 145 w 898"/>
              <a:gd name="T25" fmla="*/ 309 h 899"/>
              <a:gd name="T26" fmla="*/ 29 w 898"/>
              <a:gd name="T27" fmla="*/ 464 h 899"/>
              <a:gd name="T28" fmla="*/ 53 w 898"/>
              <a:gd name="T29" fmla="*/ 417 h 899"/>
              <a:gd name="T30" fmla="*/ 41 w 898"/>
              <a:gd name="T31" fmla="*/ 500 h 899"/>
              <a:gd name="T32" fmla="*/ 898 w 898"/>
              <a:gd name="T33" fmla="*/ 455 h 899"/>
              <a:gd name="T34" fmla="*/ 861 w 898"/>
              <a:gd name="T35" fmla="*/ 392 h 899"/>
              <a:gd name="T36" fmla="*/ 807 w 898"/>
              <a:gd name="T37" fmla="*/ 339 h 899"/>
              <a:gd name="T38" fmla="*/ 766 w 898"/>
              <a:gd name="T39" fmla="*/ 282 h 899"/>
              <a:gd name="T40" fmla="*/ 719 w 898"/>
              <a:gd name="T41" fmla="*/ 216 h 899"/>
              <a:gd name="T42" fmla="*/ 667 w 898"/>
              <a:gd name="T43" fmla="*/ 108 h 899"/>
              <a:gd name="T44" fmla="*/ 578 w 898"/>
              <a:gd name="T45" fmla="*/ 33 h 899"/>
              <a:gd name="T46" fmla="*/ 463 w 898"/>
              <a:gd name="T47" fmla="*/ 1 h 899"/>
              <a:gd name="T48" fmla="*/ 342 w 898"/>
              <a:gd name="T49" fmla="*/ 21 h 899"/>
              <a:gd name="T50" fmla="*/ 244 w 898"/>
              <a:gd name="T51" fmla="*/ 90 h 899"/>
              <a:gd name="T52" fmla="*/ 181 w 898"/>
              <a:gd name="T53" fmla="*/ 191 h 899"/>
              <a:gd name="T54" fmla="*/ 142 w 898"/>
              <a:gd name="T55" fmla="*/ 277 h 899"/>
              <a:gd name="T56" fmla="*/ 95 w 898"/>
              <a:gd name="T57" fmla="*/ 325 h 899"/>
              <a:gd name="T58" fmla="*/ 52 w 898"/>
              <a:gd name="T59" fmla="*/ 385 h 899"/>
              <a:gd name="T60" fmla="*/ 3 w 898"/>
              <a:gd name="T61" fmla="*/ 438 h 899"/>
              <a:gd name="T62" fmla="*/ 13 w 898"/>
              <a:gd name="T63" fmla="*/ 513 h 899"/>
              <a:gd name="T64" fmla="*/ 79 w 898"/>
              <a:gd name="T65" fmla="*/ 553 h 899"/>
              <a:gd name="T66" fmla="*/ 106 w 898"/>
              <a:gd name="T67" fmla="*/ 635 h 899"/>
              <a:gd name="T68" fmla="*/ 179 w 898"/>
              <a:gd name="T69" fmla="*/ 660 h 899"/>
              <a:gd name="T70" fmla="*/ 269 w 898"/>
              <a:gd name="T71" fmla="*/ 645 h 899"/>
              <a:gd name="T72" fmla="*/ 254 w 898"/>
              <a:gd name="T73" fmla="*/ 269 h 899"/>
              <a:gd name="T74" fmla="*/ 219 w 898"/>
              <a:gd name="T75" fmla="*/ 177 h 899"/>
              <a:gd name="T76" fmla="*/ 323 w 898"/>
              <a:gd name="T77" fmla="*/ 65 h 899"/>
              <a:gd name="T78" fmla="*/ 424 w 898"/>
              <a:gd name="T79" fmla="*/ 31 h 899"/>
              <a:gd name="T80" fmla="*/ 530 w 898"/>
              <a:gd name="T81" fmla="*/ 45 h 899"/>
              <a:gd name="T82" fmla="*/ 650 w 898"/>
              <a:gd name="T83" fmla="*/ 136 h 899"/>
              <a:gd name="T84" fmla="*/ 696 w 898"/>
              <a:gd name="T85" fmla="*/ 258 h 899"/>
              <a:gd name="T86" fmla="*/ 629 w 898"/>
              <a:gd name="T87" fmla="*/ 282 h 899"/>
              <a:gd name="T88" fmla="*/ 640 w 898"/>
              <a:gd name="T89" fmla="*/ 659 h 899"/>
              <a:gd name="T90" fmla="*/ 727 w 898"/>
              <a:gd name="T91" fmla="*/ 741 h 899"/>
              <a:gd name="T92" fmla="*/ 653 w 898"/>
              <a:gd name="T93" fmla="*/ 807 h 899"/>
              <a:gd name="T94" fmla="*/ 522 w 898"/>
              <a:gd name="T95" fmla="*/ 766 h 899"/>
              <a:gd name="T96" fmla="*/ 458 w 898"/>
              <a:gd name="T97" fmla="*/ 761 h 899"/>
              <a:gd name="T98" fmla="*/ 418 w 898"/>
              <a:gd name="T99" fmla="*/ 806 h 899"/>
              <a:gd name="T100" fmla="*/ 427 w 898"/>
              <a:gd name="T101" fmla="*/ 867 h 899"/>
              <a:gd name="T102" fmla="*/ 479 w 898"/>
              <a:gd name="T103" fmla="*/ 898 h 899"/>
              <a:gd name="T104" fmla="*/ 547 w 898"/>
              <a:gd name="T105" fmla="*/ 865 h 899"/>
              <a:gd name="T106" fmla="*/ 701 w 898"/>
              <a:gd name="T107" fmla="*/ 817 h 899"/>
              <a:gd name="T108" fmla="*/ 765 w 898"/>
              <a:gd name="T109" fmla="*/ 710 h 899"/>
              <a:gd name="T110" fmla="*/ 807 w 898"/>
              <a:gd name="T111" fmla="*/ 594 h 899"/>
              <a:gd name="T112" fmla="*/ 868 w 898"/>
              <a:gd name="T113" fmla="*/ 531 h 899"/>
              <a:gd name="T114" fmla="*/ 898 w 898"/>
              <a:gd name="T115" fmla="*/ 464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98" h="899">
                <a:moveTo>
                  <a:pt x="808" y="524"/>
                </a:moveTo>
                <a:lnTo>
                  <a:pt x="808" y="405"/>
                </a:lnTo>
                <a:lnTo>
                  <a:pt x="822" y="408"/>
                </a:lnTo>
                <a:lnTo>
                  <a:pt x="834" y="412"/>
                </a:lnTo>
                <a:lnTo>
                  <a:pt x="844" y="417"/>
                </a:lnTo>
                <a:lnTo>
                  <a:pt x="852" y="424"/>
                </a:lnTo>
                <a:lnTo>
                  <a:pt x="856" y="428"/>
                </a:lnTo>
                <a:lnTo>
                  <a:pt x="860" y="432"/>
                </a:lnTo>
                <a:lnTo>
                  <a:pt x="862" y="437"/>
                </a:lnTo>
                <a:lnTo>
                  <a:pt x="864" y="442"/>
                </a:lnTo>
                <a:lnTo>
                  <a:pt x="866" y="447"/>
                </a:lnTo>
                <a:lnTo>
                  <a:pt x="867" y="452"/>
                </a:lnTo>
                <a:lnTo>
                  <a:pt x="868" y="459"/>
                </a:lnTo>
                <a:lnTo>
                  <a:pt x="868" y="465"/>
                </a:lnTo>
                <a:lnTo>
                  <a:pt x="868" y="470"/>
                </a:lnTo>
                <a:lnTo>
                  <a:pt x="867" y="477"/>
                </a:lnTo>
                <a:lnTo>
                  <a:pt x="866" y="482"/>
                </a:lnTo>
                <a:lnTo>
                  <a:pt x="864" y="488"/>
                </a:lnTo>
                <a:lnTo>
                  <a:pt x="862" y="492"/>
                </a:lnTo>
                <a:lnTo>
                  <a:pt x="860" y="497"/>
                </a:lnTo>
                <a:lnTo>
                  <a:pt x="856" y="500"/>
                </a:lnTo>
                <a:lnTo>
                  <a:pt x="852" y="505"/>
                </a:lnTo>
                <a:lnTo>
                  <a:pt x="844" y="512"/>
                </a:lnTo>
                <a:lnTo>
                  <a:pt x="834" y="517"/>
                </a:lnTo>
                <a:lnTo>
                  <a:pt x="822" y="521"/>
                </a:lnTo>
                <a:lnTo>
                  <a:pt x="808" y="524"/>
                </a:lnTo>
                <a:close/>
                <a:moveTo>
                  <a:pt x="778" y="582"/>
                </a:moveTo>
                <a:lnTo>
                  <a:pt x="778" y="592"/>
                </a:lnTo>
                <a:lnTo>
                  <a:pt x="776" y="602"/>
                </a:lnTo>
                <a:lnTo>
                  <a:pt x="774" y="606"/>
                </a:lnTo>
                <a:lnTo>
                  <a:pt x="773" y="609"/>
                </a:lnTo>
                <a:lnTo>
                  <a:pt x="770" y="614"/>
                </a:lnTo>
                <a:lnTo>
                  <a:pt x="768" y="617"/>
                </a:lnTo>
                <a:lnTo>
                  <a:pt x="763" y="619"/>
                </a:lnTo>
                <a:lnTo>
                  <a:pt x="759" y="622"/>
                </a:lnTo>
                <a:lnTo>
                  <a:pt x="755" y="624"/>
                </a:lnTo>
                <a:lnTo>
                  <a:pt x="748" y="626"/>
                </a:lnTo>
                <a:lnTo>
                  <a:pt x="735" y="629"/>
                </a:lnTo>
                <a:lnTo>
                  <a:pt x="718" y="630"/>
                </a:lnTo>
                <a:lnTo>
                  <a:pt x="658" y="630"/>
                </a:lnTo>
                <a:lnTo>
                  <a:pt x="658" y="299"/>
                </a:lnTo>
                <a:lnTo>
                  <a:pt x="718" y="299"/>
                </a:lnTo>
                <a:lnTo>
                  <a:pt x="725" y="300"/>
                </a:lnTo>
                <a:lnTo>
                  <a:pt x="731" y="300"/>
                </a:lnTo>
                <a:lnTo>
                  <a:pt x="737" y="302"/>
                </a:lnTo>
                <a:lnTo>
                  <a:pt x="742" y="304"/>
                </a:lnTo>
                <a:lnTo>
                  <a:pt x="747" y="306"/>
                </a:lnTo>
                <a:lnTo>
                  <a:pt x="753" y="309"/>
                </a:lnTo>
                <a:lnTo>
                  <a:pt x="757" y="312"/>
                </a:lnTo>
                <a:lnTo>
                  <a:pt x="761" y="315"/>
                </a:lnTo>
                <a:lnTo>
                  <a:pt x="765" y="320"/>
                </a:lnTo>
                <a:lnTo>
                  <a:pt x="769" y="324"/>
                </a:lnTo>
                <a:lnTo>
                  <a:pt x="772" y="328"/>
                </a:lnTo>
                <a:lnTo>
                  <a:pt x="774" y="333"/>
                </a:lnTo>
                <a:lnTo>
                  <a:pt x="776" y="338"/>
                </a:lnTo>
                <a:lnTo>
                  <a:pt x="777" y="343"/>
                </a:lnTo>
                <a:lnTo>
                  <a:pt x="778" y="350"/>
                </a:lnTo>
                <a:lnTo>
                  <a:pt x="778" y="355"/>
                </a:lnTo>
                <a:lnTo>
                  <a:pt x="778" y="582"/>
                </a:lnTo>
                <a:close/>
                <a:moveTo>
                  <a:pt x="486" y="869"/>
                </a:moveTo>
                <a:lnTo>
                  <a:pt x="478" y="868"/>
                </a:lnTo>
                <a:lnTo>
                  <a:pt x="470" y="866"/>
                </a:lnTo>
                <a:lnTo>
                  <a:pt x="463" y="862"/>
                </a:lnTo>
                <a:lnTo>
                  <a:pt x="457" y="857"/>
                </a:lnTo>
                <a:lnTo>
                  <a:pt x="452" y="851"/>
                </a:lnTo>
                <a:lnTo>
                  <a:pt x="448" y="844"/>
                </a:lnTo>
                <a:lnTo>
                  <a:pt x="446" y="836"/>
                </a:lnTo>
                <a:lnTo>
                  <a:pt x="445" y="828"/>
                </a:lnTo>
                <a:lnTo>
                  <a:pt x="446" y="819"/>
                </a:lnTo>
                <a:lnTo>
                  <a:pt x="448" y="812"/>
                </a:lnTo>
                <a:lnTo>
                  <a:pt x="452" y="804"/>
                </a:lnTo>
                <a:lnTo>
                  <a:pt x="457" y="798"/>
                </a:lnTo>
                <a:lnTo>
                  <a:pt x="463" y="792"/>
                </a:lnTo>
                <a:lnTo>
                  <a:pt x="470" y="789"/>
                </a:lnTo>
                <a:lnTo>
                  <a:pt x="478" y="787"/>
                </a:lnTo>
                <a:lnTo>
                  <a:pt x="486" y="786"/>
                </a:lnTo>
                <a:lnTo>
                  <a:pt x="495" y="787"/>
                </a:lnTo>
                <a:lnTo>
                  <a:pt x="502" y="789"/>
                </a:lnTo>
                <a:lnTo>
                  <a:pt x="510" y="792"/>
                </a:lnTo>
                <a:lnTo>
                  <a:pt x="516" y="798"/>
                </a:lnTo>
                <a:lnTo>
                  <a:pt x="522" y="804"/>
                </a:lnTo>
                <a:lnTo>
                  <a:pt x="525" y="812"/>
                </a:lnTo>
                <a:lnTo>
                  <a:pt x="527" y="819"/>
                </a:lnTo>
                <a:lnTo>
                  <a:pt x="528" y="828"/>
                </a:lnTo>
                <a:lnTo>
                  <a:pt x="527" y="836"/>
                </a:lnTo>
                <a:lnTo>
                  <a:pt x="525" y="844"/>
                </a:lnTo>
                <a:lnTo>
                  <a:pt x="522" y="851"/>
                </a:lnTo>
                <a:lnTo>
                  <a:pt x="516" y="857"/>
                </a:lnTo>
                <a:lnTo>
                  <a:pt x="510" y="862"/>
                </a:lnTo>
                <a:lnTo>
                  <a:pt x="502" y="866"/>
                </a:lnTo>
                <a:lnTo>
                  <a:pt x="495" y="868"/>
                </a:lnTo>
                <a:lnTo>
                  <a:pt x="486" y="869"/>
                </a:lnTo>
                <a:close/>
                <a:moveTo>
                  <a:pt x="239" y="630"/>
                </a:moveTo>
                <a:lnTo>
                  <a:pt x="179" y="630"/>
                </a:lnTo>
                <a:lnTo>
                  <a:pt x="162" y="629"/>
                </a:lnTo>
                <a:lnTo>
                  <a:pt x="148" y="626"/>
                </a:lnTo>
                <a:lnTo>
                  <a:pt x="143" y="624"/>
                </a:lnTo>
                <a:lnTo>
                  <a:pt x="138" y="622"/>
                </a:lnTo>
                <a:lnTo>
                  <a:pt x="134" y="619"/>
                </a:lnTo>
                <a:lnTo>
                  <a:pt x="130" y="617"/>
                </a:lnTo>
                <a:lnTo>
                  <a:pt x="127" y="614"/>
                </a:lnTo>
                <a:lnTo>
                  <a:pt x="125" y="609"/>
                </a:lnTo>
                <a:lnTo>
                  <a:pt x="123" y="606"/>
                </a:lnTo>
                <a:lnTo>
                  <a:pt x="121" y="602"/>
                </a:lnTo>
                <a:lnTo>
                  <a:pt x="119" y="592"/>
                </a:lnTo>
                <a:lnTo>
                  <a:pt x="119" y="582"/>
                </a:lnTo>
                <a:lnTo>
                  <a:pt x="119" y="355"/>
                </a:lnTo>
                <a:lnTo>
                  <a:pt x="119" y="350"/>
                </a:lnTo>
                <a:lnTo>
                  <a:pt x="120" y="343"/>
                </a:lnTo>
                <a:lnTo>
                  <a:pt x="121" y="338"/>
                </a:lnTo>
                <a:lnTo>
                  <a:pt x="124" y="333"/>
                </a:lnTo>
                <a:lnTo>
                  <a:pt x="126" y="328"/>
                </a:lnTo>
                <a:lnTo>
                  <a:pt x="129" y="324"/>
                </a:lnTo>
                <a:lnTo>
                  <a:pt x="132" y="320"/>
                </a:lnTo>
                <a:lnTo>
                  <a:pt x="136" y="315"/>
                </a:lnTo>
                <a:lnTo>
                  <a:pt x="141" y="312"/>
                </a:lnTo>
                <a:lnTo>
                  <a:pt x="145" y="309"/>
                </a:lnTo>
                <a:lnTo>
                  <a:pt x="150" y="306"/>
                </a:lnTo>
                <a:lnTo>
                  <a:pt x="155" y="304"/>
                </a:lnTo>
                <a:lnTo>
                  <a:pt x="161" y="302"/>
                </a:lnTo>
                <a:lnTo>
                  <a:pt x="166" y="300"/>
                </a:lnTo>
                <a:lnTo>
                  <a:pt x="173" y="300"/>
                </a:lnTo>
                <a:lnTo>
                  <a:pt x="179" y="299"/>
                </a:lnTo>
                <a:lnTo>
                  <a:pt x="239" y="299"/>
                </a:lnTo>
                <a:lnTo>
                  <a:pt x="239" y="630"/>
                </a:lnTo>
                <a:close/>
                <a:moveTo>
                  <a:pt x="29" y="464"/>
                </a:moveTo>
                <a:lnTo>
                  <a:pt x="29" y="459"/>
                </a:lnTo>
                <a:lnTo>
                  <a:pt x="31" y="452"/>
                </a:lnTo>
                <a:lnTo>
                  <a:pt x="32" y="447"/>
                </a:lnTo>
                <a:lnTo>
                  <a:pt x="33" y="442"/>
                </a:lnTo>
                <a:lnTo>
                  <a:pt x="36" y="437"/>
                </a:lnTo>
                <a:lnTo>
                  <a:pt x="38" y="432"/>
                </a:lnTo>
                <a:lnTo>
                  <a:pt x="41" y="428"/>
                </a:lnTo>
                <a:lnTo>
                  <a:pt x="44" y="424"/>
                </a:lnTo>
                <a:lnTo>
                  <a:pt x="53" y="417"/>
                </a:lnTo>
                <a:lnTo>
                  <a:pt x="64" y="412"/>
                </a:lnTo>
                <a:lnTo>
                  <a:pt x="75" y="408"/>
                </a:lnTo>
                <a:lnTo>
                  <a:pt x="89" y="405"/>
                </a:lnTo>
                <a:lnTo>
                  <a:pt x="89" y="524"/>
                </a:lnTo>
                <a:lnTo>
                  <a:pt x="75" y="521"/>
                </a:lnTo>
                <a:lnTo>
                  <a:pt x="64" y="517"/>
                </a:lnTo>
                <a:lnTo>
                  <a:pt x="53" y="512"/>
                </a:lnTo>
                <a:lnTo>
                  <a:pt x="44" y="505"/>
                </a:lnTo>
                <a:lnTo>
                  <a:pt x="41" y="500"/>
                </a:lnTo>
                <a:lnTo>
                  <a:pt x="38" y="497"/>
                </a:lnTo>
                <a:lnTo>
                  <a:pt x="36" y="492"/>
                </a:lnTo>
                <a:lnTo>
                  <a:pt x="33" y="488"/>
                </a:lnTo>
                <a:lnTo>
                  <a:pt x="32" y="482"/>
                </a:lnTo>
                <a:lnTo>
                  <a:pt x="31" y="477"/>
                </a:lnTo>
                <a:lnTo>
                  <a:pt x="29" y="470"/>
                </a:lnTo>
                <a:lnTo>
                  <a:pt x="29" y="464"/>
                </a:lnTo>
                <a:close/>
                <a:moveTo>
                  <a:pt x="898" y="464"/>
                </a:moveTo>
                <a:lnTo>
                  <a:pt x="898" y="455"/>
                </a:lnTo>
                <a:lnTo>
                  <a:pt x="897" y="447"/>
                </a:lnTo>
                <a:lnTo>
                  <a:pt x="895" y="438"/>
                </a:lnTo>
                <a:lnTo>
                  <a:pt x="892" y="430"/>
                </a:lnTo>
                <a:lnTo>
                  <a:pt x="888" y="422"/>
                </a:lnTo>
                <a:lnTo>
                  <a:pt x="884" y="416"/>
                </a:lnTo>
                <a:lnTo>
                  <a:pt x="880" y="409"/>
                </a:lnTo>
                <a:lnTo>
                  <a:pt x="873" y="403"/>
                </a:lnTo>
                <a:lnTo>
                  <a:pt x="868" y="398"/>
                </a:lnTo>
                <a:lnTo>
                  <a:pt x="861" y="392"/>
                </a:lnTo>
                <a:lnTo>
                  <a:pt x="853" y="388"/>
                </a:lnTo>
                <a:lnTo>
                  <a:pt x="846" y="385"/>
                </a:lnTo>
                <a:lnTo>
                  <a:pt x="837" y="382"/>
                </a:lnTo>
                <a:lnTo>
                  <a:pt x="829" y="378"/>
                </a:lnTo>
                <a:lnTo>
                  <a:pt x="819" y="376"/>
                </a:lnTo>
                <a:lnTo>
                  <a:pt x="808" y="375"/>
                </a:lnTo>
                <a:lnTo>
                  <a:pt x="808" y="355"/>
                </a:lnTo>
                <a:lnTo>
                  <a:pt x="808" y="346"/>
                </a:lnTo>
                <a:lnTo>
                  <a:pt x="807" y="339"/>
                </a:lnTo>
                <a:lnTo>
                  <a:pt x="805" y="330"/>
                </a:lnTo>
                <a:lnTo>
                  <a:pt x="802" y="323"/>
                </a:lnTo>
                <a:lnTo>
                  <a:pt x="799" y="316"/>
                </a:lnTo>
                <a:lnTo>
                  <a:pt x="795" y="310"/>
                </a:lnTo>
                <a:lnTo>
                  <a:pt x="790" y="304"/>
                </a:lnTo>
                <a:lnTo>
                  <a:pt x="785" y="297"/>
                </a:lnTo>
                <a:lnTo>
                  <a:pt x="779" y="292"/>
                </a:lnTo>
                <a:lnTo>
                  <a:pt x="773" y="287"/>
                </a:lnTo>
                <a:lnTo>
                  <a:pt x="766" y="282"/>
                </a:lnTo>
                <a:lnTo>
                  <a:pt x="759" y="279"/>
                </a:lnTo>
                <a:lnTo>
                  <a:pt x="752" y="276"/>
                </a:lnTo>
                <a:lnTo>
                  <a:pt x="744" y="274"/>
                </a:lnTo>
                <a:lnTo>
                  <a:pt x="735" y="271"/>
                </a:lnTo>
                <a:lnTo>
                  <a:pt x="728" y="270"/>
                </a:lnTo>
                <a:lnTo>
                  <a:pt x="727" y="256"/>
                </a:lnTo>
                <a:lnTo>
                  <a:pt x="725" y="243"/>
                </a:lnTo>
                <a:lnTo>
                  <a:pt x="723" y="229"/>
                </a:lnTo>
                <a:lnTo>
                  <a:pt x="719" y="216"/>
                </a:lnTo>
                <a:lnTo>
                  <a:pt x="716" y="202"/>
                </a:lnTo>
                <a:lnTo>
                  <a:pt x="712" y="189"/>
                </a:lnTo>
                <a:lnTo>
                  <a:pt x="707" y="177"/>
                </a:lnTo>
                <a:lnTo>
                  <a:pt x="701" y="164"/>
                </a:lnTo>
                <a:lnTo>
                  <a:pt x="696" y="153"/>
                </a:lnTo>
                <a:lnTo>
                  <a:pt x="689" y="141"/>
                </a:lnTo>
                <a:lnTo>
                  <a:pt x="683" y="129"/>
                </a:lnTo>
                <a:lnTo>
                  <a:pt x="676" y="118"/>
                </a:lnTo>
                <a:lnTo>
                  <a:pt x="667" y="108"/>
                </a:lnTo>
                <a:lnTo>
                  <a:pt x="660" y="98"/>
                </a:lnTo>
                <a:lnTo>
                  <a:pt x="650" y="89"/>
                </a:lnTo>
                <a:lnTo>
                  <a:pt x="641" y="79"/>
                </a:lnTo>
                <a:lnTo>
                  <a:pt x="632" y="69"/>
                </a:lnTo>
                <a:lnTo>
                  <a:pt x="622" y="62"/>
                </a:lnTo>
                <a:lnTo>
                  <a:pt x="611" y="53"/>
                </a:lnTo>
                <a:lnTo>
                  <a:pt x="601" y="46"/>
                </a:lnTo>
                <a:lnTo>
                  <a:pt x="589" y="39"/>
                </a:lnTo>
                <a:lnTo>
                  <a:pt x="578" y="33"/>
                </a:lnTo>
                <a:lnTo>
                  <a:pt x="566" y="26"/>
                </a:lnTo>
                <a:lnTo>
                  <a:pt x="555" y="21"/>
                </a:lnTo>
                <a:lnTo>
                  <a:pt x="542" y="16"/>
                </a:lnTo>
                <a:lnTo>
                  <a:pt x="529" y="11"/>
                </a:lnTo>
                <a:lnTo>
                  <a:pt x="516" y="8"/>
                </a:lnTo>
                <a:lnTo>
                  <a:pt x="503" y="5"/>
                </a:lnTo>
                <a:lnTo>
                  <a:pt x="489" y="3"/>
                </a:lnTo>
                <a:lnTo>
                  <a:pt x="477" y="2"/>
                </a:lnTo>
                <a:lnTo>
                  <a:pt x="463" y="1"/>
                </a:lnTo>
                <a:lnTo>
                  <a:pt x="449" y="0"/>
                </a:lnTo>
                <a:lnTo>
                  <a:pt x="435" y="1"/>
                </a:lnTo>
                <a:lnTo>
                  <a:pt x="421" y="2"/>
                </a:lnTo>
                <a:lnTo>
                  <a:pt x="407" y="3"/>
                </a:lnTo>
                <a:lnTo>
                  <a:pt x="394" y="5"/>
                </a:lnTo>
                <a:lnTo>
                  <a:pt x="380" y="8"/>
                </a:lnTo>
                <a:lnTo>
                  <a:pt x="367" y="13"/>
                </a:lnTo>
                <a:lnTo>
                  <a:pt x="355" y="17"/>
                </a:lnTo>
                <a:lnTo>
                  <a:pt x="342" y="21"/>
                </a:lnTo>
                <a:lnTo>
                  <a:pt x="330" y="26"/>
                </a:lnTo>
                <a:lnTo>
                  <a:pt x="318" y="33"/>
                </a:lnTo>
                <a:lnTo>
                  <a:pt x="307" y="39"/>
                </a:lnTo>
                <a:lnTo>
                  <a:pt x="295" y="47"/>
                </a:lnTo>
                <a:lnTo>
                  <a:pt x="284" y="54"/>
                </a:lnTo>
                <a:lnTo>
                  <a:pt x="273" y="62"/>
                </a:lnTo>
                <a:lnTo>
                  <a:pt x="264" y="70"/>
                </a:lnTo>
                <a:lnTo>
                  <a:pt x="253" y="80"/>
                </a:lnTo>
                <a:lnTo>
                  <a:pt x="244" y="90"/>
                </a:lnTo>
                <a:lnTo>
                  <a:pt x="235" y="99"/>
                </a:lnTo>
                <a:lnTo>
                  <a:pt x="226" y="110"/>
                </a:lnTo>
                <a:lnTo>
                  <a:pt x="219" y="120"/>
                </a:lnTo>
                <a:lnTo>
                  <a:pt x="211" y="131"/>
                </a:lnTo>
                <a:lnTo>
                  <a:pt x="204" y="142"/>
                </a:lnTo>
                <a:lnTo>
                  <a:pt x="197" y="154"/>
                </a:lnTo>
                <a:lnTo>
                  <a:pt x="191" y="166"/>
                </a:lnTo>
                <a:lnTo>
                  <a:pt x="186" y="178"/>
                </a:lnTo>
                <a:lnTo>
                  <a:pt x="181" y="191"/>
                </a:lnTo>
                <a:lnTo>
                  <a:pt x="177" y="204"/>
                </a:lnTo>
                <a:lnTo>
                  <a:pt x="173" y="217"/>
                </a:lnTo>
                <a:lnTo>
                  <a:pt x="170" y="230"/>
                </a:lnTo>
                <a:lnTo>
                  <a:pt x="167" y="244"/>
                </a:lnTo>
                <a:lnTo>
                  <a:pt x="165" y="256"/>
                </a:lnTo>
                <a:lnTo>
                  <a:pt x="164" y="270"/>
                </a:lnTo>
                <a:lnTo>
                  <a:pt x="157" y="273"/>
                </a:lnTo>
                <a:lnTo>
                  <a:pt x="149" y="275"/>
                </a:lnTo>
                <a:lnTo>
                  <a:pt x="142" y="277"/>
                </a:lnTo>
                <a:lnTo>
                  <a:pt x="134" y="281"/>
                </a:lnTo>
                <a:lnTo>
                  <a:pt x="128" y="284"/>
                </a:lnTo>
                <a:lnTo>
                  <a:pt x="121" y="289"/>
                </a:lnTo>
                <a:lnTo>
                  <a:pt x="116" y="294"/>
                </a:lnTo>
                <a:lnTo>
                  <a:pt x="111" y="299"/>
                </a:lnTo>
                <a:lnTo>
                  <a:pt x="105" y="305"/>
                </a:lnTo>
                <a:lnTo>
                  <a:pt x="101" y="311"/>
                </a:lnTo>
                <a:lnTo>
                  <a:pt x="98" y="317"/>
                </a:lnTo>
                <a:lnTo>
                  <a:pt x="95" y="325"/>
                </a:lnTo>
                <a:lnTo>
                  <a:pt x="93" y="331"/>
                </a:lnTo>
                <a:lnTo>
                  <a:pt x="90" y="339"/>
                </a:lnTo>
                <a:lnTo>
                  <a:pt x="89" y="347"/>
                </a:lnTo>
                <a:lnTo>
                  <a:pt x="89" y="355"/>
                </a:lnTo>
                <a:lnTo>
                  <a:pt x="89" y="375"/>
                </a:lnTo>
                <a:lnTo>
                  <a:pt x="79" y="376"/>
                </a:lnTo>
                <a:lnTo>
                  <a:pt x="69" y="378"/>
                </a:lnTo>
                <a:lnTo>
                  <a:pt x="60" y="382"/>
                </a:lnTo>
                <a:lnTo>
                  <a:pt x="52" y="385"/>
                </a:lnTo>
                <a:lnTo>
                  <a:pt x="43" y="388"/>
                </a:lnTo>
                <a:lnTo>
                  <a:pt x="36" y="392"/>
                </a:lnTo>
                <a:lnTo>
                  <a:pt x="29" y="398"/>
                </a:lnTo>
                <a:lnTo>
                  <a:pt x="23" y="403"/>
                </a:lnTo>
                <a:lnTo>
                  <a:pt x="18" y="409"/>
                </a:lnTo>
                <a:lnTo>
                  <a:pt x="13" y="416"/>
                </a:lnTo>
                <a:lnTo>
                  <a:pt x="9" y="422"/>
                </a:lnTo>
                <a:lnTo>
                  <a:pt x="5" y="430"/>
                </a:lnTo>
                <a:lnTo>
                  <a:pt x="3" y="438"/>
                </a:lnTo>
                <a:lnTo>
                  <a:pt x="1" y="447"/>
                </a:lnTo>
                <a:lnTo>
                  <a:pt x="0" y="455"/>
                </a:lnTo>
                <a:lnTo>
                  <a:pt x="0" y="465"/>
                </a:lnTo>
                <a:lnTo>
                  <a:pt x="0" y="474"/>
                </a:lnTo>
                <a:lnTo>
                  <a:pt x="1" y="482"/>
                </a:lnTo>
                <a:lnTo>
                  <a:pt x="3" y="491"/>
                </a:lnTo>
                <a:lnTo>
                  <a:pt x="5" y="499"/>
                </a:lnTo>
                <a:lnTo>
                  <a:pt x="9" y="507"/>
                </a:lnTo>
                <a:lnTo>
                  <a:pt x="13" y="513"/>
                </a:lnTo>
                <a:lnTo>
                  <a:pt x="18" y="520"/>
                </a:lnTo>
                <a:lnTo>
                  <a:pt x="23" y="526"/>
                </a:lnTo>
                <a:lnTo>
                  <a:pt x="29" y="531"/>
                </a:lnTo>
                <a:lnTo>
                  <a:pt x="36" y="537"/>
                </a:lnTo>
                <a:lnTo>
                  <a:pt x="43" y="541"/>
                </a:lnTo>
                <a:lnTo>
                  <a:pt x="52" y="544"/>
                </a:lnTo>
                <a:lnTo>
                  <a:pt x="60" y="547"/>
                </a:lnTo>
                <a:lnTo>
                  <a:pt x="69" y="551"/>
                </a:lnTo>
                <a:lnTo>
                  <a:pt x="79" y="553"/>
                </a:lnTo>
                <a:lnTo>
                  <a:pt x="89" y="554"/>
                </a:lnTo>
                <a:lnTo>
                  <a:pt x="89" y="582"/>
                </a:lnTo>
                <a:lnTo>
                  <a:pt x="89" y="591"/>
                </a:lnTo>
                <a:lnTo>
                  <a:pt x="90" y="600"/>
                </a:lnTo>
                <a:lnTo>
                  <a:pt x="93" y="608"/>
                </a:lnTo>
                <a:lnTo>
                  <a:pt x="95" y="616"/>
                </a:lnTo>
                <a:lnTo>
                  <a:pt x="98" y="622"/>
                </a:lnTo>
                <a:lnTo>
                  <a:pt x="102" y="629"/>
                </a:lnTo>
                <a:lnTo>
                  <a:pt x="106" y="635"/>
                </a:lnTo>
                <a:lnTo>
                  <a:pt x="112" y="639"/>
                </a:lnTo>
                <a:lnTo>
                  <a:pt x="117" y="645"/>
                </a:lnTo>
                <a:lnTo>
                  <a:pt x="125" y="648"/>
                </a:lnTo>
                <a:lnTo>
                  <a:pt x="132" y="651"/>
                </a:lnTo>
                <a:lnTo>
                  <a:pt x="140" y="654"/>
                </a:lnTo>
                <a:lnTo>
                  <a:pt x="148" y="657"/>
                </a:lnTo>
                <a:lnTo>
                  <a:pt x="158" y="658"/>
                </a:lnTo>
                <a:lnTo>
                  <a:pt x="169" y="659"/>
                </a:lnTo>
                <a:lnTo>
                  <a:pt x="179" y="660"/>
                </a:lnTo>
                <a:lnTo>
                  <a:pt x="254" y="660"/>
                </a:lnTo>
                <a:lnTo>
                  <a:pt x="257" y="659"/>
                </a:lnTo>
                <a:lnTo>
                  <a:pt x="259" y="659"/>
                </a:lnTo>
                <a:lnTo>
                  <a:pt x="263" y="657"/>
                </a:lnTo>
                <a:lnTo>
                  <a:pt x="265" y="654"/>
                </a:lnTo>
                <a:lnTo>
                  <a:pt x="266" y="652"/>
                </a:lnTo>
                <a:lnTo>
                  <a:pt x="268" y="650"/>
                </a:lnTo>
                <a:lnTo>
                  <a:pt x="268" y="647"/>
                </a:lnTo>
                <a:lnTo>
                  <a:pt x="269" y="645"/>
                </a:lnTo>
                <a:lnTo>
                  <a:pt x="269" y="284"/>
                </a:lnTo>
                <a:lnTo>
                  <a:pt x="268" y="282"/>
                </a:lnTo>
                <a:lnTo>
                  <a:pt x="268" y="279"/>
                </a:lnTo>
                <a:lnTo>
                  <a:pt x="266" y="277"/>
                </a:lnTo>
                <a:lnTo>
                  <a:pt x="265" y="274"/>
                </a:lnTo>
                <a:lnTo>
                  <a:pt x="263" y="273"/>
                </a:lnTo>
                <a:lnTo>
                  <a:pt x="259" y="270"/>
                </a:lnTo>
                <a:lnTo>
                  <a:pt x="257" y="270"/>
                </a:lnTo>
                <a:lnTo>
                  <a:pt x="254" y="269"/>
                </a:lnTo>
                <a:lnTo>
                  <a:pt x="194" y="269"/>
                </a:lnTo>
                <a:lnTo>
                  <a:pt x="195" y="258"/>
                </a:lnTo>
                <a:lnTo>
                  <a:pt x="197" y="246"/>
                </a:lnTo>
                <a:lnTo>
                  <a:pt x="200" y="233"/>
                </a:lnTo>
                <a:lnTo>
                  <a:pt x="203" y="221"/>
                </a:lnTo>
                <a:lnTo>
                  <a:pt x="206" y="210"/>
                </a:lnTo>
                <a:lnTo>
                  <a:pt x="210" y="199"/>
                </a:lnTo>
                <a:lnTo>
                  <a:pt x="215" y="188"/>
                </a:lnTo>
                <a:lnTo>
                  <a:pt x="219" y="177"/>
                </a:lnTo>
                <a:lnTo>
                  <a:pt x="224" y="167"/>
                </a:lnTo>
                <a:lnTo>
                  <a:pt x="231" y="156"/>
                </a:lnTo>
                <a:lnTo>
                  <a:pt x="237" y="146"/>
                </a:lnTo>
                <a:lnTo>
                  <a:pt x="243" y="136"/>
                </a:lnTo>
                <a:lnTo>
                  <a:pt x="258" y="117"/>
                </a:lnTo>
                <a:lnTo>
                  <a:pt x="274" y="100"/>
                </a:lnTo>
                <a:lnTo>
                  <a:pt x="293" y="85"/>
                </a:lnTo>
                <a:lnTo>
                  <a:pt x="312" y="71"/>
                </a:lnTo>
                <a:lnTo>
                  <a:pt x="323" y="65"/>
                </a:lnTo>
                <a:lnTo>
                  <a:pt x="332" y="59"/>
                </a:lnTo>
                <a:lnTo>
                  <a:pt x="343" y="53"/>
                </a:lnTo>
                <a:lnTo>
                  <a:pt x="354" y="49"/>
                </a:lnTo>
                <a:lnTo>
                  <a:pt x="365" y="45"/>
                </a:lnTo>
                <a:lnTo>
                  <a:pt x="376" y="40"/>
                </a:lnTo>
                <a:lnTo>
                  <a:pt x="388" y="37"/>
                </a:lnTo>
                <a:lnTo>
                  <a:pt x="400" y="35"/>
                </a:lnTo>
                <a:lnTo>
                  <a:pt x="411" y="33"/>
                </a:lnTo>
                <a:lnTo>
                  <a:pt x="424" y="31"/>
                </a:lnTo>
                <a:lnTo>
                  <a:pt x="436" y="31"/>
                </a:lnTo>
                <a:lnTo>
                  <a:pt x="449" y="30"/>
                </a:lnTo>
                <a:lnTo>
                  <a:pt x="461" y="31"/>
                </a:lnTo>
                <a:lnTo>
                  <a:pt x="472" y="31"/>
                </a:lnTo>
                <a:lnTo>
                  <a:pt x="485" y="33"/>
                </a:lnTo>
                <a:lnTo>
                  <a:pt x="497" y="35"/>
                </a:lnTo>
                <a:lnTo>
                  <a:pt x="508" y="37"/>
                </a:lnTo>
                <a:lnTo>
                  <a:pt x="519" y="40"/>
                </a:lnTo>
                <a:lnTo>
                  <a:pt x="530" y="45"/>
                </a:lnTo>
                <a:lnTo>
                  <a:pt x="542" y="49"/>
                </a:lnTo>
                <a:lnTo>
                  <a:pt x="553" y="53"/>
                </a:lnTo>
                <a:lnTo>
                  <a:pt x="562" y="59"/>
                </a:lnTo>
                <a:lnTo>
                  <a:pt x="573" y="65"/>
                </a:lnTo>
                <a:lnTo>
                  <a:pt x="583" y="71"/>
                </a:lnTo>
                <a:lnTo>
                  <a:pt x="602" y="85"/>
                </a:lnTo>
                <a:lnTo>
                  <a:pt x="619" y="100"/>
                </a:lnTo>
                <a:lnTo>
                  <a:pt x="635" y="117"/>
                </a:lnTo>
                <a:lnTo>
                  <a:pt x="650" y="136"/>
                </a:lnTo>
                <a:lnTo>
                  <a:pt x="663" y="156"/>
                </a:lnTo>
                <a:lnTo>
                  <a:pt x="673" y="177"/>
                </a:lnTo>
                <a:lnTo>
                  <a:pt x="679" y="188"/>
                </a:lnTo>
                <a:lnTo>
                  <a:pt x="683" y="199"/>
                </a:lnTo>
                <a:lnTo>
                  <a:pt x="686" y="210"/>
                </a:lnTo>
                <a:lnTo>
                  <a:pt x="689" y="221"/>
                </a:lnTo>
                <a:lnTo>
                  <a:pt x="693" y="233"/>
                </a:lnTo>
                <a:lnTo>
                  <a:pt x="695" y="246"/>
                </a:lnTo>
                <a:lnTo>
                  <a:pt x="696" y="258"/>
                </a:lnTo>
                <a:lnTo>
                  <a:pt x="697" y="269"/>
                </a:lnTo>
                <a:lnTo>
                  <a:pt x="643" y="269"/>
                </a:lnTo>
                <a:lnTo>
                  <a:pt x="640" y="270"/>
                </a:lnTo>
                <a:lnTo>
                  <a:pt x="638" y="270"/>
                </a:lnTo>
                <a:lnTo>
                  <a:pt x="635" y="273"/>
                </a:lnTo>
                <a:lnTo>
                  <a:pt x="633" y="274"/>
                </a:lnTo>
                <a:lnTo>
                  <a:pt x="631" y="277"/>
                </a:lnTo>
                <a:lnTo>
                  <a:pt x="630" y="279"/>
                </a:lnTo>
                <a:lnTo>
                  <a:pt x="629" y="282"/>
                </a:lnTo>
                <a:lnTo>
                  <a:pt x="629" y="284"/>
                </a:lnTo>
                <a:lnTo>
                  <a:pt x="629" y="645"/>
                </a:lnTo>
                <a:lnTo>
                  <a:pt x="629" y="647"/>
                </a:lnTo>
                <a:lnTo>
                  <a:pt x="630" y="650"/>
                </a:lnTo>
                <a:lnTo>
                  <a:pt x="631" y="652"/>
                </a:lnTo>
                <a:lnTo>
                  <a:pt x="633" y="654"/>
                </a:lnTo>
                <a:lnTo>
                  <a:pt x="635" y="657"/>
                </a:lnTo>
                <a:lnTo>
                  <a:pt x="638" y="659"/>
                </a:lnTo>
                <a:lnTo>
                  <a:pt x="640" y="659"/>
                </a:lnTo>
                <a:lnTo>
                  <a:pt x="643" y="660"/>
                </a:lnTo>
                <a:lnTo>
                  <a:pt x="718" y="660"/>
                </a:lnTo>
                <a:lnTo>
                  <a:pt x="728" y="659"/>
                </a:lnTo>
                <a:lnTo>
                  <a:pt x="737" y="659"/>
                </a:lnTo>
                <a:lnTo>
                  <a:pt x="737" y="695"/>
                </a:lnTo>
                <a:lnTo>
                  <a:pt x="735" y="707"/>
                </a:lnTo>
                <a:lnTo>
                  <a:pt x="733" y="719"/>
                </a:lnTo>
                <a:lnTo>
                  <a:pt x="731" y="730"/>
                </a:lnTo>
                <a:lnTo>
                  <a:pt x="727" y="741"/>
                </a:lnTo>
                <a:lnTo>
                  <a:pt x="722" y="751"/>
                </a:lnTo>
                <a:lnTo>
                  <a:pt x="716" y="760"/>
                </a:lnTo>
                <a:lnTo>
                  <a:pt x="709" y="770"/>
                </a:lnTo>
                <a:lnTo>
                  <a:pt x="701" y="778"/>
                </a:lnTo>
                <a:lnTo>
                  <a:pt x="694" y="786"/>
                </a:lnTo>
                <a:lnTo>
                  <a:pt x="684" y="792"/>
                </a:lnTo>
                <a:lnTo>
                  <a:pt x="674" y="799"/>
                </a:lnTo>
                <a:lnTo>
                  <a:pt x="664" y="803"/>
                </a:lnTo>
                <a:lnTo>
                  <a:pt x="653" y="807"/>
                </a:lnTo>
                <a:lnTo>
                  <a:pt x="642" y="811"/>
                </a:lnTo>
                <a:lnTo>
                  <a:pt x="631" y="812"/>
                </a:lnTo>
                <a:lnTo>
                  <a:pt x="619" y="813"/>
                </a:lnTo>
                <a:lnTo>
                  <a:pt x="557" y="813"/>
                </a:lnTo>
                <a:lnTo>
                  <a:pt x="553" y="801"/>
                </a:lnTo>
                <a:lnTo>
                  <a:pt x="547" y="790"/>
                </a:lnTo>
                <a:lnTo>
                  <a:pt x="541" y="781"/>
                </a:lnTo>
                <a:lnTo>
                  <a:pt x="532" y="772"/>
                </a:lnTo>
                <a:lnTo>
                  <a:pt x="522" y="766"/>
                </a:lnTo>
                <a:lnTo>
                  <a:pt x="511" y="760"/>
                </a:lnTo>
                <a:lnTo>
                  <a:pt x="505" y="758"/>
                </a:lnTo>
                <a:lnTo>
                  <a:pt x="499" y="757"/>
                </a:lnTo>
                <a:lnTo>
                  <a:pt x="493" y="756"/>
                </a:lnTo>
                <a:lnTo>
                  <a:pt x="486" y="756"/>
                </a:lnTo>
                <a:lnTo>
                  <a:pt x="479" y="756"/>
                </a:lnTo>
                <a:lnTo>
                  <a:pt x="472" y="757"/>
                </a:lnTo>
                <a:lnTo>
                  <a:pt x="465" y="759"/>
                </a:lnTo>
                <a:lnTo>
                  <a:pt x="458" y="761"/>
                </a:lnTo>
                <a:lnTo>
                  <a:pt x="452" y="765"/>
                </a:lnTo>
                <a:lnTo>
                  <a:pt x="447" y="768"/>
                </a:lnTo>
                <a:lnTo>
                  <a:pt x="441" y="772"/>
                </a:lnTo>
                <a:lnTo>
                  <a:pt x="436" y="776"/>
                </a:lnTo>
                <a:lnTo>
                  <a:pt x="432" y="782"/>
                </a:lnTo>
                <a:lnTo>
                  <a:pt x="427" y="787"/>
                </a:lnTo>
                <a:lnTo>
                  <a:pt x="423" y="793"/>
                </a:lnTo>
                <a:lnTo>
                  <a:pt x="420" y="800"/>
                </a:lnTo>
                <a:lnTo>
                  <a:pt x="418" y="806"/>
                </a:lnTo>
                <a:lnTo>
                  <a:pt x="417" y="813"/>
                </a:lnTo>
                <a:lnTo>
                  <a:pt x="416" y="820"/>
                </a:lnTo>
                <a:lnTo>
                  <a:pt x="415" y="828"/>
                </a:lnTo>
                <a:lnTo>
                  <a:pt x="416" y="835"/>
                </a:lnTo>
                <a:lnTo>
                  <a:pt x="417" y="842"/>
                </a:lnTo>
                <a:lnTo>
                  <a:pt x="418" y="849"/>
                </a:lnTo>
                <a:lnTo>
                  <a:pt x="420" y="856"/>
                </a:lnTo>
                <a:lnTo>
                  <a:pt x="423" y="862"/>
                </a:lnTo>
                <a:lnTo>
                  <a:pt x="427" y="867"/>
                </a:lnTo>
                <a:lnTo>
                  <a:pt x="432" y="873"/>
                </a:lnTo>
                <a:lnTo>
                  <a:pt x="436" y="878"/>
                </a:lnTo>
                <a:lnTo>
                  <a:pt x="441" y="882"/>
                </a:lnTo>
                <a:lnTo>
                  <a:pt x="447" y="887"/>
                </a:lnTo>
                <a:lnTo>
                  <a:pt x="452" y="891"/>
                </a:lnTo>
                <a:lnTo>
                  <a:pt x="458" y="893"/>
                </a:lnTo>
                <a:lnTo>
                  <a:pt x="465" y="896"/>
                </a:lnTo>
                <a:lnTo>
                  <a:pt x="472" y="897"/>
                </a:lnTo>
                <a:lnTo>
                  <a:pt x="479" y="898"/>
                </a:lnTo>
                <a:lnTo>
                  <a:pt x="486" y="899"/>
                </a:lnTo>
                <a:lnTo>
                  <a:pt x="493" y="898"/>
                </a:lnTo>
                <a:lnTo>
                  <a:pt x="499" y="898"/>
                </a:lnTo>
                <a:lnTo>
                  <a:pt x="505" y="896"/>
                </a:lnTo>
                <a:lnTo>
                  <a:pt x="511" y="895"/>
                </a:lnTo>
                <a:lnTo>
                  <a:pt x="522" y="890"/>
                </a:lnTo>
                <a:lnTo>
                  <a:pt x="532" y="883"/>
                </a:lnTo>
                <a:lnTo>
                  <a:pt x="541" y="875"/>
                </a:lnTo>
                <a:lnTo>
                  <a:pt x="547" y="865"/>
                </a:lnTo>
                <a:lnTo>
                  <a:pt x="553" y="854"/>
                </a:lnTo>
                <a:lnTo>
                  <a:pt x="557" y="843"/>
                </a:lnTo>
                <a:lnTo>
                  <a:pt x="619" y="843"/>
                </a:lnTo>
                <a:lnTo>
                  <a:pt x="634" y="842"/>
                </a:lnTo>
                <a:lnTo>
                  <a:pt x="649" y="839"/>
                </a:lnTo>
                <a:lnTo>
                  <a:pt x="663" y="836"/>
                </a:lnTo>
                <a:lnTo>
                  <a:pt x="676" y="831"/>
                </a:lnTo>
                <a:lnTo>
                  <a:pt x="688" y="824"/>
                </a:lnTo>
                <a:lnTo>
                  <a:pt x="701" y="817"/>
                </a:lnTo>
                <a:lnTo>
                  <a:pt x="712" y="808"/>
                </a:lnTo>
                <a:lnTo>
                  <a:pt x="723" y="799"/>
                </a:lnTo>
                <a:lnTo>
                  <a:pt x="732" y="789"/>
                </a:lnTo>
                <a:lnTo>
                  <a:pt x="741" y="777"/>
                </a:lnTo>
                <a:lnTo>
                  <a:pt x="748" y="766"/>
                </a:lnTo>
                <a:lnTo>
                  <a:pt x="755" y="753"/>
                </a:lnTo>
                <a:lnTo>
                  <a:pt x="759" y="739"/>
                </a:lnTo>
                <a:lnTo>
                  <a:pt x="763" y="725"/>
                </a:lnTo>
                <a:lnTo>
                  <a:pt x="765" y="710"/>
                </a:lnTo>
                <a:lnTo>
                  <a:pt x="766" y="695"/>
                </a:lnTo>
                <a:lnTo>
                  <a:pt x="766" y="651"/>
                </a:lnTo>
                <a:lnTo>
                  <a:pt x="776" y="646"/>
                </a:lnTo>
                <a:lnTo>
                  <a:pt x="785" y="640"/>
                </a:lnTo>
                <a:lnTo>
                  <a:pt x="792" y="633"/>
                </a:lnTo>
                <a:lnTo>
                  <a:pt x="798" y="626"/>
                </a:lnTo>
                <a:lnTo>
                  <a:pt x="802" y="616"/>
                </a:lnTo>
                <a:lnTo>
                  <a:pt x="806" y="606"/>
                </a:lnTo>
                <a:lnTo>
                  <a:pt x="807" y="594"/>
                </a:lnTo>
                <a:lnTo>
                  <a:pt x="808" y="582"/>
                </a:lnTo>
                <a:lnTo>
                  <a:pt x="808" y="554"/>
                </a:lnTo>
                <a:lnTo>
                  <a:pt x="819" y="553"/>
                </a:lnTo>
                <a:lnTo>
                  <a:pt x="829" y="551"/>
                </a:lnTo>
                <a:lnTo>
                  <a:pt x="837" y="547"/>
                </a:lnTo>
                <a:lnTo>
                  <a:pt x="846" y="544"/>
                </a:lnTo>
                <a:lnTo>
                  <a:pt x="853" y="541"/>
                </a:lnTo>
                <a:lnTo>
                  <a:pt x="861" y="537"/>
                </a:lnTo>
                <a:lnTo>
                  <a:pt x="868" y="531"/>
                </a:lnTo>
                <a:lnTo>
                  <a:pt x="873" y="526"/>
                </a:lnTo>
                <a:lnTo>
                  <a:pt x="880" y="520"/>
                </a:lnTo>
                <a:lnTo>
                  <a:pt x="884" y="513"/>
                </a:lnTo>
                <a:lnTo>
                  <a:pt x="888" y="507"/>
                </a:lnTo>
                <a:lnTo>
                  <a:pt x="892" y="499"/>
                </a:lnTo>
                <a:lnTo>
                  <a:pt x="895" y="491"/>
                </a:lnTo>
                <a:lnTo>
                  <a:pt x="897" y="482"/>
                </a:lnTo>
                <a:lnTo>
                  <a:pt x="898" y="474"/>
                </a:lnTo>
                <a:lnTo>
                  <a:pt x="898" y="464"/>
                </a:lnTo>
                <a:close/>
              </a:path>
            </a:pathLst>
          </a:custGeom>
          <a:solidFill>
            <a:schemeClr val="tx2"/>
          </a:solidFill>
          <a:ln>
            <a:solidFill>
              <a:schemeClr val="tx2"/>
            </a:solidFill>
          </a:ln>
          <a:extLst/>
        </p:spPr>
        <p:txBody>
          <a:bodyPr vert="horz" wrap="square" lIns="91440" tIns="45720" rIns="91440" bIns="45720" numCol="1" anchor="t" anchorCtr="0" compatLnSpc="1">
            <a:prstTxWarp prst="textNoShape">
              <a:avLst/>
            </a:prstTxWarp>
          </a:bodyPr>
          <a:lstStyle/>
          <a:p>
            <a:endParaRPr lang="en-US"/>
          </a:p>
        </p:txBody>
      </p:sp>
      <p:grpSp>
        <p:nvGrpSpPr>
          <p:cNvPr id="82" name="Group 81"/>
          <p:cNvGrpSpPr/>
          <p:nvPr/>
        </p:nvGrpSpPr>
        <p:grpSpPr>
          <a:xfrm>
            <a:off x="6259830" y="3535113"/>
            <a:ext cx="674370" cy="246312"/>
            <a:chOff x="4085920" y="1377507"/>
            <a:chExt cx="674370" cy="270943"/>
          </a:xfrm>
        </p:grpSpPr>
        <p:grpSp>
          <p:nvGrpSpPr>
            <p:cNvPr id="83" name="Group 82"/>
            <p:cNvGrpSpPr/>
            <p:nvPr/>
          </p:nvGrpSpPr>
          <p:grpSpPr>
            <a:xfrm>
              <a:off x="4085920" y="1430194"/>
              <a:ext cx="377876" cy="218256"/>
              <a:chOff x="4751388" y="3157538"/>
              <a:chExt cx="552450" cy="319088"/>
            </a:xfrm>
            <a:solidFill>
              <a:schemeClr val="tx2"/>
            </a:solidFill>
          </p:grpSpPr>
          <p:sp>
            <p:nvSpPr>
              <p:cNvPr id="85" name="Freeform 114"/>
              <p:cNvSpPr>
                <a:spLocks noEditPoints="1"/>
              </p:cNvSpPr>
              <p:nvPr/>
            </p:nvSpPr>
            <p:spPr bwMode="auto">
              <a:xfrm>
                <a:off x="4751388" y="3157538"/>
                <a:ext cx="384175" cy="319088"/>
              </a:xfrm>
              <a:custGeom>
                <a:avLst/>
                <a:gdLst>
                  <a:gd name="T0" fmla="*/ 398 w 969"/>
                  <a:gd name="T1" fmla="*/ 58 h 804"/>
                  <a:gd name="T2" fmla="*/ 298 w 969"/>
                  <a:gd name="T3" fmla="*/ 78 h 804"/>
                  <a:gd name="T4" fmla="*/ 211 w 969"/>
                  <a:gd name="T5" fmla="*/ 112 h 804"/>
                  <a:gd name="T6" fmla="*/ 139 w 969"/>
                  <a:gd name="T7" fmla="*/ 157 h 804"/>
                  <a:gd name="T8" fmla="*/ 88 w 969"/>
                  <a:gd name="T9" fmla="*/ 212 h 804"/>
                  <a:gd name="T10" fmla="*/ 59 w 969"/>
                  <a:gd name="T11" fmla="*/ 272 h 804"/>
                  <a:gd name="T12" fmla="*/ 55 w 969"/>
                  <a:gd name="T13" fmla="*/ 332 h 804"/>
                  <a:gd name="T14" fmla="*/ 83 w 969"/>
                  <a:gd name="T15" fmla="*/ 405 h 804"/>
                  <a:gd name="T16" fmla="*/ 164 w 969"/>
                  <a:gd name="T17" fmla="*/ 484 h 804"/>
                  <a:gd name="T18" fmla="*/ 287 w 969"/>
                  <a:gd name="T19" fmla="*/ 541 h 804"/>
                  <a:gd name="T20" fmla="*/ 334 w 969"/>
                  <a:gd name="T21" fmla="*/ 564 h 804"/>
                  <a:gd name="T22" fmla="*/ 329 w 969"/>
                  <a:gd name="T23" fmla="*/ 603 h 804"/>
                  <a:gd name="T24" fmla="*/ 274 w 969"/>
                  <a:gd name="T25" fmla="*/ 701 h 804"/>
                  <a:gd name="T26" fmla="*/ 342 w 969"/>
                  <a:gd name="T27" fmla="*/ 713 h 804"/>
                  <a:gd name="T28" fmla="*/ 443 w 969"/>
                  <a:gd name="T29" fmla="*/ 668 h 804"/>
                  <a:gd name="T30" fmla="*/ 528 w 969"/>
                  <a:gd name="T31" fmla="*/ 596 h 804"/>
                  <a:gd name="T32" fmla="*/ 561 w 969"/>
                  <a:gd name="T33" fmla="*/ 566 h 804"/>
                  <a:gd name="T34" fmla="*/ 732 w 969"/>
                  <a:gd name="T35" fmla="*/ 522 h 804"/>
                  <a:gd name="T36" fmla="*/ 814 w 969"/>
                  <a:gd name="T37" fmla="*/ 478 h 804"/>
                  <a:gd name="T38" fmla="*/ 866 w 969"/>
                  <a:gd name="T39" fmla="*/ 432 h 804"/>
                  <a:gd name="T40" fmla="*/ 900 w 969"/>
                  <a:gd name="T41" fmla="*/ 380 h 804"/>
                  <a:gd name="T42" fmla="*/ 915 w 969"/>
                  <a:gd name="T43" fmla="*/ 324 h 804"/>
                  <a:gd name="T44" fmla="*/ 907 w 969"/>
                  <a:gd name="T45" fmla="*/ 260 h 804"/>
                  <a:gd name="T46" fmla="*/ 873 w 969"/>
                  <a:gd name="T47" fmla="*/ 201 h 804"/>
                  <a:gd name="T48" fmla="*/ 817 w 969"/>
                  <a:gd name="T49" fmla="*/ 148 h 804"/>
                  <a:gd name="T50" fmla="*/ 742 w 969"/>
                  <a:gd name="T51" fmla="*/ 105 h 804"/>
                  <a:gd name="T52" fmla="*/ 653 w 969"/>
                  <a:gd name="T53" fmla="*/ 74 h 804"/>
                  <a:gd name="T54" fmla="*/ 551 w 969"/>
                  <a:gd name="T55" fmla="*/ 56 h 804"/>
                  <a:gd name="T56" fmla="*/ 113 w 969"/>
                  <a:gd name="T57" fmla="*/ 804 h 804"/>
                  <a:gd name="T58" fmla="*/ 94 w 969"/>
                  <a:gd name="T59" fmla="*/ 789 h 804"/>
                  <a:gd name="T60" fmla="*/ 94 w 969"/>
                  <a:gd name="T61" fmla="*/ 766 h 804"/>
                  <a:gd name="T62" fmla="*/ 113 w 969"/>
                  <a:gd name="T63" fmla="*/ 751 h 804"/>
                  <a:gd name="T64" fmla="*/ 181 w 969"/>
                  <a:gd name="T65" fmla="*/ 720 h 804"/>
                  <a:gd name="T66" fmla="*/ 232 w 969"/>
                  <a:gd name="T67" fmla="*/ 666 h 804"/>
                  <a:gd name="T68" fmla="*/ 243 w 969"/>
                  <a:gd name="T69" fmla="*/ 583 h 804"/>
                  <a:gd name="T70" fmla="*/ 113 w 969"/>
                  <a:gd name="T71" fmla="*/ 515 h 804"/>
                  <a:gd name="T72" fmla="*/ 30 w 969"/>
                  <a:gd name="T73" fmla="*/ 421 h 804"/>
                  <a:gd name="T74" fmla="*/ 5 w 969"/>
                  <a:gd name="T75" fmla="*/ 358 h 804"/>
                  <a:gd name="T76" fmla="*/ 1 w 969"/>
                  <a:gd name="T77" fmla="*/ 296 h 804"/>
                  <a:gd name="T78" fmla="*/ 23 w 969"/>
                  <a:gd name="T79" fmla="*/ 220 h 804"/>
                  <a:gd name="T80" fmla="*/ 71 w 969"/>
                  <a:gd name="T81" fmla="*/ 150 h 804"/>
                  <a:gd name="T82" fmla="*/ 143 w 969"/>
                  <a:gd name="T83" fmla="*/ 92 h 804"/>
                  <a:gd name="T84" fmla="*/ 233 w 969"/>
                  <a:gd name="T85" fmla="*/ 45 h 804"/>
                  <a:gd name="T86" fmla="*/ 341 w 969"/>
                  <a:gd name="T87" fmla="*/ 13 h 804"/>
                  <a:gd name="T88" fmla="*/ 460 w 969"/>
                  <a:gd name="T89" fmla="*/ 0 h 804"/>
                  <a:gd name="T90" fmla="*/ 582 w 969"/>
                  <a:gd name="T91" fmla="*/ 6 h 804"/>
                  <a:gd name="T92" fmla="*/ 694 w 969"/>
                  <a:gd name="T93" fmla="*/ 30 h 804"/>
                  <a:gd name="T94" fmla="*/ 793 w 969"/>
                  <a:gd name="T95" fmla="*/ 72 h 804"/>
                  <a:gd name="T96" fmla="*/ 873 w 969"/>
                  <a:gd name="T97" fmla="*/ 126 h 804"/>
                  <a:gd name="T98" fmla="*/ 931 w 969"/>
                  <a:gd name="T99" fmla="*/ 191 h 804"/>
                  <a:gd name="T100" fmla="*/ 963 w 969"/>
                  <a:gd name="T101" fmla="*/ 265 h 804"/>
                  <a:gd name="T102" fmla="*/ 968 w 969"/>
                  <a:gd name="T103" fmla="*/ 340 h 804"/>
                  <a:gd name="T104" fmla="*/ 946 w 969"/>
                  <a:gd name="T105" fmla="*/ 407 h 804"/>
                  <a:gd name="T106" fmla="*/ 906 w 969"/>
                  <a:gd name="T107" fmla="*/ 467 h 804"/>
                  <a:gd name="T108" fmla="*/ 845 w 969"/>
                  <a:gd name="T109" fmla="*/ 521 h 804"/>
                  <a:gd name="T110" fmla="*/ 769 w 969"/>
                  <a:gd name="T111" fmla="*/ 565 h 804"/>
                  <a:gd name="T112" fmla="*/ 680 w 969"/>
                  <a:gd name="T113" fmla="*/ 599 h 804"/>
                  <a:gd name="T114" fmla="*/ 579 w 969"/>
                  <a:gd name="T115" fmla="*/ 619 h 804"/>
                  <a:gd name="T116" fmla="*/ 505 w 969"/>
                  <a:gd name="T117" fmla="*/ 692 h 804"/>
                  <a:gd name="T118" fmla="*/ 415 w 969"/>
                  <a:gd name="T119" fmla="*/ 743 h 804"/>
                  <a:gd name="T120" fmla="*/ 268 w 969"/>
                  <a:gd name="T121" fmla="*/ 788 h 804"/>
                  <a:gd name="T122" fmla="*/ 118 w 969"/>
                  <a:gd name="T123" fmla="*/ 80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69" h="804">
                    <a:moveTo>
                      <a:pt x="484" y="54"/>
                    </a:moveTo>
                    <a:lnTo>
                      <a:pt x="463" y="54"/>
                    </a:lnTo>
                    <a:lnTo>
                      <a:pt x="441" y="55"/>
                    </a:lnTo>
                    <a:lnTo>
                      <a:pt x="419" y="56"/>
                    </a:lnTo>
                    <a:lnTo>
                      <a:pt x="398" y="58"/>
                    </a:lnTo>
                    <a:lnTo>
                      <a:pt x="377" y="62"/>
                    </a:lnTo>
                    <a:lnTo>
                      <a:pt x="357" y="65"/>
                    </a:lnTo>
                    <a:lnTo>
                      <a:pt x="337" y="69"/>
                    </a:lnTo>
                    <a:lnTo>
                      <a:pt x="317" y="74"/>
                    </a:lnTo>
                    <a:lnTo>
                      <a:pt x="298" y="78"/>
                    </a:lnTo>
                    <a:lnTo>
                      <a:pt x="279" y="85"/>
                    </a:lnTo>
                    <a:lnTo>
                      <a:pt x="261" y="91"/>
                    </a:lnTo>
                    <a:lnTo>
                      <a:pt x="245" y="97"/>
                    </a:lnTo>
                    <a:lnTo>
                      <a:pt x="227" y="105"/>
                    </a:lnTo>
                    <a:lnTo>
                      <a:pt x="211" y="112"/>
                    </a:lnTo>
                    <a:lnTo>
                      <a:pt x="195" y="121"/>
                    </a:lnTo>
                    <a:lnTo>
                      <a:pt x="181" y="129"/>
                    </a:lnTo>
                    <a:lnTo>
                      <a:pt x="166" y="138"/>
                    </a:lnTo>
                    <a:lnTo>
                      <a:pt x="153" y="148"/>
                    </a:lnTo>
                    <a:lnTo>
                      <a:pt x="139" y="157"/>
                    </a:lnTo>
                    <a:lnTo>
                      <a:pt x="128" y="168"/>
                    </a:lnTo>
                    <a:lnTo>
                      <a:pt x="117" y="178"/>
                    </a:lnTo>
                    <a:lnTo>
                      <a:pt x="106" y="189"/>
                    </a:lnTo>
                    <a:lnTo>
                      <a:pt x="97" y="201"/>
                    </a:lnTo>
                    <a:lnTo>
                      <a:pt x="88" y="212"/>
                    </a:lnTo>
                    <a:lnTo>
                      <a:pt x="80" y="223"/>
                    </a:lnTo>
                    <a:lnTo>
                      <a:pt x="73" y="235"/>
                    </a:lnTo>
                    <a:lnTo>
                      <a:pt x="67" y="248"/>
                    </a:lnTo>
                    <a:lnTo>
                      <a:pt x="63" y="260"/>
                    </a:lnTo>
                    <a:lnTo>
                      <a:pt x="59" y="272"/>
                    </a:lnTo>
                    <a:lnTo>
                      <a:pt x="56" y="286"/>
                    </a:lnTo>
                    <a:lnTo>
                      <a:pt x="54" y="299"/>
                    </a:lnTo>
                    <a:lnTo>
                      <a:pt x="54" y="313"/>
                    </a:lnTo>
                    <a:lnTo>
                      <a:pt x="54" y="322"/>
                    </a:lnTo>
                    <a:lnTo>
                      <a:pt x="55" y="332"/>
                    </a:lnTo>
                    <a:lnTo>
                      <a:pt x="56" y="341"/>
                    </a:lnTo>
                    <a:lnTo>
                      <a:pt x="59" y="351"/>
                    </a:lnTo>
                    <a:lnTo>
                      <a:pt x="64" y="369"/>
                    </a:lnTo>
                    <a:lnTo>
                      <a:pt x="73" y="387"/>
                    </a:lnTo>
                    <a:lnTo>
                      <a:pt x="83" y="405"/>
                    </a:lnTo>
                    <a:lnTo>
                      <a:pt x="96" y="423"/>
                    </a:lnTo>
                    <a:lnTo>
                      <a:pt x="109" y="438"/>
                    </a:lnTo>
                    <a:lnTo>
                      <a:pt x="126" y="455"/>
                    </a:lnTo>
                    <a:lnTo>
                      <a:pt x="144" y="470"/>
                    </a:lnTo>
                    <a:lnTo>
                      <a:pt x="164" y="484"/>
                    </a:lnTo>
                    <a:lnTo>
                      <a:pt x="185" y="498"/>
                    </a:lnTo>
                    <a:lnTo>
                      <a:pt x="209" y="510"/>
                    </a:lnTo>
                    <a:lnTo>
                      <a:pt x="233" y="522"/>
                    </a:lnTo>
                    <a:lnTo>
                      <a:pt x="260" y="532"/>
                    </a:lnTo>
                    <a:lnTo>
                      <a:pt x="287" y="541"/>
                    </a:lnTo>
                    <a:lnTo>
                      <a:pt x="317" y="550"/>
                    </a:lnTo>
                    <a:lnTo>
                      <a:pt x="322" y="553"/>
                    </a:lnTo>
                    <a:lnTo>
                      <a:pt x="328" y="555"/>
                    </a:lnTo>
                    <a:lnTo>
                      <a:pt x="331" y="559"/>
                    </a:lnTo>
                    <a:lnTo>
                      <a:pt x="334" y="564"/>
                    </a:lnTo>
                    <a:lnTo>
                      <a:pt x="337" y="569"/>
                    </a:lnTo>
                    <a:lnTo>
                      <a:pt x="338" y="575"/>
                    </a:lnTo>
                    <a:lnTo>
                      <a:pt x="337" y="581"/>
                    </a:lnTo>
                    <a:lnTo>
                      <a:pt x="335" y="586"/>
                    </a:lnTo>
                    <a:lnTo>
                      <a:pt x="329" y="603"/>
                    </a:lnTo>
                    <a:lnTo>
                      <a:pt x="321" y="621"/>
                    </a:lnTo>
                    <a:lnTo>
                      <a:pt x="311" y="640"/>
                    </a:lnTo>
                    <a:lnTo>
                      <a:pt x="300" y="660"/>
                    </a:lnTo>
                    <a:lnTo>
                      <a:pt x="287" y="680"/>
                    </a:lnTo>
                    <a:lnTo>
                      <a:pt x="274" y="701"/>
                    </a:lnTo>
                    <a:lnTo>
                      <a:pt x="258" y="720"/>
                    </a:lnTo>
                    <a:lnTo>
                      <a:pt x="241" y="738"/>
                    </a:lnTo>
                    <a:lnTo>
                      <a:pt x="280" y="730"/>
                    </a:lnTo>
                    <a:lnTo>
                      <a:pt x="321" y="720"/>
                    </a:lnTo>
                    <a:lnTo>
                      <a:pt x="342" y="713"/>
                    </a:lnTo>
                    <a:lnTo>
                      <a:pt x="362" y="706"/>
                    </a:lnTo>
                    <a:lnTo>
                      <a:pt x="384" y="698"/>
                    </a:lnTo>
                    <a:lnTo>
                      <a:pt x="404" y="689"/>
                    </a:lnTo>
                    <a:lnTo>
                      <a:pt x="424" y="679"/>
                    </a:lnTo>
                    <a:lnTo>
                      <a:pt x="443" y="668"/>
                    </a:lnTo>
                    <a:lnTo>
                      <a:pt x="462" y="656"/>
                    </a:lnTo>
                    <a:lnTo>
                      <a:pt x="480" y="643"/>
                    </a:lnTo>
                    <a:lnTo>
                      <a:pt x="497" y="629"/>
                    </a:lnTo>
                    <a:lnTo>
                      <a:pt x="514" y="613"/>
                    </a:lnTo>
                    <a:lnTo>
                      <a:pt x="528" y="596"/>
                    </a:lnTo>
                    <a:lnTo>
                      <a:pt x="541" y="578"/>
                    </a:lnTo>
                    <a:lnTo>
                      <a:pt x="545" y="574"/>
                    </a:lnTo>
                    <a:lnTo>
                      <a:pt x="550" y="571"/>
                    </a:lnTo>
                    <a:lnTo>
                      <a:pt x="555" y="568"/>
                    </a:lnTo>
                    <a:lnTo>
                      <a:pt x="561" y="566"/>
                    </a:lnTo>
                    <a:lnTo>
                      <a:pt x="598" y="562"/>
                    </a:lnTo>
                    <a:lnTo>
                      <a:pt x="634" y="555"/>
                    </a:lnTo>
                    <a:lnTo>
                      <a:pt x="668" y="546"/>
                    </a:lnTo>
                    <a:lnTo>
                      <a:pt x="701" y="535"/>
                    </a:lnTo>
                    <a:lnTo>
                      <a:pt x="732" y="522"/>
                    </a:lnTo>
                    <a:lnTo>
                      <a:pt x="761" y="509"/>
                    </a:lnTo>
                    <a:lnTo>
                      <a:pt x="776" y="501"/>
                    </a:lnTo>
                    <a:lnTo>
                      <a:pt x="789" y="494"/>
                    </a:lnTo>
                    <a:lnTo>
                      <a:pt x="802" y="485"/>
                    </a:lnTo>
                    <a:lnTo>
                      <a:pt x="814" y="478"/>
                    </a:lnTo>
                    <a:lnTo>
                      <a:pt x="825" y="469"/>
                    </a:lnTo>
                    <a:lnTo>
                      <a:pt x="836" y="460"/>
                    </a:lnTo>
                    <a:lnTo>
                      <a:pt x="847" y="451"/>
                    </a:lnTo>
                    <a:lnTo>
                      <a:pt x="857" y="441"/>
                    </a:lnTo>
                    <a:lnTo>
                      <a:pt x="866" y="432"/>
                    </a:lnTo>
                    <a:lnTo>
                      <a:pt x="875" y="421"/>
                    </a:lnTo>
                    <a:lnTo>
                      <a:pt x="881" y="411"/>
                    </a:lnTo>
                    <a:lnTo>
                      <a:pt x="889" y="401"/>
                    </a:lnTo>
                    <a:lnTo>
                      <a:pt x="895" y="390"/>
                    </a:lnTo>
                    <a:lnTo>
                      <a:pt x="900" y="380"/>
                    </a:lnTo>
                    <a:lnTo>
                      <a:pt x="905" y="369"/>
                    </a:lnTo>
                    <a:lnTo>
                      <a:pt x="908" y="358"/>
                    </a:lnTo>
                    <a:lnTo>
                      <a:pt x="912" y="346"/>
                    </a:lnTo>
                    <a:lnTo>
                      <a:pt x="914" y="335"/>
                    </a:lnTo>
                    <a:lnTo>
                      <a:pt x="915" y="324"/>
                    </a:lnTo>
                    <a:lnTo>
                      <a:pt x="916" y="313"/>
                    </a:lnTo>
                    <a:lnTo>
                      <a:pt x="915" y="299"/>
                    </a:lnTo>
                    <a:lnTo>
                      <a:pt x="914" y="286"/>
                    </a:lnTo>
                    <a:lnTo>
                      <a:pt x="910" y="272"/>
                    </a:lnTo>
                    <a:lnTo>
                      <a:pt x="907" y="260"/>
                    </a:lnTo>
                    <a:lnTo>
                      <a:pt x="903" y="248"/>
                    </a:lnTo>
                    <a:lnTo>
                      <a:pt x="896" y="235"/>
                    </a:lnTo>
                    <a:lnTo>
                      <a:pt x="889" y="223"/>
                    </a:lnTo>
                    <a:lnTo>
                      <a:pt x="881" y="212"/>
                    </a:lnTo>
                    <a:lnTo>
                      <a:pt x="873" y="201"/>
                    </a:lnTo>
                    <a:lnTo>
                      <a:pt x="863" y="189"/>
                    </a:lnTo>
                    <a:lnTo>
                      <a:pt x="853" y="178"/>
                    </a:lnTo>
                    <a:lnTo>
                      <a:pt x="842" y="168"/>
                    </a:lnTo>
                    <a:lnTo>
                      <a:pt x="830" y="157"/>
                    </a:lnTo>
                    <a:lnTo>
                      <a:pt x="817" y="148"/>
                    </a:lnTo>
                    <a:lnTo>
                      <a:pt x="804" y="138"/>
                    </a:lnTo>
                    <a:lnTo>
                      <a:pt x="789" y="129"/>
                    </a:lnTo>
                    <a:lnTo>
                      <a:pt x="775" y="121"/>
                    </a:lnTo>
                    <a:lnTo>
                      <a:pt x="759" y="112"/>
                    </a:lnTo>
                    <a:lnTo>
                      <a:pt x="742" y="105"/>
                    </a:lnTo>
                    <a:lnTo>
                      <a:pt x="726" y="97"/>
                    </a:lnTo>
                    <a:lnTo>
                      <a:pt x="708" y="91"/>
                    </a:lnTo>
                    <a:lnTo>
                      <a:pt x="690" y="85"/>
                    </a:lnTo>
                    <a:lnTo>
                      <a:pt x="672" y="78"/>
                    </a:lnTo>
                    <a:lnTo>
                      <a:pt x="653" y="74"/>
                    </a:lnTo>
                    <a:lnTo>
                      <a:pt x="632" y="69"/>
                    </a:lnTo>
                    <a:lnTo>
                      <a:pt x="612" y="65"/>
                    </a:lnTo>
                    <a:lnTo>
                      <a:pt x="592" y="62"/>
                    </a:lnTo>
                    <a:lnTo>
                      <a:pt x="572" y="58"/>
                    </a:lnTo>
                    <a:lnTo>
                      <a:pt x="551" y="56"/>
                    </a:lnTo>
                    <a:lnTo>
                      <a:pt x="529" y="55"/>
                    </a:lnTo>
                    <a:lnTo>
                      <a:pt x="507" y="54"/>
                    </a:lnTo>
                    <a:lnTo>
                      <a:pt x="484" y="54"/>
                    </a:lnTo>
                    <a:close/>
                    <a:moveTo>
                      <a:pt x="118" y="804"/>
                    </a:moveTo>
                    <a:lnTo>
                      <a:pt x="113" y="804"/>
                    </a:lnTo>
                    <a:lnTo>
                      <a:pt x="109" y="803"/>
                    </a:lnTo>
                    <a:lnTo>
                      <a:pt x="104" y="800"/>
                    </a:lnTo>
                    <a:lnTo>
                      <a:pt x="100" y="797"/>
                    </a:lnTo>
                    <a:lnTo>
                      <a:pt x="97" y="794"/>
                    </a:lnTo>
                    <a:lnTo>
                      <a:pt x="94" y="789"/>
                    </a:lnTo>
                    <a:lnTo>
                      <a:pt x="92" y="785"/>
                    </a:lnTo>
                    <a:lnTo>
                      <a:pt x="92" y="780"/>
                    </a:lnTo>
                    <a:lnTo>
                      <a:pt x="92" y="775"/>
                    </a:lnTo>
                    <a:lnTo>
                      <a:pt x="92" y="770"/>
                    </a:lnTo>
                    <a:lnTo>
                      <a:pt x="94" y="766"/>
                    </a:lnTo>
                    <a:lnTo>
                      <a:pt x="97" y="761"/>
                    </a:lnTo>
                    <a:lnTo>
                      <a:pt x="100" y="758"/>
                    </a:lnTo>
                    <a:lnTo>
                      <a:pt x="104" y="754"/>
                    </a:lnTo>
                    <a:lnTo>
                      <a:pt x="109" y="752"/>
                    </a:lnTo>
                    <a:lnTo>
                      <a:pt x="113" y="751"/>
                    </a:lnTo>
                    <a:lnTo>
                      <a:pt x="128" y="748"/>
                    </a:lnTo>
                    <a:lnTo>
                      <a:pt x="143" y="742"/>
                    </a:lnTo>
                    <a:lnTo>
                      <a:pt x="156" y="737"/>
                    </a:lnTo>
                    <a:lnTo>
                      <a:pt x="168" y="729"/>
                    </a:lnTo>
                    <a:lnTo>
                      <a:pt x="181" y="720"/>
                    </a:lnTo>
                    <a:lnTo>
                      <a:pt x="193" y="711"/>
                    </a:lnTo>
                    <a:lnTo>
                      <a:pt x="203" y="701"/>
                    </a:lnTo>
                    <a:lnTo>
                      <a:pt x="213" y="689"/>
                    </a:lnTo>
                    <a:lnTo>
                      <a:pt x="223" y="678"/>
                    </a:lnTo>
                    <a:lnTo>
                      <a:pt x="232" y="666"/>
                    </a:lnTo>
                    <a:lnTo>
                      <a:pt x="240" y="655"/>
                    </a:lnTo>
                    <a:lnTo>
                      <a:pt x="248" y="642"/>
                    </a:lnTo>
                    <a:lnTo>
                      <a:pt x="263" y="618"/>
                    </a:lnTo>
                    <a:lnTo>
                      <a:pt x="274" y="594"/>
                    </a:lnTo>
                    <a:lnTo>
                      <a:pt x="243" y="583"/>
                    </a:lnTo>
                    <a:lnTo>
                      <a:pt x="214" y="572"/>
                    </a:lnTo>
                    <a:lnTo>
                      <a:pt x="186" y="559"/>
                    </a:lnTo>
                    <a:lnTo>
                      <a:pt x="161" y="545"/>
                    </a:lnTo>
                    <a:lnTo>
                      <a:pt x="136" y="530"/>
                    </a:lnTo>
                    <a:lnTo>
                      <a:pt x="113" y="515"/>
                    </a:lnTo>
                    <a:lnTo>
                      <a:pt x="93" y="497"/>
                    </a:lnTo>
                    <a:lnTo>
                      <a:pt x="74" y="480"/>
                    </a:lnTo>
                    <a:lnTo>
                      <a:pt x="57" y="461"/>
                    </a:lnTo>
                    <a:lnTo>
                      <a:pt x="43" y="442"/>
                    </a:lnTo>
                    <a:lnTo>
                      <a:pt x="30" y="421"/>
                    </a:lnTo>
                    <a:lnTo>
                      <a:pt x="19" y="400"/>
                    </a:lnTo>
                    <a:lnTo>
                      <a:pt x="15" y="390"/>
                    </a:lnTo>
                    <a:lnTo>
                      <a:pt x="11" y="379"/>
                    </a:lnTo>
                    <a:lnTo>
                      <a:pt x="8" y="368"/>
                    </a:lnTo>
                    <a:lnTo>
                      <a:pt x="5" y="358"/>
                    </a:lnTo>
                    <a:lnTo>
                      <a:pt x="4" y="346"/>
                    </a:lnTo>
                    <a:lnTo>
                      <a:pt x="1" y="335"/>
                    </a:lnTo>
                    <a:lnTo>
                      <a:pt x="0" y="324"/>
                    </a:lnTo>
                    <a:lnTo>
                      <a:pt x="0" y="313"/>
                    </a:lnTo>
                    <a:lnTo>
                      <a:pt x="1" y="296"/>
                    </a:lnTo>
                    <a:lnTo>
                      <a:pt x="2" y="280"/>
                    </a:lnTo>
                    <a:lnTo>
                      <a:pt x="6" y="265"/>
                    </a:lnTo>
                    <a:lnTo>
                      <a:pt x="10" y="249"/>
                    </a:lnTo>
                    <a:lnTo>
                      <a:pt x="16" y="234"/>
                    </a:lnTo>
                    <a:lnTo>
                      <a:pt x="23" y="220"/>
                    </a:lnTo>
                    <a:lnTo>
                      <a:pt x="29" y="205"/>
                    </a:lnTo>
                    <a:lnTo>
                      <a:pt x="38" y="191"/>
                    </a:lnTo>
                    <a:lnTo>
                      <a:pt x="48" y="177"/>
                    </a:lnTo>
                    <a:lnTo>
                      <a:pt x="59" y="164"/>
                    </a:lnTo>
                    <a:lnTo>
                      <a:pt x="71" y="150"/>
                    </a:lnTo>
                    <a:lnTo>
                      <a:pt x="83" y="138"/>
                    </a:lnTo>
                    <a:lnTo>
                      <a:pt x="97" y="126"/>
                    </a:lnTo>
                    <a:lnTo>
                      <a:pt x="111" y="113"/>
                    </a:lnTo>
                    <a:lnTo>
                      <a:pt x="126" y="102"/>
                    </a:lnTo>
                    <a:lnTo>
                      <a:pt x="143" y="92"/>
                    </a:lnTo>
                    <a:lnTo>
                      <a:pt x="159" y="81"/>
                    </a:lnTo>
                    <a:lnTo>
                      <a:pt x="177" y="72"/>
                    </a:lnTo>
                    <a:lnTo>
                      <a:pt x="195" y="62"/>
                    </a:lnTo>
                    <a:lnTo>
                      <a:pt x="214" y="53"/>
                    </a:lnTo>
                    <a:lnTo>
                      <a:pt x="233" y="45"/>
                    </a:lnTo>
                    <a:lnTo>
                      <a:pt x="254" y="38"/>
                    </a:lnTo>
                    <a:lnTo>
                      <a:pt x="275" y="30"/>
                    </a:lnTo>
                    <a:lnTo>
                      <a:pt x="296" y="25"/>
                    </a:lnTo>
                    <a:lnTo>
                      <a:pt x="319" y="19"/>
                    </a:lnTo>
                    <a:lnTo>
                      <a:pt x="341" y="13"/>
                    </a:lnTo>
                    <a:lnTo>
                      <a:pt x="363" y="10"/>
                    </a:lnTo>
                    <a:lnTo>
                      <a:pt x="387" y="6"/>
                    </a:lnTo>
                    <a:lnTo>
                      <a:pt x="412" y="3"/>
                    </a:lnTo>
                    <a:lnTo>
                      <a:pt x="435" y="1"/>
                    </a:lnTo>
                    <a:lnTo>
                      <a:pt x="460" y="0"/>
                    </a:lnTo>
                    <a:lnTo>
                      <a:pt x="484" y="0"/>
                    </a:lnTo>
                    <a:lnTo>
                      <a:pt x="509" y="0"/>
                    </a:lnTo>
                    <a:lnTo>
                      <a:pt x="534" y="1"/>
                    </a:lnTo>
                    <a:lnTo>
                      <a:pt x="558" y="3"/>
                    </a:lnTo>
                    <a:lnTo>
                      <a:pt x="582" y="6"/>
                    </a:lnTo>
                    <a:lnTo>
                      <a:pt x="606" y="10"/>
                    </a:lnTo>
                    <a:lnTo>
                      <a:pt x="629" y="13"/>
                    </a:lnTo>
                    <a:lnTo>
                      <a:pt x="652" y="19"/>
                    </a:lnTo>
                    <a:lnTo>
                      <a:pt x="673" y="25"/>
                    </a:lnTo>
                    <a:lnTo>
                      <a:pt x="694" y="30"/>
                    </a:lnTo>
                    <a:lnTo>
                      <a:pt x="715" y="38"/>
                    </a:lnTo>
                    <a:lnTo>
                      <a:pt x="736" y="45"/>
                    </a:lnTo>
                    <a:lnTo>
                      <a:pt x="756" y="53"/>
                    </a:lnTo>
                    <a:lnTo>
                      <a:pt x="775" y="62"/>
                    </a:lnTo>
                    <a:lnTo>
                      <a:pt x="793" y="72"/>
                    </a:lnTo>
                    <a:lnTo>
                      <a:pt x="811" y="81"/>
                    </a:lnTo>
                    <a:lnTo>
                      <a:pt x="828" y="92"/>
                    </a:lnTo>
                    <a:lnTo>
                      <a:pt x="843" y="102"/>
                    </a:lnTo>
                    <a:lnTo>
                      <a:pt x="859" y="113"/>
                    </a:lnTo>
                    <a:lnTo>
                      <a:pt x="873" y="126"/>
                    </a:lnTo>
                    <a:lnTo>
                      <a:pt x="887" y="138"/>
                    </a:lnTo>
                    <a:lnTo>
                      <a:pt x="899" y="150"/>
                    </a:lnTo>
                    <a:lnTo>
                      <a:pt x="910" y="164"/>
                    </a:lnTo>
                    <a:lnTo>
                      <a:pt x="922" y="177"/>
                    </a:lnTo>
                    <a:lnTo>
                      <a:pt x="931" y="191"/>
                    </a:lnTo>
                    <a:lnTo>
                      <a:pt x="940" y="205"/>
                    </a:lnTo>
                    <a:lnTo>
                      <a:pt x="947" y="220"/>
                    </a:lnTo>
                    <a:lnTo>
                      <a:pt x="954" y="234"/>
                    </a:lnTo>
                    <a:lnTo>
                      <a:pt x="960" y="249"/>
                    </a:lnTo>
                    <a:lnTo>
                      <a:pt x="963" y="265"/>
                    </a:lnTo>
                    <a:lnTo>
                      <a:pt x="967" y="280"/>
                    </a:lnTo>
                    <a:lnTo>
                      <a:pt x="969" y="296"/>
                    </a:lnTo>
                    <a:lnTo>
                      <a:pt x="969" y="313"/>
                    </a:lnTo>
                    <a:lnTo>
                      <a:pt x="969" y="326"/>
                    </a:lnTo>
                    <a:lnTo>
                      <a:pt x="968" y="340"/>
                    </a:lnTo>
                    <a:lnTo>
                      <a:pt x="965" y="354"/>
                    </a:lnTo>
                    <a:lnTo>
                      <a:pt x="962" y="368"/>
                    </a:lnTo>
                    <a:lnTo>
                      <a:pt x="958" y="381"/>
                    </a:lnTo>
                    <a:lnTo>
                      <a:pt x="953" y="393"/>
                    </a:lnTo>
                    <a:lnTo>
                      <a:pt x="946" y="407"/>
                    </a:lnTo>
                    <a:lnTo>
                      <a:pt x="941" y="419"/>
                    </a:lnTo>
                    <a:lnTo>
                      <a:pt x="933" y="432"/>
                    </a:lnTo>
                    <a:lnTo>
                      <a:pt x="924" y="444"/>
                    </a:lnTo>
                    <a:lnTo>
                      <a:pt x="915" y="456"/>
                    </a:lnTo>
                    <a:lnTo>
                      <a:pt x="906" y="467"/>
                    </a:lnTo>
                    <a:lnTo>
                      <a:pt x="895" y="479"/>
                    </a:lnTo>
                    <a:lnTo>
                      <a:pt x="884" y="490"/>
                    </a:lnTo>
                    <a:lnTo>
                      <a:pt x="871" y="501"/>
                    </a:lnTo>
                    <a:lnTo>
                      <a:pt x="859" y="511"/>
                    </a:lnTo>
                    <a:lnTo>
                      <a:pt x="845" y="521"/>
                    </a:lnTo>
                    <a:lnTo>
                      <a:pt x="832" y="530"/>
                    </a:lnTo>
                    <a:lnTo>
                      <a:pt x="817" y="540"/>
                    </a:lnTo>
                    <a:lnTo>
                      <a:pt x="802" y="549"/>
                    </a:lnTo>
                    <a:lnTo>
                      <a:pt x="786" y="557"/>
                    </a:lnTo>
                    <a:lnTo>
                      <a:pt x="769" y="565"/>
                    </a:lnTo>
                    <a:lnTo>
                      <a:pt x="752" y="573"/>
                    </a:lnTo>
                    <a:lnTo>
                      <a:pt x="736" y="580"/>
                    </a:lnTo>
                    <a:lnTo>
                      <a:pt x="718" y="586"/>
                    </a:lnTo>
                    <a:lnTo>
                      <a:pt x="699" y="593"/>
                    </a:lnTo>
                    <a:lnTo>
                      <a:pt x="680" y="599"/>
                    </a:lnTo>
                    <a:lnTo>
                      <a:pt x="660" y="603"/>
                    </a:lnTo>
                    <a:lnTo>
                      <a:pt x="640" y="608"/>
                    </a:lnTo>
                    <a:lnTo>
                      <a:pt x="620" y="612"/>
                    </a:lnTo>
                    <a:lnTo>
                      <a:pt x="600" y="615"/>
                    </a:lnTo>
                    <a:lnTo>
                      <a:pt x="579" y="619"/>
                    </a:lnTo>
                    <a:lnTo>
                      <a:pt x="565" y="636"/>
                    </a:lnTo>
                    <a:lnTo>
                      <a:pt x="552" y="651"/>
                    </a:lnTo>
                    <a:lnTo>
                      <a:pt x="537" y="666"/>
                    </a:lnTo>
                    <a:lnTo>
                      <a:pt x="521" y="679"/>
                    </a:lnTo>
                    <a:lnTo>
                      <a:pt x="505" y="692"/>
                    </a:lnTo>
                    <a:lnTo>
                      <a:pt x="488" y="704"/>
                    </a:lnTo>
                    <a:lnTo>
                      <a:pt x="470" y="715"/>
                    </a:lnTo>
                    <a:lnTo>
                      <a:pt x="452" y="725"/>
                    </a:lnTo>
                    <a:lnTo>
                      <a:pt x="434" y="734"/>
                    </a:lnTo>
                    <a:lnTo>
                      <a:pt x="415" y="743"/>
                    </a:lnTo>
                    <a:lnTo>
                      <a:pt x="397" y="751"/>
                    </a:lnTo>
                    <a:lnTo>
                      <a:pt x="378" y="758"/>
                    </a:lnTo>
                    <a:lnTo>
                      <a:pt x="341" y="770"/>
                    </a:lnTo>
                    <a:lnTo>
                      <a:pt x="304" y="780"/>
                    </a:lnTo>
                    <a:lnTo>
                      <a:pt x="268" y="788"/>
                    </a:lnTo>
                    <a:lnTo>
                      <a:pt x="235" y="794"/>
                    </a:lnTo>
                    <a:lnTo>
                      <a:pt x="204" y="798"/>
                    </a:lnTo>
                    <a:lnTo>
                      <a:pt x="177" y="802"/>
                    </a:lnTo>
                    <a:lnTo>
                      <a:pt x="137" y="804"/>
                    </a:lnTo>
                    <a:lnTo>
                      <a:pt x="118" y="804"/>
                    </a:lnTo>
                    <a:lnTo>
                      <a:pt x="118" y="8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Freeform 115"/>
              <p:cNvSpPr>
                <a:spLocks/>
              </p:cNvSpPr>
              <p:nvPr/>
            </p:nvSpPr>
            <p:spPr bwMode="auto">
              <a:xfrm>
                <a:off x="5027613" y="3217863"/>
                <a:ext cx="276225" cy="258763"/>
              </a:xfrm>
              <a:custGeom>
                <a:avLst/>
                <a:gdLst>
                  <a:gd name="T0" fmla="*/ 528 w 696"/>
                  <a:gd name="T1" fmla="*/ 648 h 653"/>
                  <a:gd name="T2" fmla="*/ 418 w 696"/>
                  <a:gd name="T3" fmla="*/ 626 h 653"/>
                  <a:gd name="T4" fmla="*/ 343 w 696"/>
                  <a:gd name="T5" fmla="*/ 597 h 653"/>
                  <a:gd name="T6" fmla="*/ 285 w 696"/>
                  <a:gd name="T7" fmla="*/ 563 h 653"/>
                  <a:gd name="T8" fmla="*/ 237 w 696"/>
                  <a:gd name="T9" fmla="*/ 518 h 653"/>
                  <a:gd name="T10" fmla="*/ 136 w 696"/>
                  <a:gd name="T11" fmla="*/ 486 h 653"/>
                  <a:gd name="T12" fmla="*/ 33 w 696"/>
                  <a:gd name="T13" fmla="*/ 440 h 653"/>
                  <a:gd name="T14" fmla="*/ 2 w 696"/>
                  <a:gd name="T15" fmla="*/ 413 h 653"/>
                  <a:gd name="T16" fmla="*/ 3 w 696"/>
                  <a:gd name="T17" fmla="*/ 393 h 653"/>
                  <a:gd name="T18" fmla="*/ 18 w 696"/>
                  <a:gd name="T19" fmla="*/ 378 h 653"/>
                  <a:gd name="T20" fmla="*/ 38 w 696"/>
                  <a:gd name="T21" fmla="*/ 379 h 653"/>
                  <a:gd name="T22" fmla="*/ 108 w 696"/>
                  <a:gd name="T23" fmla="*/ 418 h 653"/>
                  <a:gd name="T24" fmla="*/ 215 w 696"/>
                  <a:gd name="T25" fmla="*/ 449 h 653"/>
                  <a:gd name="T26" fmla="*/ 260 w 696"/>
                  <a:gd name="T27" fmla="*/ 460 h 653"/>
                  <a:gd name="T28" fmla="*/ 296 w 696"/>
                  <a:gd name="T29" fmla="*/ 501 h 653"/>
                  <a:gd name="T30" fmla="*/ 348 w 696"/>
                  <a:gd name="T31" fmla="*/ 540 h 653"/>
                  <a:gd name="T32" fmla="*/ 408 w 696"/>
                  <a:gd name="T33" fmla="*/ 566 h 653"/>
                  <a:gd name="T34" fmla="*/ 472 w 696"/>
                  <a:gd name="T35" fmla="*/ 573 h 653"/>
                  <a:gd name="T36" fmla="*/ 429 w 696"/>
                  <a:gd name="T37" fmla="*/ 501 h 653"/>
                  <a:gd name="T38" fmla="*/ 418 w 696"/>
                  <a:gd name="T39" fmla="*/ 459 h 653"/>
                  <a:gd name="T40" fmla="*/ 431 w 696"/>
                  <a:gd name="T41" fmla="*/ 442 h 653"/>
                  <a:gd name="T42" fmla="*/ 501 w 696"/>
                  <a:gd name="T43" fmla="*/ 417 h 653"/>
                  <a:gd name="T44" fmla="*/ 571 w 696"/>
                  <a:gd name="T45" fmla="*/ 377 h 653"/>
                  <a:gd name="T46" fmla="*/ 620 w 696"/>
                  <a:gd name="T47" fmla="*/ 327 h 653"/>
                  <a:gd name="T48" fmla="*/ 642 w 696"/>
                  <a:gd name="T49" fmla="*/ 269 h 653"/>
                  <a:gd name="T50" fmla="*/ 639 w 696"/>
                  <a:gd name="T51" fmla="*/ 225 h 653"/>
                  <a:gd name="T52" fmla="*/ 622 w 696"/>
                  <a:gd name="T53" fmla="*/ 186 h 653"/>
                  <a:gd name="T54" fmla="*/ 593 w 696"/>
                  <a:gd name="T55" fmla="*/ 152 h 653"/>
                  <a:gd name="T56" fmla="*/ 553 w 696"/>
                  <a:gd name="T57" fmla="*/ 120 h 653"/>
                  <a:gd name="T58" fmla="*/ 464 w 696"/>
                  <a:gd name="T59" fmla="*/ 79 h 653"/>
                  <a:gd name="T60" fmla="*/ 338 w 696"/>
                  <a:gd name="T61" fmla="*/ 55 h 653"/>
                  <a:gd name="T62" fmla="*/ 227 w 696"/>
                  <a:gd name="T63" fmla="*/ 59 h 653"/>
                  <a:gd name="T64" fmla="*/ 187 w 696"/>
                  <a:gd name="T65" fmla="*/ 61 h 653"/>
                  <a:gd name="T66" fmla="*/ 173 w 696"/>
                  <a:gd name="T67" fmla="*/ 46 h 653"/>
                  <a:gd name="T68" fmla="*/ 173 w 696"/>
                  <a:gd name="T69" fmla="*/ 26 h 653"/>
                  <a:gd name="T70" fmla="*/ 188 w 696"/>
                  <a:gd name="T71" fmla="*/ 11 h 653"/>
                  <a:gd name="T72" fmla="*/ 275 w 696"/>
                  <a:gd name="T73" fmla="*/ 0 h 653"/>
                  <a:gd name="T74" fmla="*/ 364 w 696"/>
                  <a:gd name="T75" fmla="*/ 3 h 653"/>
                  <a:gd name="T76" fmla="*/ 440 w 696"/>
                  <a:gd name="T77" fmla="*/ 15 h 653"/>
                  <a:gd name="T78" fmla="*/ 509 w 696"/>
                  <a:gd name="T79" fmla="*/ 36 h 653"/>
                  <a:gd name="T80" fmla="*/ 569 w 696"/>
                  <a:gd name="T81" fmla="*/ 65 h 653"/>
                  <a:gd name="T82" fmla="*/ 620 w 696"/>
                  <a:gd name="T83" fmla="*/ 101 h 653"/>
                  <a:gd name="T84" fmla="*/ 658 w 696"/>
                  <a:gd name="T85" fmla="*/ 144 h 653"/>
                  <a:gd name="T86" fmla="*/ 683 w 696"/>
                  <a:gd name="T87" fmla="*/ 191 h 653"/>
                  <a:gd name="T88" fmla="*/ 696 w 696"/>
                  <a:gd name="T89" fmla="*/ 241 h 653"/>
                  <a:gd name="T90" fmla="*/ 688 w 696"/>
                  <a:gd name="T91" fmla="*/ 309 h 653"/>
                  <a:gd name="T92" fmla="*/ 651 w 696"/>
                  <a:gd name="T93" fmla="*/ 375 h 653"/>
                  <a:gd name="T94" fmla="*/ 588 w 696"/>
                  <a:gd name="T95" fmla="*/ 431 h 653"/>
                  <a:gd name="T96" fmla="*/ 504 w 696"/>
                  <a:gd name="T97" fmla="*/ 475 h 653"/>
                  <a:gd name="T98" fmla="*/ 512 w 696"/>
                  <a:gd name="T99" fmla="*/ 537 h 653"/>
                  <a:gd name="T100" fmla="*/ 551 w 696"/>
                  <a:gd name="T101" fmla="*/ 578 h 653"/>
                  <a:gd name="T102" fmla="*/ 590 w 696"/>
                  <a:gd name="T103" fmla="*/ 598 h 653"/>
                  <a:gd name="T104" fmla="*/ 615 w 696"/>
                  <a:gd name="T105" fmla="*/ 607 h 653"/>
                  <a:gd name="T106" fmla="*/ 623 w 696"/>
                  <a:gd name="T107" fmla="*/ 624 h 653"/>
                  <a:gd name="T108" fmla="*/ 617 w 696"/>
                  <a:gd name="T109" fmla="*/ 643 h 653"/>
                  <a:gd name="T110" fmla="*/ 602 w 696"/>
                  <a:gd name="T111" fmla="*/ 653 h 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96" h="653">
                    <a:moveTo>
                      <a:pt x="596" y="653"/>
                    </a:moveTo>
                    <a:lnTo>
                      <a:pt x="581" y="653"/>
                    </a:lnTo>
                    <a:lnTo>
                      <a:pt x="549" y="651"/>
                    </a:lnTo>
                    <a:lnTo>
                      <a:pt x="528" y="648"/>
                    </a:lnTo>
                    <a:lnTo>
                      <a:pt x="503" y="645"/>
                    </a:lnTo>
                    <a:lnTo>
                      <a:pt x="476" y="640"/>
                    </a:lnTo>
                    <a:lnTo>
                      <a:pt x="448" y="634"/>
                    </a:lnTo>
                    <a:lnTo>
                      <a:pt x="418" y="626"/>
                    </a:lnTo>
                    <a:lnTo>
                      <a:pt x="389" y="616"/>
                    </a:lnTo>
                    <a:lnTo>
                      <a:pt x="373" y="610"/>
                    </a:lnTo>
                    <a:lnTo>
                      <a:pt x="358" y="605"/>
                    </a:lnTo>
                    <a:lnTo>
                      <a:pt x="343" y="597"/>
                    </a:lnTo>
                    <a:lnTo>
                      <a:pt x="328" y="590"/>
                    </a:lnTo>
                    <a:lnTo>
                      <a:pt x="313" y="582"/>
                    </a:lnTo>
                    <a:lnTo>
                      <a:pt x="300" y="573"/>
                    </a:lnTo>
                    <a:lnTo>
                      <a:pt x="285" y="563"/>
                    </a:lnTo>
                    <a:lnTo>
                      <a:pt x="273" y="553"/>
                    </a:lnTo>
                    <a:lnTo>
                      <a:pt x="260" y="542"/>
                    </a:lnTo>
                    <a:lnTo>
                      <a:pt x="248" y="531"/>
                    </a:lnTo>
                    <a:lnTo>
                      <a:pt x="237" y="518"/>
                    </a:lnTo>
                    <a:lnTo>
                      <a:pt x="226" y="505"/>
                    </a:lnTo>
                    <a:lnTo>
                      <a:pt x="196" y="500"/>
                    </a:lnTo>
                    <a:lnTo>
                      <a:pt x="166" y="494"/>
                    </a:lnTo>
                    <a:lnTo>
                      <a:pt x="136" y="486"/>
                    </a:lnTo>
                    <a:lnTo>
                      <a:pt x="108" y="477"/>
                    </a:lnTo>
                    <a:lnTo>
                      <a:pt x="83" y="466"/>
                    </a:lnTo>
                    <a:lnTo>
                      <a:pt x="57" y="453"/>
                    </a:lnTo>
                    <a:lnTo>
                      <a:pt x="33" y="440"/>
                    </a:lnTo>
                    <a:lnTo>
                      <a:pt x="11" y="425"/>
                    </a:lnTo>
                    <a:lnTo>
                      <a:pt x="7" y="422"/>
                    </a:lnTo>
                    <a:lnTo>
                      <a:pt x="4" y="417"/>
                    </a:lnTo>
                    <a:lnTo>
                      <a:pt x="2" y="413"/>
                    </a:lnTo>
                    <a:lnTo>
                      <a:pt x="1" y="408"/>
                    </a:lnTo>
                    <a:lnTo>
                      <a:pt x="0" y="403"/>
                    </a:lnTo>
                    <a:lnTo>
                      <a:pt x="1" y="397"/>
                    </a:lnTo>
                    <a:lnTo>
                      <a:pt x="3" y="393"/>
                    </a:lnTo>
                    <a:lnTo>
                      <a:pt x="5" y="388"/>
                    </a:lnTo>
                    <a:lnTo>
                      <a:pt x="9" y="384"/>
                    </a:lnTo>
                    <a:lnTo>
                      <a:pt x="13" y="380"/>
                    </a:lnTo>
                    <a:lnTo>
                      <a:pt x="18" y="378"/>
                    </a:lnTo>
                    <a:lnTo>
                      <a:pt x="23" y="377"/>
                    </a:lnTo>
                    <a:lnTo>
                      <a:pt x="28" y="377"/>
                    </a:lnTo>
                    <a:lnTo>
                      <a:pt x="33" y="377"/>
                    </a:lnTo>
                    <a:lnTo>
                      <a:pt x="38" y="379"/>
                    </a:lnTo>
                    <a:lnTo>
                      <a:pt x="42" y="381"/>
                    </a:lnTo>
                    <a:lnTo>
                      <a:pt x="62" y="395"/>
                    </a:lnTo>
                    <a:lnTo>
                      <a:pt x="85" y="407"/>
                    </a:lnTo>
                    <a:lnTo>
                      <a:pt x="108" y="418"/>
                    </a:lnTo>
                    <a:lnTo>
                      <a:pt x="133" y="429"/>
                    </a:lnTo>
                    <a:lnTo>
                      <a:pt x="160" y="436"/>
                    </a:lnTo>
                    <a:lnTo>
                      <a:pt x="187" y="443"/>
                    </a:lnTo>
                    <a:lnTo>
                      <a:pt x="215" y="449"/>
                    </a:lnTo>
                    <a:lnTo>
                      <a:pt x="244" y="453"/>
                    </a:lnTo>
                    <a:lnTo>
                      <a:pt x="250" y="454"/>
                    </a:lnTo>
                    <a:lnTo>
                      <a:pt x="255" y="457"/>
                    </a:lnTo>
                    <a:lnTo>
                      <a:pt x="260" y="460"/>
                    </a:lnTo>
                    <a:lnTo>
                      <a:pt x="263" y="464"/>
                    </a:lnTo>
                    <a:lnTo>
                      <a:pt x="273" y="478"/>
                    </a:lnTo>
                    <a:lnTo>
                      <a:pt x="284" y="490"/>
                    </a:lnTo>
                    <a:lnTo>
                      <a:pt x="296" y="501"/>
                    </a:lnTo>
                    <a:lnTo>
                      <a:pt x="308" y="513"/>
                    </a:lnTo>
                    <a:lnTo>
                      <a:pt x="320" y="523"/>
                    </a:lnTo>
                    <a:lnTo>
                      <a:pt x="334" y="532"/>
                    </a:lnTo>
                    <a:lnTo>
                      <a:pt x="348" y="540"/>
                    </a:lnTo>
                    <a:lnTo>
                      <a:pt x="363" y="547"/>
                    </a:lnTo>
                    <a:lnTo>
                      <a:pt x="377" y="554"/>
                    </a:lnTo>
                    <a:lnTo>
                      <a:pt x="393" y="561"/>
                    </a:lnTo>
                    <a:lnTo>
                      <a:pt x="408" y="566"/>
                    </a:lnTo>
                    <a:lnTo>
                      <a:pt x="423" y="571"/>
                    </a:lnTo>
                    <a:lnTo>
                      <a:pt x="454" y="580"/>
                    </a:lnTo>
                    <a:lnTo>
                      <a:pt x="483" y="587"/>
                    </a:lnTo>
                    <a:lnTo>
                      <a:pt x="472" y="573"/>
                    </a:lnTo>
                    <a:lnTo>
                      <a:pt x="461" y="559"/>
                    </a:lnTo>
                    <a:lnTo>
                      <a:pt x="451" y="544"/>
                    </a:lnTo>
                    <a:lnTo>
                      <a:pt x="444" y="529"/>
                    </a:lnTo>
                    <a:lnTo>
                      <a:pt x="429" y="501"/>
                    </a:lnTo>
                    <a:lnTo>
                      <a:pt x="418" y="476"/>
                    </a:lnTo>
                    <a:lnTo>
                      <a:pt x="417" y="470"/>
                    </a:lnTo>
                    <a:lnTo>
                      <a:pt x="417" y="464"/>
                    </a:lnTo>
                    <a:lnTo>
                      <a:pt x="418" y="459"/>
                    </a:lnTo>
                    <a:lnTo>
                      <a:pt x="419" y="453"/>
                    </a:lnTo>
                    <a:lnTo>
                      <a:pt x="422" y="449"/>
                    </a:lnTo>
                    <a:lnTo>
                      <a:pt x="427" y="444"/>
                    </a:lnTo>
                    <a:lnTo>
                      <a:pt x="431" y="442"/>
                    </a:lnTo>
                    <a:lnTo>
                      <a:pt x="437" y="440"/>
                    </a:lnTo>
                    <a:lnTo>
                      <a:pt x="459" y="433"/>
                    </a:lnTo>
                    <a:lnTo>
                      <a:pt x="481" y="426"/>
                    </a:lnTo>
                    <a:lnTo>
                      <a:pt x="501" y="417"/>
                    </a:lnTo>
                    <a:lnTo>
                      <a:pt x="521" y="408"/>
                    </a:lnTo>
                    <a:lnTo>
                      <a:pt x="539" y="398"/>
                    </a:lnTo>
                    <a:lnTo>
                      <a:pt x="556" y="388"/>
                    </a:lnTo>
                    <a:lnTo>
                      <a:pt x="571" y="377"/>
                    </a:lnTo>
                    <a:lnTo>
                      <a:pt x="586" y="365"/>
                    </a:lnTo>
                    <a:lnTo>
                      <a:pt x="598" y="352"/>
                    </a:lnTo>
                    <a:lnTo>
                      <a:pt x="609" y="340"/>
                    </a:lnTo>
                    <a:lnTo>
                      <a:pt x="620" y="327"/>
                    </a:lnTo>
                    <a:lnTo>
                      <a:pt x="627" y="313"/>
                    </a:lnTo>
                    <a:lnTo>
                      <a:pt x="634" y="299"/>
                    </a:lnTo>
                    <a:lnTo>
                      <a:pt x="639" y="284"/>
                    </a:lnTo>
                    <a:lnTo>
                      <a:pt x="642" y="269"/>
                    </a:lnTo>
                    <a:lnTo>
                      <a:pt x="642" y="255"/>
                    </a:lnTo>
                    <a:lnTo>
                      <a:pt x="642" y="245"/>
                    </a:lnTo>
                    <a:lnTo>
                      <a:pt x="641" y="235"/>
                    </a:lnTo>
                    <a:lnTo>
                      <a:pt x="639" y="225"/>
                    </a:lnTo>
                    <a:lnTo>
                      <a:pt x="635" y="214"/>
                    </a:lnTo>
                    <a:lnTo>
                      <a:pt x="632" y="205"/>
                    </a:lnTo>
                    <a:lnTo>
                      <a:pt x="627" y="195"/>
                    </a:lnTo>
                    <a:lnTo>
                      <a:pt x="622" y="186"/>
                    </a:lnTo>
                    <a:lnTo>
                      <a:pt x="615" y="177"/>
                    </a:lnTo>
                    <a:lnTo>
                      <a:pt x="608" y="168"/>
                    </a:lnTo>
                    <a:lnTo>
                      <a:pt x="600" y="159"/>
                    </a:lnTo>
                    <a:lnTo>
                      <a:pt x="593" y="152"/>
                    </a:lnTo>
                    <a:lnTo>
                      <a:pt x="584" y="144"/>
                    </a:lnTo>
                    <a:lnTo>
                      <a:pt x="575" y="136"/>
                    </a:lnTo>
                    <a:lnTo>
                      <a:pt x="563" y="128"/>
                    </a:lnTo>
                    <a:lnTo>
                      <a:pt x="553" y="120"/>
                    </a:lnTo>
                    <a:lnTo>
                      <a:pt x="542" y="114"/>
                    </a:lnTo>
                    <a:lnTo>
                      <a:pt x="518" y="100"/>
                    </a:lnTo>
                    <a:lnTo>
                      <a:pt x="492" y="89"/>
                    </a:lnTo>
                    <a:lnTo>
                      <a:pt x="464" y="79"/>
                    </a:lnTo>
                    <a:lnTo>
                      <a:pt x="435" y="70"/>
                    </a:lnTo>
                    <a:lnTo>
                      <a:pt x="403" y="63"/>
                    </a:lnTo>
                    <a:lnTo>
                      <a:pt x="371" y="57"/>
                    </a:lnTo>
                    <a:lnTo>
                      <a:pt x="338" y="55"/>
                    </a:lnTo>
                    <a:lnTo>
                      <a:pt x="303" y="54"/>
                    </a:lnTo>
                    <a:lnTo>
                      <a:pt x="278" y="54"/>
                    </a:lnTo>
                    <a:lnTo>
                      <a:pt x="253" y="56"/>
                    </a:lnTo>
                    <a:lnTo>
                      <a:pt x="227" y="59"/>
                    </a:lnTo>
                    <a:lnTo>
                      <a:pt x="203" y="63"/>
                    </a:lnTo>
                    <a:lnTo>
                      <a:pt x="197" y="63"/>
                    </a:lnTo>
                    <a:lnTo>
                      <a:pt x="192" y="63"/>
                    </a:lnTo>
                    <a:lnTo>
                      <a:pt x="187" y="61"/>
                    </a:lnTo>
                    <a:lnTo>
                      <a:pt x="182" y="59"/>
                    </a:lnTo>
                    <a:lnTo>
                      <a:pt x="179" y="55"/>
                    </a:lnTo>
                    <a:lnTo>
                      <a:pt x="176" y="52"/>
                    </a:lnTo>
                    <a:lnTo>
                      <a:pt x="173" y="46"/>
                    </a:lnTo>
                    <a:lnTo>
                      <a:pt x="171" y="42"/>
                    </a:lnTo>
                    <a:lnTo>
                      <a:pt x="171" y="36"/>
                    </a:lnTo>
                    <a:lnTo>
                      <a:pt x="171" y="31"/>
                    </a:lnTo>
                    <a:lnTo>
                      <a:pt x="173" y="26"/>
                    </a:lnTo>
                    <a:lnTo>
                      <a:pt x="176" y="22"/>
                    </a:lnTo>
                    <a:lnTo>
                      <a:pt x="179" y="17"/>
                    </a:lnTo>
                    <a:lnTo>
                      <a:pt x="183" y="14"/>
                    </a:lnTo>
                    <a:lnTo>
                      <a:pt x="188" y="11"/>
                    </a:lnTo>
                    <a:lnTo>
                      <a:pt x="192" y="10"/>
                    </a:lnTo>
                    <a:lnTo>
                      <a:pt x="220" y="6"/>
                    </a:lnTo>
                    <a:lnTo>
                      <a:pt x="247" y="3"/>
                    </a:lnTo>
                    <a:lnTo>
                      <a:pt x="275" y="0"/>
                    </a:lnTo>
                    <a:lnTo>
                      <a:pt x="303" y="0"/>
                    </a:lnTo>
                    <a:lnTo>
                      <a:pt x="325" y="0"/>
                    </a:lnTo>
                    <a:lnTo>
                      <a:pt x="345" y="1"/>
                    </a:lnTo>
                    <a:lnTo>
                      <a:pt x="364" y="3"/>
                    </a:lnTo>
                    <a:lnTo>
                      <a:pt x="384" y="5"/>
                    </a:lnTo>
                    <a:lnTo>
                      <a:pt x="403" y="8"/>
                    </a:lnTo>
                    <a:lnTo>
                      <a:pt x="422" y="11"/>
                    </a:lnTo>
                    <a:lnTo>
                      <a:pt x="440" y="15"/>
                    </a:lnTo>
                    <a:lnTo>
                      <a:pt x="458" y="19"/>
                    </a:lnTo>
                    <a:lnTo>
                      <a:pt x="475" y="25"/>
                    </a:lnTo>
                    <a:lnTo>
                      <a:pt x="492" y="31"/>
                    </a:lnTo>
                    <a:lnTo>
                      <a:pt x="509" y="36"/>
                    </a:lnTo>
                    <a:lnTo>
                      <a:pt x="524" y="43"/>
                    </a:lnTo>
                    <a:lnTo>
                      <a:pt x="540" y="50"/>
                    </a:lnTo>
                    <a:lnTo>
                      <a:pt x="554" y="57"/>
                    </a:lnTo>
                    <a:lnTo>
                      <a:pt x="569" y="65"/>
                    </a:lnTo>
                    <a:lnTo>
                      <a:pt x="583" y="74"/>
                    </a:lnTo>
                    <a:lnTo>
                      <a:pt x="595" y="82"/>
                    </a:lnTo>
                    <a:lnTo>
                      <a:pt x="607" y="92"/>
                    </a:lnTo>
                    <a:lnTo>
                      <a:pt x="620" y="101"/>
                    </a:lnTo>
                    <a:lnTo>
                      <a:pt x="630" y="111"/>
                    </a:lnTo>
                    <a:lnTo>
                      <a:pt x="640" y="121"/>
                    </a:lnTo>
                    <a:lnTo>
                      <a:pt x="650" y="133"/>
                    </a:lnTo>
                    <a:lnTo>
                      <a:pt x="658" y="144"/>
                    </a:lnTo>
                    <a:lnTo>
                      <a:pt x="665" y="155"/>
                    </a:lnTo>
                    <a:lnTo>
                      <a:pt x="672" y="166"/>
                    </a:lnTo>
                    <a:lnTo>
                      <a:pt x="679" y="179"/>
                    </a:lnTo>
                    <a:lnTo>
                      <a:pt x="683" y="191"/>
                    </a:lnTo>
                    <a:lnTo>
                      <a:pt x="688" y="203"/>
                    </a:lnTo>
                    <a:lnTo>
                      <a:pt x="691" y="216"/>
                    </a:lnTo>
                    <a:lnTo>
                      <a:pt x="695" y="229"/>
                    </a:lnTo>
                    <a:lnTo>
                      <a:pt x="696" y="241"/>
                    </a:lnTo>
                    <a:lnTo>
                      <a:pt x="696" y="255"/>
                    </a:lnTo>
                    <a:lnTo>
                      <a:pt x="695" y="273"/>
                    </a:lnTo>
                    <a:lnTo>
                      <a:pt x="692" y="291"/>
                    </a:lnTo>
                    <a:lnTo>
                      <a:pt x="688" y="309"/>
                    </a:lnTo>
                    <a:lnTo>
                      <a:pt x="681" y="327"/>
                    </a:lnTo>
                    <a:lnTo>
                      <a:pt x="672" y="342"/>
                    </a:lnTo>
                    <a:lnTo>
                      <a:pt x="662" y="359"/>
                    </a:lnTo>
                    <a:lnTo>
                      <a:pt x="651" y="375"/>
                    </a:lnTo>
                    <a:lnTo>
                      <a:pt x="637" y="389"/>
                    </a:lnTo>
                    <a:lnTo>
                      <a:pt x="623" y="404"/>
                    </a:lnTo>
                    <a:lnTo>
                      <a:pt x="606" y="418"/>
                    </a:lnTo>
                    <a:lnTo>
                      <a:pt x="588" y="431"/>
                    </a:lnTo>
                    <a:lnTo>
                      <a:pt x="569" y="443"/>
                    </a:lnTo>
                    <a:lnTo>
                      <a:pt x="549" y="454"/>
                    </a:lnTo>
                    <a:lnTo>
                      <a:pt x="528" y="466"/>
                    </a:lnTo>
                    <a:lnTo>
                      <a:pt x="504" y="475"/>
                    </a:lnTo>
                    <a:lnTo>
                      <a:pt x="479" y="484"/>
                    </a:lnTo>
                    <a:lnTo>
                      <a:pt x="488" y="501"/>
                    </a:lnTo>
                    <a:lnTo>
                      <a:pt x="500" y="519"/>
                    </a:lnTo>
                    <a:lnTo>
                      <a:pt x="512" y="537"/>
                    </a:lnTo>
                    <a:lnTo>
                      <a:pt x="526" y="555"/>
                    </a:lnTo>
                    <a:lnTo>
                      <a:pt x="534" y="563"/>
                    </a:lnTo>
                    <a:lnTo>
                      <a:pt x="542" y="571"/>
                    </a:lnTo>
                    <a:lnTo>
                      <a:pt x="551" y="578"/>
                    </a:lnTo>
                    <a:lnTo>
                      <a:pt x="560" y="583"/>
                    </a:lnTo>
                    <a:lnTo>
                      <a:pt x="570" y="589"/>
                    </a:lnTo>
                    <a:lnTo>
                      <a:pt x="580" y="593"/>
                    </a:lnTo>
                    <a:lnTo>
                      <a:pt x="590" y="598"/>
                    </a:lnTo>
                    <a:lnTo>
                      <a:pt x="602" y="600"/>
                    </a:lnTo>
                    <a:lnTo>
                      <a:pt x="606" y="601"/>
                    </a:lnTo>
                    <a:lnTo>
                      <a:pt x="611" y="603"/>
                    </a:lnTo>
                    <a:lnTo>
                      <a:pt x="615" y="607"/>
                    </a:lnTo>
                    <a:lnTo>
                      <a:pt x="618" y="610"/>
                    </a:lnTo>
                    <a:lnTo>
                      <a:pt x="621" y="615"/>
                    </a:lnTo>
                    <a:lnTo>
                      <a:pt x="622" y="619"/>
                    </a:lnTo>
                    <a:lnTo>
                      <a:pt x="623" y="624"/>
                    </a:lnTo>
                    <a:lnTo>
                      <a:pt x="623" y="629"/>
                    </a:lnTo>
                    <a:lnTo>
                      <a:pt x="622" y="634"/>
                    </a:lnTo>
                    <a:lnTo>
                      <a:pt x="621" y="638"/>
                    </a:lnTo>
                    <a:lnTo>
                      <a:pt x="617" y="643"/>
                    </a:lnTo>
                    <a:lnTo>
                      <a:pt x="615" y="646"/>
                    </a:lnTo>
                    <a:lnTo>
                      <a:pt x="611" y="649"/>
                    </a:lnTo>
                    <a:lnTo>
                      <a:pt x="606" y="652"/>
                    </a:lnTo>
                    <a:lnTo>
                      <a:pt x="602" y="653"/>
                    </a:lnTo>
                    <a:lnTo>
                      <a:pt x="596" y="65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116"/>
              <p:cNvSpPr>
                <a:spLocks/>
              </p:cNvSpPr>
              <p:nvPr/>
            </p:nvSpPr>
            <p:spPr bwMode="auto">
              <a:xfrm>
                <a:off x="4872038" y="3278188"/>
                <a:ext cx="20638" cy="20638"/>
              </a:xfrm>
              <a:custGeom>
                <a:avLst/>
                <a:gdLst>
                  <a:gd name="T0" fmla="*/ 27 w 54"/>
                  <a:gd name="T1" fmla="*/ 54 h 54"/>
                  <a:gd name="T2" fmla="*/ 21 w 54"/>
                  <a:gd name="T3" fmla="*/ 53 h 54"/>
                  <a:gd name="T4" fmla="*/ 16 w 54"/>
                  <a:gd name="T5" fmla="*/ 52 h 54"/>
                  <a:gd name="T6" fmla="*/ 11 w 54"/>
                  <a:gd name="T7" fmla="*/ 50 h 54"/>
                  <a:gd name="T8" fmla="*/ 8 w 54"/>
                  <a:gd name="T9" fmla="*/ 46 h 54"/>
                  <a:gd name="T10" fmla="*/ 4 w 54"/>
                  <a:gd name="T11" fmla="*/ 42 h 54"/>
                  <a:gd name="T12" fmla="*/ 1 w 54"/>
                  <a:gd name="T13" fmla="*/ 37 h 54"/>
                  <a:gd name="T14" fmla="*/ 0 w 54"/>
                  <a:gd name="T15" fmla="*/ 33 h 54"/>
                  <a:gd name="T16" fmla="*/ 0 w 54"/>
                  <a:gd name="T17" fmla="*/ 27 h 54"/>
                  <a:gd name="T18" fmla="*/ 0 w 54"/>
                  <a:gd name="T19" fmla="*/ 22 h 54"/>
                  <a:gd name="T20" fmla="*/ 1 w 54"/>
                  <a:gd name="T21" fmla="*/ 17 h 54"/>
                  <a:gd name="T22" fmla="*/ 4 w 54"/>
                  <a:gd name="T23" fmla="*/ 13 h 54"/>
                  <a:gd name="T24" fmla="*/ 8 w 54"/>
                  <a:gd name="T25" fmla="*/ 8 h 54"/>
                  <a:gd name="T26" fmla="*/ 11 w 54"/>
                  <a:gd name="T27" fmla="*/ 5 h 54"/>
                  <a:gd name="T28" fmla="*/ 16 w 54"/>
                  <a:gd name="T29" fmla="*/ 3 h 54"/>
                  <a:gd name="T30" fmla="*/ 21 w 54"/>
                  <a:gd name="T31" fmla="*/ 2 h 54"/>
                  <a:gd name="T32" fmla="*/ 26 w 54"/>
                  <a:gd name="T33" fmla="*/ 0 h 54"/>
                  <a:gd name="T34" fmla="*/ 31 w 54"/>
                  <a:gd name="T35" fmla="*/ 2 h 54"/>
                  <a:gd name="T36" fmla="*/ 37 w 54"/>
                  <a:gd name="T37" fmla="*/ 3 h 54"/>
                  <a:gd name="T38" fmla="*/ 41 w 54"/>
                  <a:gd name="T39" fmla="*/ 5 h 54"/>
                  <a:gd name="T40" fmla="*/ 46 w 54"/>
                  <a:gd name="T41" fmla="*/ 8 h 54"/>
                  <a:gd name="T42" fmla="*/ 49 w 54"/>
                  <a:gd name="T43" fmla="*/ 13 h 54"/>
                  <a:gd name="T44" fmla="*/ 52 w 54"/>
                  <a:gd name="T45" fmla="*/ 17 h 54"/>
                  <a:gd name="T46" fmla="*/ 53 w 54"/>
                  <a:gd name="T47" fmla="*/ 22 h 54"/>
                  <a:gd name="T48" fmla="*/ 54 w 54"/>
                  <a:gd name="T49" fmla="*/ 27 h 54"/>
                  <a:gd name="T50" fmla="*/ 53 w 54"/>
                  <a:gd name="T51" fmla="*/ 33 h 54"/>
                  <a:gd name="T52" fmla="*/ 52 w 54"/>
                  <a:gd name="T53" fmla="*/ 37 h 54"/>
                  <a:gd name="T54" fmla="*/ 49 w 54"/>
                  <a:gd name="T55" fmla="*/ 42 h 54"/>
                  <a:gd name="T56" fmla="*/ 46 w 54"/>
                  <a:gd name="T57" fmla="*/ 46 h 54"/>
                  <a:gd name="T58" fmla="*/ 41 w 54"/>
                  <a:gd name="T59" fmla="*/ 50 h 54"/>
                  <a:gd name="T60" fmla="*/ 37 w 54"/>
                  <a:gd name="T61" fmla="*/ 52 h 54"/>
                  <a:gd name="T62" fmla="*/ 31 w 54"/>
                  <a:gd name="T63" fmla="*/ 53 h 54"/>
                  <a:gd name="T64" fmla="*/ 27 w 54"/>
                  <a:gd name="T6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4" h="54">
                    <a:moveTo>
                      <a:pt x="27" y="54"/>
                    </a:moveTo>
                    <a:lnTo>
                      <a:pt x="21" y="53"/>
                    </a:lnTo>
                    <a:lnTo>
                      <a:pt x="16" y="52"/>
                    </a:lnTo>
                    <a:lnTo>
                      <a:pt x="11" y="50"/>
                    </a:lnTo>
                    <a:lnTo>
                      <a:pt x="8" y="46"/>
                    </a:lnTo>
                    <a:lnTo>
                      <a:pt x="4" y="42"/>
                    </a:lnTo>
                    <a:lnTo>
                      <a:pt x="1" y="37"/>
                    </a:lnTo>
                    <a:lnTo>
                      <a:pt x="0" y="33"/>
                    </a:lnTo>
                    <a:lnTo>
                      <a:pt x="0" y="27"/>
                    </a:lnTo>
                    <a:lnTo>
                      <a:pt x="0" y="22"/>
                    </a:lnTo>
                    <a:lnTo>
                      <a:pt x="1" y="17"/>
                    </a:lnTo>
                    <a:lnTo>
                      <a:pt x="4" y="13"/>
                    </a:lnTo>
                    <a:lnTo>
                      <a:pt x="8" y="8"/>
                    </a:lnTo>
                    <a:lnTo>
                      <a:pt x="11" y="5"/>
                    </a:lnTo>
                    <a:lnTo>
                      <a:pt x="16" y="3"/>
                    </a:lnTo>
                    <a:lnTo>
                      <a:pt x="21" y="2"/>
                    </a:lnTo>
                    <a:lnTo>
                      <a:pt x="26" y="0"/>
                    </a:lnTo>
                    <a:lnTo>
                      <a:pt x="31" y="2"/>
                    </a:lnTo>
                    <a:lnTo>
                      <a:pt x="37" y="3"/>
                    </a:lnTo>
                    <a:lnTo>
                      <a:pt x="41" y="5"/>
                    </a:lnTo>
                    <a:lnTo>
                      <a:pt x="46" y="8"/>
                    </a:lnTo>
                    <a:lnTo>
                      <a:pt x="49" y="13"/>
                    </a:lnTo>
                    <a:lnTo>
                      <a:pt x="52" y="17"/>
                    </a:lnTo>
                    <a:lnTo>
                      <a:pt x="53" y="22"/>
                    </a:lnTo>
                    <a:lnTo>
                      <a:pt x="54" y="27"/>
                    </a:lnTo>
                    <a:lnTo>
                      <a:pt x="53" y="33"/>
                    </a:lnTo>
                    <a:lnTo>
                      <a:pt x="52" y="37"/>
                    </a:lnTo>
                    <a:lnTo>
                      <a:pt x="49" y="42"/>
                    </a:lnTo>
                    <a:lnTo>
                      <a:pt x="46" y="46"/>
                    </a:lnTo>
                    <a:lnTo>
                      <a:pt x="41" y="50"/>
                    </a:lnTo>
                    <a:lnTo>
                      <a:pt x="37" y="52"/>
                    </a:lnTo>
                    <a:lnTo>
                      <a:pt x="31" y="53"/>
                    </a:lnTo>
                    <a:lnTo>
                      <a:pt x="27" y="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Freeform 117"/>
              <p:cNvSpPr>
                <a:spLocks/>
              </p:cNvSpPr>
              <p:nvPr/>
            </p:nvSpPr>
            <p:spPr bwMode="auto">
              <a:xfrm>
                <a:off x="4926013" y="3278188"/>
                <a:ext cx="22225" cy="20638"/>
              </a:xfrm>
              <a:custGeom>
                <a:avLst/>
                <a:gdLst>
                  <a:gd name="T0" fmla="*/ 27 w 54"/>
                  <a:gd name="T1" fmla="*/ 54 h 54"/>
                  <a:gd name="T2" fmla="*/ 21 w 54"/>
                  <a:gd name="T3" fmla="*/ 53 h 54"/>
                  <a:gd name="T4" fmla="*/ 17 w 54"/>
                  <a:gd name="T5" fmla="*/ 52 h 54"/>
                  <a:gd name="T6" fmla="*/ 12 w 54"/>
                  <a:gd name="T7" fmla="*/ 50 h 54"/>
                  <a:gd name="T8" fmla="*/ 8 w 54"/>
                  <a:gd name="T9" fmla="*/ 46 h 54"/>
                  <a:gd name="T10" fmla="*/ 4 w 54"/>
                  <a:gd name="T11" fmla="*/ 42 h 54"/>
                  <a:gd name="T12" fmla="*/ 2 w 54"/>
                  <a:gd name="T13" fmla="*/ 37 h 54"/>
                  <a:gd name="T14" fmla="*/ 1 w 54"/>
                  <a:gd name="T15" fmla="*/ 33 h 54"/>
                  <a:gd name="T16" fmla="*/ 0 w 54"/>
                  <a:gd name="T17" fmla="*/ 27 h 54"/>
                  <a:gd name="T18" fmla="*/ 1 w 54"/>
                  <a:gd name="T19" fmla="*/ 22 h 54"/>
                  <a:gd name="T20" fmla="*/ 2 w 54"/>
                  <a:gd name="T21" fmla="*/ 17 h 54"/>
                  <a:gd name="T22" fmla="*/ 4 w 54"/>
                  <a:gd name="T23" fmla="*/ 13 h 54"/>
                  <a:gd name="T24" fmla="*/ 8 w 54"/>
                  <a:gd name="T25" fmla="*/ 8 h 54"/>
                  <a:gd name="T26" fmla="*/ 12 w 54"/>
                  <a:gd name="T27" fmla="*/ 5 h 54"/>
                  <a:gd name="T28" fmla="*/ 17 w 54"/>
                  <a:gd name="T29" fmla="*/ 3 h 54"/>
                  <a:gd name="T30" fmla="*/ 22 w 54"/>
                  <a:gd name="T31" fmla="*/ 2 h 54"/>
                  <a:gd name="T32" fmla="*/ 27 w 54"/>
                  <a:gd name="T33" fmla="*/ 0 h 54"/>
                  <a:gd name="T34" fmla="*/ 32 w 54"/>
                  <a:gd name="T35" fmla="*/ 2 h 54"/>
                  <a:gd name="T36" fmla="*/ 37 w 54"/>
                  <a:gd name="T37" fmla="*/ 3 h 54"/>
                  <a:gd name="T38" fmla="*/ 41 w 54"/>
                  <a:gd name="T39" fmla="*/ 5 h 54"/>
                  <a:gd name="T40" fmla="*/ 46 w 54"/>
                  <a:gd name="T41" fmla="*/ 8 h 54"/>
                  <a:gd name="T42" fmla="*/ 49 w 54"/>
                  <a:gd name="T43" fmla="*/ 13 h 54"/>
                  <a:gd name="T44" fmla="*/ 51 w 54"/>
                  <a:gd name="T45" fmla="*/ 17 h 54"/>
                  <a:gd name="T46" fmla="*/ 54 w 54"/>
                  <a:gd name="T47" fmla="*/ 22 h 54"/>
                  <a:gd name="T48" fmla="*/ 54 w 54"/>
                  <a:gd name="T49" fmla="*/ 27 h 54"/>
                  <a:gd name="T50" fmla="*/ 54 w 54"/>
                  <a:gd name="T51" fmla="*/ 33 h 54"/>
                  <a:gd name="T52" fmla="*/ 51 w 54"/>
                  <a:gd name="T53" fmla="*/ 37 h 54"/>
                  <a:gd name="T54" fmla="*/ 49 w 54"/>
                  <a:gd name="T55" fmla="*/ 42 h 54"/>
                  <a:gd name="T56" fmla="*/ 46 w 54"/>
                  <a:gd name="T57" fmla="*/ 46 h 54"/>
                  <a:gd name="T58" fmla="*/ 41 w 54"/>
                  <a:gd name="T59" fmla="*/ 50 h 54"/>
                  <a:gd name="T60" fmla="*/ 37 w 54"/>
                  <a:gd name="T61" fmla="*/ 52 h 54"/>
                  <a:gd name="T62" fmla="*/ 32 w 54"/>
                  <a:gd name="T63" fmla="*/ 53 h 54"/>
                  <a:gd name="T64" fmla="*/ 27 w 54"/>
                  <a:gd name="T6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4" h="54">
                    <a:moveTo>
                      <a:pt x="27" y="54"/>
                    </a:moveTo>
                    <a:lnTo>
                      <a:pt x="21" y="53"/>
                    </a:lnTo>
                    <a:lnTo>
                      <a:pt x="17" y="52"/>
                    </a:lnTo>
                    <a:lnTo>
                      <a:pt x="12" y="50"/>
                    </a:lnTo>
                    <a:lnTo>
                      <a:pt x="8" y="46"/>
                    </a:lnTo>
                    <a:lnTo>
                      <a:pt x="4" y="42"/>
                    </a:lnTo>
                    <a:lnTo>
                      <a:pt x="2" y="37"/>
                    </a:lnTo>
                    <a:lnTo>
                      <a:pt x="1" y="33"/>
                    </a:lnTo>
                    <a:lnTo>
                      <a:pt x="0" y="27"/>
                    </a:lnTo>
                    <a:lnTo>
                      <a:pt x="1" y="22"/>
                    </a:lnTo>
                    <a:lnTo>
                      <a:pt x="2" y="17"/>
                    </a:lnTo>
                    <a:lnTo>
                      <a:pt x="4" y="13"/>
                    </a:lnTo>
                    <a:lnTo>
                      <a:pt x="8" y="8"/>
                    </a:lnTo>
                    <a:lnTo>
                      <a:pt x="12" y="5"/>
                    </a:lnTo>
                    <a:lnTo>
                      <a:pt x="17" y="3"/>
                    </a:lnTo>
                    <a:lnTo>
                      <a:pt x="22" y="2"/>
                    </a:lnTo>
                    <a:lnTo>
                      <a:pt x="27" y="0"/>
                    </a:lnTo>
                    <a:lnTo>
                      <a:pt x="32" y="2"/>
                    </a:lnTo>
                    <a:lnTo>
                      <a:pt x="37" y="3"/>
                    </a:lnTo>
                    <a:lnTo>
                      <a:pt x="41" y="5"/>
                    </a:lnTo>
                    <a:lnTo>
                      <a:pt x="46" y="8"/>
                    </a:lnTo>
                    <a:lnTo>
                      <a:pt x="49" y="13"/>
                    </a:lnTo>
                    <a:lnTo>
                      <a:pt x="51" y="17"/>
                    </a:lnTo>
                    <a:lnTo>
                      <a:pt x="54" y="22"/>
                    </a:lnTo>
                    <a:lnTo>
                      <a:pt x="54" y="27"/>
                    </a:lnTo>
                    <a:lnTo>
                      <a:pt x="54" y="33"/>
                    </a:lnTo>
                    <a:lnTo>
                      <a:pt x="51" y="37"/>
                    </a:lnTo>
                    <a:lnTo>
                      <a:pt x="49" y="42"/>
                    </a:lnTo>
                    <a:lnTo>
                      <a:pt x="46" y="46"/>
                    </a:lnTo>
                    <a:lnTo>
                      <a:pt x="41" y="50"/>
                    </a:lnTo>
                    <a:lnTo>
                      <a:pt x="37" y="52"/>
                    </a:lnTo>
                    <a:lnTo>
                      <a:pt x="32" y="53"/>
                    </a:lnTo>
                    <a:lnTo>
                      <a:pt x="27" y="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118"/>
              <p:cNvSpPr>
                <a:spLocks/>
              </p:cNvSpPr>
              <p:nvPr/>
            </p:nvSpPr>
            <p:spPr bwMode="auto">
              <a:xfrm>
                <a:off x="4981575" y="3278188"/>
                <a:ext cx="20638" cy="20638"/>
              </a:xfrm>
              <a:custGeom>
                <a:avLst/>
                <a:gdLst>
                  <a:gd name="T0" fmla="*/ 27 w 54"/>
                  <a:gd name="T1" fmla="*/ 54 h 54"/>
                  <a:gd name="T2" fmla="*/ 21 w 54"/>
                  <a:gd name="T3" fmla="*/ 53 h 54"/>
                  <a:gd name="T4" fmla="*/ 17 w 54"/>
                  <a:gd name="T5" fmla="*/ 52 h 54"/>
                  <a:gd name="T6" fmla="*/ 12 w 54"/>
                  <a:gd name="T7" fmla="*/ 50 h 54"/>
                  <a:gd name="T8" fmla="*/ 8 w 54"/>
                  <a:gd name="T9" fmla="*/ 46 h 54"/>
                  <a:gd name="T10" fmla="*/ 4 w 54"/>
                  <a:gd name="T11" fmla="*/ 42 h 54"/>
                  <a:gd name="T12" fmla="*/ 2 w 54"/>
                  <a:gd name="T13" fmla="*/ 37 h 54"/>
                  <a:gd name="T14" fmla="*/ 0 w 54"/>
                  <a:gd name="T15" fmla="*/ 33 h 54"/>
                  <a:gd name="T16" fmla="*/ 0 w 54"/>
                  <a:gd name="T17" fmla="*/ 27 h 54"/>
                  <a:gd name="T18" fmla="*/ 0 w 54"/>
                  <a:gd name="T19" fmla="*/ 22 h 54"/>
                  <a:gd name="T20" fmla="*/ 2 w 54"/>
                  <a:gd name="T21" fmla="*/ 17 h 54"/>
                  <a:gd name="T22" fmla="*/ 4 w 54"/>
                  <a:gd name="T23" fmla="*/ 13 h 54"/>
                  <a:gd name="T24" fmla="*/ 8 w 54"/>
                  <a:gd name="T25" fmla="*/ 8 h 54"/>
                  <a:gd name="T26" fmla="*/ 11 w 54"/>
                  <a:gd name="T27" fmla="*/ 5 h 54"/>
                  <a:gd name="T28" fmla="*/ 17 w 54"/>
                  <a:gd name="T29" fmla="*/ 3 h 54"/>
                  <a:gd name="T30" fmla="*/ 21 w 54"/>
                  <a:gd name="T31" fmla="*/ 2 h 54"/>
                  <a:gd name="T32" fmla="*/ 27 w 54"/>
                  <a:gd name="T33" fmla="*/ 0 h 54"/>
                  <a:gd name="T34" fmla="*/ 31 w 54"/>
                  <a:gd name="T35" fmla="*/ 2 h 54"/>
                  <a:gd name="T36" fmla="*/ 37 w 54"/>
                  <a:gd name="T37" fmla="*/ 3 h 54"/>
                  <a:gd name="T38" fmla="*/ 41 w 54"/>
                  <a:gd name="T39" fmla="*/ 5 h 54"/>
                  <a:gd name="T40" fmla="*/ 46 w 54"/>
                  <a:gd name="T41" fmla="*/ 8 h 54"/>
                  <a:gd name="T42" fmla="*/ 49 w 54"/>
                  <a:gd name="T43" fmla="*/ 13 h 54"/>
                  <a:gd name="T44" fmla="*/ 51 w 54"/>
                  <a:gd name="T45" fmla="*/ 17 h 54"/>
                  <a:gd name="T46" fmla="*/ 53 w 54"/>
                  <a:gd name="T47" fmla="*/ 22 h 54"/>
                  <a:gd name="T48" fmla="*/ 54 w 54"/>
                  <a:gd name="T49" fmla="*/ 27 h 54"/>
                  <a:gd name="T50" fmla="*/ 53 w 54"/>
                  <a:gd name="T51" fmla="*/ 33 h 54"/>
                  <a:gd name="T52" fmla="*/ 51 w 54"/>
                  <a:gd name="T53" fmla="*/ 37 h 54"/>
                  <a:gd name="T54" fmla="*/ 49 w 54"/>
                  <a:gd name="T55" fmla="*/ 42 h 54"/>
                  <a:gd name="T56" fmla="*/ 46 w 54"/>
                  <a:gd name="T57" fmla="*/ 46 h 54"/>
                  <a:gd name="T58" fmla="*/ 41 w 54"/>
                  <a:gd name="T59" fmla="*/ 50 h 54"/>
                  <a:gd name="T60" fmla="*/ 37 w 54"/>
                  <a:gd name="T61" fmla="*/ 52 h 54"/>
                  <a:gd name="T62" fmla="*/ 31 w 54"/>
                  <a:gd name="T63" fmla="*/ 53 h 54"/>
                  <a:gd name="T64" fmla="*/ 27 w 54"/>
                  <a:gd name="T6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4" h="54">
                    <a:moveTo>
                      <a:pt x="27" y="54"/>
                    </a:moveTo>
                    <a:lnTo>
                      <a:pt x="21" y="53"/>
                    </a:lnTo>
                    <a:lnTo>
                      <a:pt x="17" y="52"/>
                    </a:lnTo>
                    <a:lnTo>
                      <a:pt x="12" y="50"/>
                    </a:lnTo>
                    <a:lnTo>
                      <a:pt x="8" y="46"/>
                    </a:lnTo>
                    <a:lnTo>
                      <a:pt x="4" y="42"/>
                    </a:lnTo>
                    <a:lnTo>
                      <a:pt x="2" y="37"/>
                    </a:lnTo>
                    <a:lnTo>
                      <a:pt x="0" y="33"/>
                    </a:lnTo>
                    <a:lnTo>
                      <a:pt x="0" y="27"/>
                    </a:lnTo>
                    <a:lnTo>
                      <a:pt x="0" y="22"/>
                    </a:lnTo>
                    <a:lnTo>
                      <a:pt x="2" y="17"/>
                    </a:lnTo>
                    <a:lnTo>
                      <a:pt x="4" y="13"/>
                    </a:lnTo>
                    <a:lnTo>
                      <a:pt x="8" y="8"/>
                    </a:lnTo>
                    <a:lnTo>
                      <a:pt x="11" y="5"/>
                    </a:lnTo>
                    <a:lnTo>
                      <a:pt x="17" y="3"/>
                    </a:lnTo>
                    <a:lnTo>
                      <a:pt x="21" y="2"/>
                    </a:lnTo>
                    <a:lnTo>
                      <a:pt x="27" y="0"/>
                    </a:lnTo>
                    <a:lnTo>
                      <a:pt x="31" y="2"/>
                    </a:lnTo>
                    <a:lnTo>
                      <a:pt x="37" y="3"/>
                    </a:lnTo>
                    <a:lnTo>
                      <a:pt x="41" y="5"/>
                    </a:lnTo>
                    <a:lnTo>
                      <a:pt x="46" y="8"/>
                    </a:lnTo>
                    <a:lnTo>
                      <a:pt x="49" y="13"/>
                    </a:lnTo>
                    <a:lnTo>
                      <a:pt x="51" y="17"/>
                    </a:lnTo>
                    <a:lnTo>
                      <a:pt x="53" y="22"/>
                    </a:lnTo>
                    <a:lnTo>
                      <a:pt x="54" y="27"/>
                    </a:lnTo>
                    <a:lnTo>
                      <a:pt x="53" y="33"/>
                    </a:lnTo>
                    <a:lnTo>
                      <a:pt x="51" y="37"/>
                    </a:lnTo>
                    <a:lnTo>
                      <a:pt x="49" y="42"/>
                    </a:lnTo>
                    <a:lnTo>
                      <a:pt x="46" y="46"/>
                    </a:lnTo>
                    <a:lnTo>
                      <a:pt x="41" y="50"/>
                    </a:lnTo>
                    <a:lnTo>
                      <a:pt x="37" y="52"/>
                    </a:lnTo>
                    <a:lnTo>
                      <a:pt x="31" y="53"/>
                    </a:lnTo>
                    <a:lnTo>
                      <a:pt x="27" y="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84" name="Rectangle 83"/>
            <p:cNvSpPr/>
            <p:nvPr/>
          </p:nvSpPr>
          <p:spPr>
            <a:xfrm>
              <a:off x="4334463" y="1377507"/>
              <a:ext cx="425827" cy="1086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700" b="1" dirty="0" smtClean="0">
                  <a:solidFill>
                    <a:schemeClr val="tx2"/>
                  </a:solidFill>
                  <a:latin typeface="Calibri Light" panose="020F0302020204030204" pitchFamily="34" charset="0"/>
                  <a:cs typeface="Arabic Typesetting" panose="03020402040406030203" pitchFamily="66" charset="-78"/>
                </a:rPr>
                <a:t>Research</a:t>
              </a:r>
              <a:endParaRPr lang="en-US" sz="700" b="1" dirty="0">
                <a:solidFill>
                  <a:schemeClr val="tx2"/>
                </a:solidFill>
                <a:latin typeface="Calibri Light" panose="020F0302020204030204" pitchFamily="34" charset="0"/>
                <a:cs typeface="Arabic Typesetting" panose="03020402040406030203" pitchFamily="66" charset="-78"/>
              </a:endParaRPr>
            </a:p>
          </p:txBody>
        </p:sp>
      </p:grpSp>
      <p:sp>
        <p:nvSpPr>
          <p:cNvPr id="90" name="Freeform 168"/>
          <p:cNvSpPr>
            <a:spLocks noEditPoints="1"/>
          </p:cNvSpPr>
          <p:nvPr/>
        </p:nvSpPr>
        <p:spPr bwMode="auto">
          <a:xfrm>
            <a:off x="7300199" y="5791200"/>
            <a:ext cx="275544" cy="207021"/>
          </a:xfrm>
          <a:custGeom>
            <a:avLst/>
            <a:gdLst>
              <a:gd name="T0" fmla="*/ 862 w 898"/>
              <a:gd name="T1" fmla="*/ 437 h 899"/>
              <a:gd name="T2" fmla="*/ 864 w 898"/>
              <a:gd name="T3" fmla="*/ 488 h 899"/>
              <a:gd name="T4" fmla="*/ 778 w 898"/>
              <a:gd name="T5" fmla="*/ 582 h 899"/>
              <a:gd name="T6" fmla="*/ 755 w 898"/>
              <a:gd name="T7" fmla="*/ 624 h 899"/>
              <a:gd name="T8" fmla="*/ 737 w 898"/>
              <a:gd name="T9" fmla="*/ 302 h 899"/>
              <a:gd name="T10" fmla="*/ 774 w 898"/>
              <a:gd name="T11" fmla="*/ 333 h 899"/>
              <a:gd name="T12" fmla="*/ 463 w 898"/>
              <a:gd name="T13" fmla="*/ 862 h 899"/>
              <a:gd name="T14" fmla="*/ 457 w 898"/>
              <a:gd name="T15" fmla="*/ 798 h 899"/>
              <a:gd name="T16" fmla="*/ 522 w 898"/>
              <a:gd name="T17" fmla="*/ 804 h 899"/>
              <a:gd name="T18" fmla="*/ 502 w 898"/>
              <a:gd name="T19" fmla="*/ 866 h 899"/>
              <a:gd name="T20" fmla="*/ 134 w 898"/>
              <a:gd name="T21" fmla="*/ 619 h 899"/>
              <a:gd name="T22" fmla="*/ 119 w 898"/>
              <a:gd name="T23" fmla="*/ 350 h 899"/>
              <a:gd name="T24" fmla="*/ 145 w 898"/>
              <a:gd name="T25" fmla="*/ 309 h 899"/>
              <a:gd name="T26" fmla="*/ 29 w 898"/>
              <a:gd name="T27" fmla="*/ 464 h 899"/>
              <a:gd name="T28" fmla="*/ 53 w 898"/>
              <a:gd name="T29" fmla="*/ 417 h 899"/>
              <a:gd name="T30" fmla="*/ 41 w 898"/>
              <a:gd name="T31" fmla="*/ 500 h 899"/>
              <a:gd name="T32" fmla="*/ 898 w 898"/>
              <a:gd name="T33" fmla="*/ 455 h 899"/>
              <a:gd name="T34" fmla="*/ 861 w 898"/>
              <a:gd name="T35" fmla="*/ 392 h 899"/>
              <a:gd name="T36" fmla="*/ 807 w 898"/>
              <a:gd name="T37" fmla="*/ 339 h 899"/>
              <a:gd name="T38" fmla="*/ 766 w 898"/>
              <a:gd name="T39" fmla="*/ 282 h 899"/>
              <a:gd name="T40" fmla="*/ 719 w 898"/>
              <a:gd name="T41" fmla="*/ 216 h 899"/>
              <a:gd name="T42" fmla="*/ 667 w 898"/>
              <a:gd name="T43" fmla="*/ 108 h 899"/>
              <a:gd name="T44" fmla="*/ 578 w 898"/>
              <a:gd name="T45" fmla="*/ 33 h 899"/>
              <a:gd name="T46" fmla="*/ 463 w 898"/>
              <a:gd name="T47" fmla="*/ 1 h 899"/>
              <a:gd name="T48" fmla="*/ 342 w 898"/>
              <a:gd name="T49" fmla="*/ 21 h 899"/>
              <a:gd name="T50" fmla="*/ 244 w 898"/>
              <a:gd name="T51" fmla="*/ 90 h 899"/>
              <a:gd name="T52" fmla="*/ 181 w 898"/>
              <a:gd name="T53" fmla="*/ 191 h 899"/>
              <a:gd name="T54" fmla="*/ 142 w 898"/>
              <a:gd name="T55" fmla="*/ 277 h 899"/>
              <a:gd name="T56" fmla="*/ 95 w 898"/>
              <a:gd name="T57" fmla="*/ 325 h 899"/>
              <a:gd name="T58" fmla="*/ 52 w 898"/>
              <a:gd name="T59" fmla="*/ 385 h 899"/>
              <a:gd name="T60" fmla="*/ 3 w 898"/>
              <a:gd name="T61" fmla="*/ 438 h 899"/>
              <a:gd name="T62" fmla="*/ 13 w 898"/>
              <a:gd name="T63" fmla="*/ 513 h 899"/>
              <a:gd name="T64" fmla="*/ 79 w 898"/>
              <a:gd name="T65" fmla="*/ 553 h 899"/>
              <a:gd name="T66" fmla="*/ 106 w 898"/>
              <a:gd name="T67" fmla="*/ 635 h 899"/>
              <a:gd name="T68" fmla="*/ 179 w 898"/>
              <a:gd name="T69" fmla="*/ 660 h 899"/>
              <a:gd name="T70" fmla="*/ 269 w 898"/>
              <a:gd name="T71" fmla="*/ 645 h 899"/>
              <a:gd name="T72" fmla="*/ 254 w 898"/>
              <a:gd name="T73" fmla="*/ 269 h 899"/>
              <a:gd name="T74" fmla="*/ 219 w 898"/>
              <a:gd name="T75" fmla="*/ 177 h 899"/>
              <a:gd name="T76" fmla="*/ 323 w 898"/>
              <a:gd name="T77" fmla="*/ 65 h 899"/>
              <a:gd name="T78" fmla="*/ 424 w 898"/>
              <a:gd name="T79" fmla="*/ 31 h 899"/>
              <a:gd name="T80" fmla="*/ 530 w 898"/>
              <a:gd name="T81" fmla="*/ 45 h 899"/>
              <a:gd name="T82" fmla="*/ 650 w 898"/>
              <a:gd name="T83" fmla="*/ 136 h 899"/>
              <a:gd name="T84" fmla="*/ 696 w 898"/>
              <a:gd name="T85" fmla="*/ 258 h 899"/>
              <a:gd name="T86" fmla="*/ 629 w 898"/>
              <a:gd name="T87" fmla="*/ 282 h 899"/>
              <a:gd name="T88" fmla="*/ 640 w 898"/>
              <a:gd name="T89" fmla="*/ 659 h 899"/>
              <a:gd name="T90" fmla="*/ 727 w 898"/>
              <a:gd name="T91" fmla="*/ 741 h 899"/>
              <a:gd name="T92" fmla="*/ 653 w 898"/>
              <a:gd name="T93" fmla="*/ 807 h 899"/>
              <a:gd name="T94" fmla="*/ 522 w 898"/>
              <a:gd name="T95" fmla="*/ 766 h 899"/>
              <a:gd name="T96" fmla="*/ 458 w 898"/>
              <a:gd name="T97" fmla="*/ 761 h 899"/>
              <a:gd name="T98" fmla="*/ 418 w 898"/>
              <a:gd name="T99" fmla="*/ 806 h 899"/>
              <a:gd name="T100" fmla="*/ 427 w 898"/>
              <a:gd name="T101" fmla="*/ 867 h 899"/>
              <a:gd name="T102" fmla="*/ 479 w 898"/>
              <a:gd name="T103" fmla="*/ 898 h 899"/>
              <a:gd name="T104" fmla="*/ 547 w 898"/>
              <a:gd name="T105" fmla="*/ 865 h 899"/>
              <a:gd name="T106" fmla="*/ 701 w 898"/>
              <a:gd name="T107" fmla="*/ 817 h 899"/>
              <a:gd name="T108" fmla="*/ 765 w 898"/>
              <a:gd name="T109" fmla="*/ 710 h 899"/>
              <a:gd name="T110" fmla="*/ 807 w 898"/>
              <a:gd name="T111" fmla="*/ 594 h 899"/>
              <a:gd name="T112" fmla="*/ 868 w 898"/>
              <a:gd name="T113" fmla="*/ 531 h 899"/>
              <a:gd name="T114" fmla="*/ 898 w 898"/>
              <a:gd name="T115" fmla="*/ 464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98" h="899">
                <a:moveTo>
                  <a:pt x="808" y="524"/>
                </a:moveTo>
                <a:lnTo>
                  <a:pt x="808" y="405"/>
                </a:lnTo>
                <a:lnTo>
                  <a:pt x="822" y="408"/>
                </a:lnTo>
                <a:lnTo>
                  <a:pt x="834" y="412"/>
                </a:lnTo>
                <a:lnTo>
                  <a:pt x="844" y="417"/>
                </a:lnTo>
                <a:lnTo>
                  <a:pt x="852" y="424"/>
                </a:lnTo>
                <a:lnTo>
                  <a:pt x="856" y="428"/>
                </a:lnTo>
                <a:lnTo>
                  <a:pt x="860" y="432"/>
                </a:lnTo>
                <a:lnTo>
                  <a:pt x="862" y="437"/>
                </a:lnTo>
                <a:lnTo>
                  <a:pt x="864" y="442"/>
                </a:lnTo>
                <a:lnTo>
                  <a:pt x="866" y="447"/>
                </a:lnTo>
                <a:lnTo>
                  <a:pt x="867" y="452"/>
                </a:lnTo>
                <a:lnTo>
                  <a:pt x="868" y="459"/>
                </a:lnTo>
                <a:lnTo>
                  <a:pt x="868" y="465"/>
                </a:lnTo>
                <a:lnTo>
                  <a:pt x="868" y="470"/>
                </a:lnTo>
                <a:lnTo>
                  <a:pt x="867" y="477"/>
                </a:lnTo>
                <a:lnTo>
                  <a:pt x="866" y="482"/>
                </a:lnTo>
                <a:lnTo>
                  <a:pt x="864" y="488"/>
                </a:lnTo>
                <a:lnTo>
                  <a:pt x="862" y="492"/>
                </a:lnTo>
                <a:lnTo>
                  <a:pt x="860" y="497"/>
                </a:lnTo>
                <a:lnTo>
                  <a:pt x="856" y="500"/>
                </a:lnTo>
                <a:lnTo>
                  <a:pt x="852" y="505"/>
                </a:lnTo>
                <a:lnTo>
                  <a:pt x="844" y="512"/>
                </a:lnTo>
                <a:lnTo>
                  <a:pt x="834" y="517"/>
                </a:lnTo>
                <a:lnTo>
                  <a:pt x="822" y="521"/>
                </a:lnTo>
                <a:lnTo>
                  <a:pt x="808" y="524"/>
                </a:lnTo>
                <a:close/>
                <a:moveTo>
                  <a:pt x="778" y="582"/>
                </a:moveTo>
                <a:lnTo>
                  <a:pt x="778" y="592"/>
                </a:lnTo>
                <a:lnTo>
                  <a:pt x="776" y="602"/>
                </a:lnTo>
                <a:lnTo>
                  <a:pt x="774" y="606"/>
                </a:lnTo>
                <a:lnTo>
                  <a:pt x="773" y="609"/>
                </a:lnTo>
                <a:lnTo>
                  <a:pt x="770" y="614"/>
                </a:lnTo>
                <a:lnTo>
                  <a:pt x="768" y="617"/>
                </a:lnTo>
                <a:lnTo>
                  <a:pt x="763" y="619"/>
                </a:lnTo>
                <a:lnTo>
                  <a:pt x="759" y="622"/>
                </a:lnTo>
                <a:lnTo>
                  <a:pt x="755" y="624"/>
                </a:lnTo>
                <a:lnTo>
                  <a:pt x="748" y="626"/>
                </a:lnTo>
                <a:lnTo>
                  <a:pt x="735" y="629"/>
                </a:lnTo>
                <a:lnTo>
                  <a:pt x="718" y="630"/>
                </a:lnTo>
                <a:lnTo>
                  <a:pt x="658" y="630"/>
                </a:lnTo>
                <a:lnTo>
                  <a:pt x="658" y="299"/>
                </a:lnTo>
                <a:lnTo>
                  <a:pt x="718" y="299"/>
                </a:lnTo>
                <a:lnTo>
                  <a:pt x="725" y="300"/>
                </a:lnTo>
                <a:lnTo>
                  <a:pt x="731" y="300"/>
                </a:lnTo>
                <a:lnTo>
                  <a:pt x="737" y="302"/>
                </a:lnTo>
                <a:lnTo>
                  <a:pt x="742" y="304"/>
                </a:lnTo>
                <a:lnTo>
                  <a:pt x="747" y="306"/>
                </a:lnTo>
                <a:lnTo>
                  <a:pt x="753" y="309"/>
                </a:lnTo>
                <a:lnTo>
                  <a:pt x="757" y="312"/>
                </a:lnTo>
                <a:lnTo>
                  <a:pt x="761" y="315"/>
                </a:lnTo>
                <a:lnTo>
                  <a:pt x="765" y="320"/>
                </a:lnTo>
                <a:lnTo>
                  <a:pt x="769" y="324"/>
                </a:lnTo>
                <a:lnTo>
                  <a:pt x="772" y="328"/>
                </a:lnTo>
                <a:lnTo>
                  <a:pt x="774" y="333"/>
                </a:lnTo>
                <a:lnTo>
                  <a:pt x="776" y="338"/>
                </a:lnTo>
                <a:lnTo>
                  <a:pt x="777" y="343"/>
                </a:lnTo>
                <a:lnTo>
                  <a:pt x="778" y="350"/>
                </a:lnTo>
                <a:lnTo>
                  <a:pt x="778" y="355"/>
                </a:lnTo>
                <a:lnTo>
                  <a:pt x="778" y="582"/>
                </a:lnTo>
                <a:close/>
                <a:moveTo>
                  <a:pt x="486" y="869"/>
                </a:moveTo>
                <a:lnTo>
                  <a:pt x="478" y="868"/>
                </a:lnTo>
                <a:lnTo>
                  <a:pt x="470" y="866"/>
                </a:lnTo>
                <a:lnTo>
                  <a:pt x="463" y="862"/>
                </a:lnTo>
                <a:lnTo>
                  <a:pt x="457" y="857"/>
                </a:lnTo>
                <a:lnTo>
                  <a:pt x="452" y="851"/>
                </a:lnTo>
                <a:lnTo>
                  <a:pt x="448" y="844"/>
                </a:lnTo>
                <a:lnTo>
                  <a:pt x="446" y="836"/>
                </a:lnTo>
                <a:lnTo>
                  <a:pt x="445" y="828"/>
                </a:lnTo>
                <a:lnTo>
                  <a:pt x="446" y="819"/>
                </a:lnTo>
                <a:lnTo>
                  <a:pt x="448" y="812"/>
                </a:lnTo>
                <a:lnTo>
                  <a:pt x="452" y="804"/>
                </a:lnTo>
                <a:lnTo>
                  <a:pt x="457" y="798"/>
                </a:lnTo>
                <a:lnTo>
                  <a:pt x="463" y="792"/>
                </a:lnTo>
                <a:lnTo>
                  <a:pt x="470" y="789"/>
                </a:lnTo>
                <a:lnTo>
                  <a:pt x="478" y="787"/>
                </a:lnTo>
                <a:lnTo>
                  <a:pt x="486" y="786"/>
                </a:lnTo>
                <a:lnTo>
                  <a:pt x="495" y="787"/>
                </a:lnTo>
                <a:lnTo>
                  <a:pt x="502" y="789"/>
                </a:lnTo>
                <a:lnTo>
                  <a:pt x="510" y="792"/>
                </a:lnTo>
                <a:lnTo>
                  <a:pt x="516" y="798"/>
                </a:lnTo>
                <a:lnTo>
                  <a:pt x="522" y="804"/>
                </a:lnTo>
                <a:lnTo>
                  <a:pt x="525" y="812"/>
                </a:lnTo>
                <a:lnTo>
                  <a:pt x="527" y="819"/>
                </a:lnTo>
                <a:lnTo>
                  <a:pt x="528" y="828"/>
                </a:lnTo>
                <a:lnTo>
                  <a:pt x="527" y="836"/>
                </a:lnTo>
                <a:lnTo>
                  <a:pt x="525" y="844"/>
                </a:lnTo>
                <a:lnTo>
                  <a:pt x="522" y="851"/>
                </a:lnTo>
                <a:lnTo>
                  <a:pt x="516" y="857"/>
                </a:lnTo>
                <a:lnTo>
                  <a:pt x="510" y="862"/>
                </a:lnTo>
                <a:lnTo>
                  <a:pt x="502" y="866"/>
                </a:lnTo>
                <a:lnTo>
                  <a:pt x="495" y="868"/>
                </a:lnTo>
                <a:lnTo>
                  <a:pt x="486" y="869"/>
                </a:lnTo>
                <a:close/>
                <a:moveTo>
                  <a:pt x="239" y="630"/>
                </a:moveTo>
                <a:lnTo>
                  <a:pt x="179" y="630"/>
                </a:lnTo>
                <a:lnTo>
                  <a:pt x="162" y="629"/>
                </a:lnTo>
                <a:lnTo>
                  <a:pt x="148" y="626"/>
                </a:lnTo>
                <a:lnTo>
                  <a:pt x="143" y="624"/>
                </a:lnTo>
                <a:lnTo>
                  <a:pt x="138" y="622"/>
                </a:lnTo>
                <a:lnTo>
                  <a:pt x="134" y="619"/>
                </a:lnTo>
                <a:lnTo>
                  <a:pt x="130" y="617"/>
                </a:lnTo>
                <a:lnTo>
                  <a:pt x="127" y="614"/>
                </a:lnTo>
                <a:lnTo>
                  <a:pt x="125" y="609"/>
                </a:lnTo>
                <a:lnTo>
                  <a:pt x="123" y="606"/>
                </a:lnTo>
                <a:lnTo>
                  <a:pt x="121" y="602"/>
                </a:lnTo>
                <a:lnTo>
                  <a:pt x="119" y="592"/>
                </a:lnTo>
                <a:lnTo>
                  <a:pt x="119" y="582"/>
                </a:lnTo>
                <a:lnTo>
                  <a:pt x="119" y="355"/>
                </a:lnTo>
                <a:lnTo>
                  <a:pt x="119" y="350"/>
                </a:lnTo>
                <a:lnTo>
                  <a:pt x="120" y="343"/>
                </a:lnTo>
                <a:lnTo>
                  <a:pt x="121" y="338"/>
                </a:lnTo>
                <a:lnTo>
                  <a:pt x="124" y="333"/>
                </a:lnTo>
                <a:lnTo>
                  <a:pt x="126" y="328"/>
                </a:lnTo>
                <a:lnTo>
                  <a:pt x="129" y="324"/>
                </a:lnTo>
                <a:lnTo>
                  <a:pt x="132" y="320"/>
                </a:lnTo>
                <a:lnTo>
                  <a:pt x="136" y="315"/>
                </a:lnTo>
                <a:lnTo>
                  <a:pt x="141" y="312"/>
                </a:lnTo>
                <a:lnTo>
                  <a:pt x="145" y="309"/>
                </a:lnTo>
                <a:lnTo>
                  <a:pt x="150" y="306"/>
                </a:lnTo>
                <a:lnTo>
                  <a:pt x="155" y="304"/>
                </a:lnTo>
                <a:lnTo>
                  <a:pt x="161" y="302"/>
                </a:lnTo>
                <a:lnTo>
                  <a:pt x="166" y="300"/>
                </a:lnTo>
                <a:lnTo>
                  <a:pt x="173" y="300"/>
                </a:lnTo>
                <a:lnTo>
                  <a:pt x="179" y="299"/>
                </a:lnTo>
                <a:lnTo>
                  <a:pt x="239" y="299"/>
                </a:lnTo>
                <a:lnTo>
                  <a:pt x="239" y="630"/>
                </a:lnTo>
                <a:close/>
                <a:moveTo>
                  <a:pt x="29" y="464"/>
                </a:moveTo>
                <a:lnTo>
                  <a:pt x="29" y="459"/>
                </a:lnTo>
                <a:lnTo>
                  <a:pt x="31" y="452"/>
                </a:lnTo>
                <a:lnTo>
                  <a:pt x="32" y="447"/>
                </a:lnTo>
                <a:lnTo>
                  <a:pt x="33" y="442"/>
                </a:lnTo>
                <a:lnTo>
                  <a:pt x="36" y="437"/>
                </a:lnTo>
                <a:lnTo>
                  <a:pt x="38" y="432"/>
                </a:lnTo>
                <a:lnTo>
                  <a:pt x="41" y="428"/>
                </a:lnTo>
                <a:lnTo>
                  <a:pt x="44" y="424"/>
                </a:lnTo>
                <a:lnTo>
                  <a:pt x="53" y="417"/>
                </a:lnTo>
                <a:lnTo>
                  <a:pt x="64" y="412"/>
                </a:lnTo>
                <a:lnTo>
                  <a:pt x="75" y="408"/>
                </a:lnTo>
                <a:lnTo>
                  <a:pt x="89" y="405"/>
                </a:lnTo>
                <a:lnTo>
                  <a:pt x="89" y="524"/>
                </a:lnTo>
                <a:lnTo>
                  <a:pt x="75" y="521"/>
                </a:lnTo>
                <a:lnTo>
                  <a:pt x="64" y="517"/>
                </a:lnTo>
                <a:lnTo>
                  <a:pt x="53" y="512"/>
                </a:lnTo>
                <a:lnTo>
                  <a:pt x="44" y="505"/>
                </a:lnTo>
                <a:lnTo>
                  <a:pt x="41" y="500"/>
                </a:lnTo>
                <a:lnTo>
                  <a:pt x="38" y="497"/>
                </a:lnTo>
                <a:lnTo>
                  <a:pt x="36" y="492"/>
                </a:lnTo>
                <a:lnTo>
                  <a:pt x="33" y="488"/>
                </a:lnTo>
                <a:lnTo>
                  <a:pt x="32" y="482"/>
                </a:lnTo>
                <a:lnTo>
                  <a:pt x="31" y="477"/>
                </a:lnTo>
                <a:lnTo>
                  <a:pt x="29" y="470"/>
                </a:lnTo>
                <a:lnTo>
                  <a:pt x="29" y="464"/>
                </a:lnTo>
                <a:close/>
                <a:moveTo>
                  <a:pt x="898" y="464"/>
                </a:moveTo>
                <a:lnTo>
                  <a:pt x="898" y="455"/>
                </a:lnTo>
                <a:lnTo>
                  <a:pt x="897" y="447"/>
                </a:lnTo>
                <a:lnTo>
                  <a:pt x="895" y="438"/>
                </a:lnTo>
                <a:lnTo>
                  <a:pt x="892" y="430"/>
                </a:lnTo>
                <a:lnTo>
                  <a:pt x="888" y="422"/>
                </a:lnTo>
                <a:lnTo>
                  <a:pt x="884" y="416"/>
                </a:lnTo>
                <a:lnTo>
                  <a:pt x="880" y="409"/>
                </a:lnTo>
                <a:lnTo>
                  <a:pt x="873" y="403"/>
                </a:lnTo>
                <a:lnTo>
                  <a:pt x="868" y="398"/>
                </a:lnTo>
                <a:lnTo>
                  <a:pt x="861" y="392"/>
                </a:lnTo>
                <a:lnTo>
                  <a:pt x="853" y="388"/>
                </a:lnTo>
                <a:lnTo>
                  <a:pt x="846" y="385"/>
                </a:lnTo>
                <a:lnTo>
                  <a:pt x="837" y="382"/>
                </a:lnTo>
                <a:lnTo>
                  <a:pt x="829" y="378"/>
                </a:lnTo>
                <a:lnTo>
                  <a:pt x="819" y="376"/>
                </a:lnTo>
                <a:lnTo>
                  <a:pt x="808" y="375"/>
                </a:lnTo>
                <a:lnTo>
                  <a:pt x="808" y="355"/>
                </a:lnTo>
                <a:lnTo>
                  <a:pt x="808" y="346"/>
                </a:lnTo>
                <a:lnTo>
                  <a:pt x="807" y="339"/>
                </a:lnTo>
                <a:lnTo>
                  <a:pt x="805" y="330"/>
                </a:lnTo>
                <a:lnTo>
                  <a:pt x="802" y="323"/>
                </a:lnTo>
                <a:lnTo>
                  <a:pt x="799" y="316"/>
                </a:lnTo>
                <a:lnTo>
                  <a:pt x="795" y="310"/>
                </a:lnTo>
                <a:lnTo>
                  <a:pt x="790" y="304"/>
                </a:lnTo>
                <a:lnTo>
                  <a:pt x="785" y="297"/>
                </a:lnTo>
                <a:lnTo>
                  <a:pt x="779" y="292"/>
                </a:lnTo>
                <a:lnTo>
                  <a:pt x="773" y="287"/>
                </a:lnTo>
                <a:lnTo>
                  <a:pt x="766" y="282"/>
                </a:lnTo>
                <a:lnTo>
                  <a:pt x="759" y="279"/>
                </a:lnTo>
                <a:lnTo>
                  <a:pt x="752" y="276"/>
                </a:lnTo>
                <a:lnTo>
                  <a:pt x="744" y="274"/>
                </a:lnTo>
                <a:lnTo>
                  <a:pt x="735" y="271"/>
                </a:lnTo>
                <a:lnTo>
                  <a:pt x="728" y="270"/>
                </a:lnTo>
                <a:lnTo>
                  <a:pt x="727" y="256"/>
                </a:lnTo>
                <a:lnTo>
                  <a:pt x="725" y="243"/>
                </a:lnTo>
                <a:lnTo>
                  <a:pt x="723" y="229"/>
                </a:lnTo>
                <a:lnTo>
                  <a:pt x="719" y="216"/>
                </a:lnTo>
                <a:lnTo>
                  <a:pt x="716" y="202"/>
                </a:lnTo>
                <a:lnTo>
                  <a:pt x="712" y="189"/>
                </a:lnTo>
                <a:lnTo>
                  <a:pt x="707" y="177"/>
                </a:lnTo>
                <a:lnTo>
                  <a:pt x="701" y="164"/>
                </a:lnTo>
                <a:lnTo>
                  <a:pt x="696" y="153"/>
                </a:lnTo>
                <a:lnTo>
                  <a:pt x="689" y="141"/>
                </a:lnTo>
                <a:lnTo>
                  <a:pt x="683" y="129"/>
                </a:lnTo>
                <a:lnTo>
                  <a:pt x="676" y="118"/>
                </a:lnTo>
                <a:lnTo>
                  <a:pt x="667" y="108"/>
                </a:lnTo>
                <a:lnTo>
                  <a:pt x="660" y="98"/>
                </a:lnTo>
                <a:lnTo>
                  <a:pt x="650" y="89"/>
                </a:lnTo>
                <a:lnTo>
                  <a:pt x="641" y="79"/>
                </a:lnTo>
                <a:lnTo>
                  <a:pt x="632" y="69"/>
                </a:lnTo>
                <a:lnTo>
                  <a:pt x="622" y="62"/>
                </a:lnTo>
                <a:lnTo>
                  <a:pt x="611" y="53"/>
                </a:lnTo>
                <a:lnTo>
                  <a:pt x="601" y="46"/>
                </a:lnTo>
                <a:lnTo>
                  <a:pt x="589" y="39"/>
                </a:lnTo>
                <a:lnTo>
                  <a:pt x="578" y="33"/>
                </a:lnTo>
                <a:lnTo>
                  <a:pt x="566" y="26"/>
                </a:lnTo>
                <a:lnTo>
                  <a:pt x="555" y="21"/>
                </a:lnTo>
                <a:lnTo>
                  <a:pt x="542" y="16"/>
                </a:lnTo>
                <a:lnTo>
                  <a:pt x="529" y="11"/>
                </a:lnTo>
                <a:lnTo>
                  <a:pt x="516" y="8"/>
                </a:lnTo>
                <a:lnTo>
                  <a:pt x="503" y="5"/>
                </a:lnTo>
                <a:lnTo>
                  <a:pt x="489" y="3"/>
                </a:lnTo>
                <a:lnTo>
                  <a:pt x="477" y="2"/>
                </a:lnTo>
                <a:lnTo>
                  <a:pt x="463" y="1"/>
                </a:lnTo>
                <a:lnTo>
                  <a:pt x="449" y="0"/>
                </a:lnTo>
                <a:lnTo>
                  <a:pt x="435" y="1"/>
                </a:lnTo>
                <a:lnTo>
                  <a:pt x="421" y="2"/>
                </a:lnTo>
                <a:lnTo>
                  <a:pt x="407" y="3"/>
                </a:lnTo>
                <a:lnTo>
                  <a:pt x="394" y="5"/>
                </a:lnTo>
                <a:lnTo>
                  <a:pt x="380" y="8"/>
                </a:lnTo>
                <a:lnTo>
                  <a:pt x="367" y="13"/>
                </a:lnTo>
                <a:lnTo>
                  <a:pt x="355" y="17"/>
                </a:lnTo>
                <a:lnTo>
                  <a:pt x="342" y="21"/>
                </a:lnTo>
                <a:lnTo>
                  <a:pt x="330" y="26"/>
                </a:lnTo>
                <a:lnTo>
                  <a:pt x="318" y="33"/>
                </a:lnTo>
                <a:lnTo>
                  <a:pt x="307" y="39"/>
                </a:lnTo>
                <a:lnTo>
                  <a:pt x="295" y="47"/>
                </a:lnTo>
                <a:lnTo>
                  <a:pt x="284" y="54"/>
                </a:lnTo>
                <a:lnTo>
                  <a:pt x="273" y="62"/>
                </a:lnTo>
                <a:lnTo>
                  <a:pt x="264" y="70"/>
                </a:lnTo>
                <a:lnTo>
                  <a:pt x="253" y="80"/>
                </a:lnTo>
                <a:lnTo>
                  <a:pt x="244" y="90"/>
                </a:lnTo>
                <a:lnTo>
                  <a:pt x="235" y="99"/>
                </a:lnTo>
                <a:lnTo>
                  <a:pt x="226" y="110"/>
                </a:lnTo>
                <a:lnTo>
                  <a:pt x="219" y="120"/>
                </a:lnTo>
                <a:lnTo>
                  <a:pt x="211" y="131"/>
                </a:lnTo>
                <a:lnTo>
                  <a:pt x="204" y="142"/>
                </a:lnTo>
                <a:lnTo>
                  <a:pt x="197" y="154"/>
                </a:lnTo>
                <a:lnTo>
                  <a:pt x="191" y="166"/>
                </a:lnTo>
                <a:lnTo>
                  <a:pt x="186" y="178"/>
                </a:lnTo>
                <a:lnTo>
                  <a:pt x="181" y="191"/>
                </a:lnTo>
                <a:lnTo>
                  <a:pt x="177" y="204"/>
                </a:lnTo>
                <a:lnTo>
                  <a:pt x="173" y="217"/>
                </a:lnTo>
                <a:lnTo>
                  <a:pt x="170" y="230"/>
                </a:lnTo>
                <a:lnTo>
                  <a:pt x="167" y="244"/>
                </a:lnTo>
                <a:lnTo>
                  <a:pt x="165" y="256"/>
                </a:lnTo>
                <a:lnTo>
                  <a:pt x="164" y="270"/>
                </a:lnTo>
                <a:lnTo>
                  <a:pt x="157" y="273"/>
                </a:lnTo>
                <a:lnTo>
                  <a:pt x="149" y="275"/>
                </a:lnTo>
                <a:lnTo>
                  <a:pt x="142" y="277"/>
                </a:lnTo>
                <a:lnTo>
                  <a:pt x="134" y="281"/>
                </a:lnTo>
                <a:lnTo>
                  <a:pt x="128" y="284"/>
                </a:lnTo>
                <a:lnTo>
                  <a:pt x="121" y="289"/>
                </a:lnTo>
                <a:lnTo>
                  <a:pt x="116" y="294"/>
                </a:lnTo>
                <a:lnTo>
                  <a:pt x="111" y="299"/>
                </a:lnTo>
                <a:lnTo>
                  <a:pt x="105" y="305"/>
                </a:lnTo>
                <a:lnTo>
                  <a:pt x="101" y="311"/>
                </a:lnTo>
                <a:lnTo>
                  <a:pt x="98" y="317"/>
                </a:lnTo>
                <a:lnTo>
                  <a:pt x="95" y="325"/>
                </a:lnTo>
                <a:lnTo>
                  <a:pt x="93" y="331"/>
                </a:lnTo>
                <a:lnTo>
                  <a:pt x="90" y="339"/>
                </a:lnTo>
                <a:lnTo>
                  <a:pt x="89" y="347"/>
                </a:lnTo>
                <a:lnTo>
                  <a:pt x="89" y="355"/>
                </a:lnTo>
                <a:lnTo>
                  <a:pt x="89" y="375"/>
                </a:lnTo>
                <a:lnTo>
                  <a:pt x="79" y="376"/>
                </a:lnTo>
                <a:lnTo>
                  <a:pt x="69" y="378"/>
                </a:lnTo>
                <a:lnTo>
                  <a:pt x="60" y="382"/>
                </a:lnTo>
                <a:lnTo>
                  <a:pt x="52" y="385"/>
                </a:lnTo>
                <a:lnTo>
                  <a:pt x="43" y="388"/>
                </a:lnTo>
                <a:lnTo>
                  <a:pt x="36" y="392"/>
                </a:lnTo>
                <a:lnTo>
                  <a:pt x="29" y="398"/>
                </a:lnTo>
                <a:lnTo>
                  <a:pt x="23" y="403"/>
                </a:lnTo>
                <a:lnTo>
                  <a:pt x="18" y="409"/>
                </a:lnTo>
                <a:lnTo>
                  <a:pt x="13" y="416"/>
                </a:lnTo>
                <a:lnTo>
                  <a:pt x="9" y="422"/>
                </a:lnTo>
                <a:lnTo>
                  <a:pt x="5" y="430"/>
                </a:lnTo>
                <a:lnTo>
                  <a:pt x="3" y="438"/>
                </a:lnTo>
                <a:lnTo>
                  <a:pt x="1" y="447"/>
                </a:lnTo>
                <a:lnTo>
                  <a:pt x="0" y="455"/>
                </a:lnTo>
                <a:lnTo>
                  <a:pt x="0" y="465"/>
                </a:lnTo>
                <a:lnTo>
                  <a:pt x="0" y="474"/>
                </a:lnTo>
                <a:lnTo>
                  <a:pt x="1" y="482"/>
                </a:lnTo>
                <a:lnTo>
                  <a:pt x="3" y="491"/>
                </a:lnTo>
                <a:lnTo>
                  <a:pt x="5" y="499"/>
                </a:lnTo>
                <a:lnTo>
                  <a:pt x="9" y="507"/>
                </a:lnTo>
                <a:lnTo>
                  <a:pt x="13" y="513"/>
                </a:lnTo>
                <a:lnTo>
                  <a:pt x="18" y="520"/>
                </a:lnTo>
                <a:lnTo>
                  <a:pt x="23" y="526"/>
                </a:lnTo>
                <a:lnTo>
                  <a:pt x="29" y="531"/>
                </a:lnTo>
                <a:lnTo>
                  <a:pt x="36" y="537"/>
                </a:lnTo>
                <a:lnTo>
                  <a:pt x="43" y="541"/>
                </a:lnTo>
                <a:lnTo>
                  <a:pt x="52" y="544"/>
                </a:lnTo>
                <a:lnTo>
                  <a:pt x="60" y="547"/>
                </a:lnTo>
                <a:lnTo>
                  <a:pt x="69" y="551"/>
                </a:lnTo>
                <a:lnTo>
                  <a:pt x="79" y="553"/>
                </a:lnTo>
                <a:lnTo>
                  <a:pt x="89" y="554"/>
                </a:lnTo>
                <a:lnTo>
                  <a:pt x="89" y="582"/>
                </a:lnTo>
                <a:lnTo>
                  <a:pt x="89" y="591"/>
                </a:lnTo>
                <a:lnTo>
                  <a:pt x="90" y="600"/>
                </a:lnTo>
                <a:lnTo>
                  <a:pt x="93" y="608"/>
                </a:lnTo>
                <a:lnTo>
                  <a:pt x="95" y="616"/>
                </a:lnTo>
                <a:lnTo>
                  <a:pt x="98" y="622"/>
                </a:lnTo>
                <a:lnTo>
                  <a:pt x="102" y="629"/>
                </a:lnTo>
                <a:lnTo>
                  <a:pt x="106" y="635"/>
                </a:lnTo>
                <a:lnTo>
                  <a:pt x="112" y="639"/>
                </a:lnTo>
                <a:lnTo>
                  <a:pt x="117" y="645"/>
                </a:lnTo>
                <a:lnTo>
                  <a:pt x="125" y="648"/>
                </a:lnTo>
                <a:lnTo>
                  <a:pt x="132" y="651"/>
                </a:lnTo>
                <a:lnTo>
                  <a:pt x="140" y="654"/>
                </a:lnTo>
                <a:lnTo>
                  <a:pt x="148" y="657"/>
                </a:lnTo>
                <a:lnTo>
                  <a:pt x="158" y="658"/>
                </a:lnTo>
                <a:lnTo>
                  <a:pt x="169" y="659"/>
                </a:lnTo>
                <a:lnTo>
                  <a:pt x="179" y="660"/>
                </a:lnTo>
                <a:lnTo>
                  <a:pt x="254" y="660"/>
                </a:lnTo>
                <a:lnTo>
                  <a:pt x="257" y="659"/>
                </a:lnTo>
                <a:lnTo>
                  <a:pt x="259" y="659"/>
                </a:lnTo>
                <a:lnTo>
                  <a:pt x="263" y="657"/>
                </a:lnTo>
                <a:lnTo>
                  <a:pt x="265" y="654"/>
                </a:lnTo>
                <a:lnTo>
                  <a:pt x="266" y="652"/>
                </a:lnTo>
                <a:lnTo>
                  <a:pt x="268" y="650"/>
                </a:lnTo>
                <a:lnTo>
                  <a:pt x="268" y="647"/>
                </a:lnTo>
                <a:lnTo>
                  <a:pt x="269" y="645"/>
                </a:lnTo>
                <a:lnTo>
                  <a:pt x="269" y="284"/>
                </a:lnTo>
                <a:lnTo>
                  <a:pt x="268" y="282"/>
                </a:lnTo>
                <a:lnTo>
                  <a:pt x="268" y="279"/>
                </a:lnTo>
                <a:lnTo>
                  <a:pt x="266" y="277"/>
                </a:lnTo>
                <a:lnTo>
                  <a:pt x="265" y="274"/>
                </a:lnTo>
                <a:lnTo>
                  <a:pt x="263" y="273"/>
                </a:lnTo>
                <a:lnTo>
                  <a:pt x="259" y="270"/>
                </a:lnTo>
                <a:lnTo>
                  <a:pt x="257" y="270"/>
                </a:lnTo>
                <a:lnTo>
                  <a:pt x="254" y="269"/>
                </a:lnTo>
                <a:lnTo>
                  <a:pt x="194" y="269"/>
                </a:lnTo>
                <a:lnTo>
                  <a:pt x="195" y="258"/>
                </a:lnTo>
                <a:lnTo>
                  <a:pt x="197" y="246"/>
                </a:lnTo>
                <a:lnTo>
                  <a:pt x="200" y="233"/>
                </a:lnTo>
                <a:lnTo>
                  <a:pt x="203" y="221"/>
                </a:lnTo>
                <a:lnTo>
                  <a:pt x="206" y="210"/>
                </a:lnTo>
                <a:lnTo>
                  <a:pt x="210" y="199"/>
                </a:lnTo>
                <a:lnTo>
                  <a:pt x="215" y="188"/>
                </a:lnTo>
                <a:lnTo>
                  <a:pt x="219" y="177"/>
                </a:lnTo>
                <a:lnTo>
                  <a:pt x="224" y="167"/>
                </a:lnTo>
                <a:lnTo>
                  <a:pt x="231" y="156"/>
                </a:lnTo>
                <a:lnTo>
                  <a:pt x="237" y="146"/>
                </a:lnTo>
                <a:lnTo>
                  <a:pt x="243" y="136"/>
                </a:lnTo>
                <a:lnTo>
                  <a:pt x="258" y="117"/>
                </a:lnTo>
                <a:lnTo>
                  <a:pt x="274" y="100"/>
                </a:lnTo>
                <a:lnTo>
                  <a:pt x="293" y="85"/>
                </a:lnTo>
                <a:lnTo>
                  <a:pt x="312" y="71"/>
                </a:lnTo>
                <a:lnTo>
                  <a:pt x="323" y="65"/>
                </a:lnTo>
                <a:lnTo>
                  <a:pt x="332" y="59"/>
                </a:lnTo>
                <a:lnTo>
                  <a:pt x="343" y="53"/>
                </a:lnTo>
                <a:lnTo>
                  <a:pt x="354" y="49"/>
                </a:lnTo>
                <a:lnTo>
                  <a:pt x="365" y="45"/>
                </a:lnTo>
                <a:lnTo>
                  <a:pt x="376" y="40"/>
                </a:lnTo>
                <a:lnTo>
                  <a:pt x="388" y="37"/>
                </a:lnTo>
                <a:lnTo>
                  <a:pt x="400" y="35"/>
                </a:lnTo>
                <a:lnTo>
                  <a:pt x="411" y="33"/>
                </a:lnTo>
                <a:lnTo>
                  <a:pt x="424" y="31"/>
                </a:lnTo>
                <a:lnTo>
                  <a:pt x="436" y="31"/>
                </a:lnTo>
                <a:lnTo>
                  <a:pt x="449" y="30"/>
                </a:lnTo>
                <a:lnTo>
                  <a:pt x="461" y="31"/>
                </a:lnTo>
                <a:lnTo>
                  <a:pt x="472" y="31"/>
                </a:lnTo>
                <a:lnTo>
                  <a:pt x="485" y="33"/>
                </a:lnTo>
                <a:lnTo>
                  <a:pt x="497" y="35"/>
                </a:lnTo>
                <a:lnTo>
                  <a:pt x="508" y="37"/>
                </a:lnTo>
                <a:lnTo>
                  <a:pt x="519" y="40"/>
                </a:lnTo>
                <a:lnTo>
                  <a:pt x="530" y="45"/>
                </a:lnTo>
                <a:lnTo>
                  <a:pt x="542" y="49"/>
                </a:lnTo>
                <a:lnTo>
                  <a:pt x="553" y="53"/>
                </a:lnTo>
                <a:lnTo>
                  <a:pt x="562" y="59"/>
                </a:lnTo>
                <a:lnTo>
                  <a:pt x="573" y="65"/>
                </a:lnTo>
                <a:lnTo>
                  <a:pt x="583" y="71"/>
                </a:lnTo>
                <a:lnTo>
                  <a:pt x="602" y="85"/>
                </a:lnTo>
                <a:lnTo>
                  <a:pt x="619" y="100"/>
                </a:lnTo>
                <a:lnTo>
                  <a:pt x="635" y="117"/>
                </a:lnTo>
                <a:lnTo>
                  <a:pt x="650" y="136"/>
                </a:lnTo>
                <a:lnTo>
                  <a:pt x="663" y="156"/>
                </a:lnTo>
                <a:lnTo>
                  <a:pt x="673" y="177"/>
                </a:lnTo>
                <a:lnTo>
                  <a:pt x="679" y="188"/>
                </a:lnTo>
                <a:lnTo>
                  <a:pt x="683" y="199"/>
                </a:lnTo>
                <a:lnTo>
                  <a:pt x="686" y="210"/>
                </a:lnTo>
                <a:lnTo>
                  <a:pt x="689" y="221"/>
                </a:lnTo>
                <a:lnTo>
                  <a:pt x="693" y="233"/>
                </a:lnTo>
                <a:lnTo>
                  <a:pt x="695" y="246"/>
                </a:lnTo>
                <a:lnTo>
                  <a:pt x="696" y="258"/>
                </a:lnTo>
                <a:lnTo>
                  <a:pt x="697" y="269"/>
                </a:lnTo>
                <a:lnTo>
                  <a:pt x="643" y="269"/>
                </a:lnTo>
                <a:lnTo>
                  <a:pt x="640" y="270"/>
                </a:lnTo>
                <a:lnTo>
                  <a:pt x="638" y="270"/>
                </a:lnTo>
                <a:lnTo>
                  <a:pt x="635" y="273"/>
                </a:lnTo>
                <a:lnTo>
                  <a:pt x="633" y="274"/>
                </a:lnTo>
                <a:lnTo>
                  <a:pt x="631" y="277"/>
                </a:lnTo>
                <a:lnTo>
                  <a:pt x="630" y="279"/>
                </a:lnTo>
                <a:lnTo>
                  <a:pt x="629" y="282"/>
                </a:lnTo>
                <a:lnTo>
                  <a:pt x="629" y="284"/>
                </a:lnTo>
                <a:lnTo>
                  <a:pt x="629" y="645"/>
                </a:lnTo>
                <a:lnTo>
                  <a:pt x="629" y="647"/>
                </a:lnTo>
                <a:lnTo>
                  <a:pt x="630" y="650"/>
                </a:lnTo>
                <a:lnTo>
                  <a:pt x="631" y="652"/>
                </a:lnTo>
                <a:lnTo>
                  <a:pt x="633" y="654"/>
                </a:lnTo>
                <a:lnTo>
                  <a:pt x="635" y="657"/>
                </a:lnTo>
                <a:lnTo>
                  <a:pt x="638" y="659"/>
                </a:lnTo>
                <a:lnTo>
                  <a:pt x="640" y="659"/>
                </a:lnTo>
                <a:lnTo>
                  <a:pt x="643" y="660"/>
                </a:lnTo>
                <a:lnTo>
                  <a:pt x="718" y="660"/>
                </a:lnTo>
                <a:lnTo>
                  <a:pt x="728" y="659"/>
                </a:lnTo>
                <a:lnTo>
                  <a:pt x="737" y="659"/>
                </a:lnTo>
                <a:lnTo>
                  <a:pt x="737" y="695"/>
                </a:lnTo>
                <a:lnTo>
                  <a:pt x="735" y="707"/>
                </a:lnTo>
                <a:lnTo>
                  <a:pt x="733" y="719"/>
                </a:lnTo>
                <a:lnTo>
                  <a:pt x="731" y="730"/>
                </a:lnTo>
                <a:lnTo>
                  <a:pt x="727" y="741"/>
                </a:lnTo>
                <a:lnTo>
                  <a:pt x="722" y="751"/>
                </a:lnTo>
                <a:lnTo>
                  <a:pt x="716" y="760"/>
                </a:lnTo>
                <a:lnTo>
                  <a:pt x="709" y="770"/>
                </a:lnTo>
                <a:lnTo>
                  <a:pt x="701" y="778"/>
                </a:lnTo>
                <a:lnTo>
                  <a:pt x="694" y="786"/>
                </a:lnTo>
                <a:lnTo>
                  <a:pt x="684" y="792"/>
                </a:lnTo>
                <a:lnTo>
                  <a:pt x="674" y="799"/>
                </a:lnTo>
                <a:lnTo>
                  <a:pt x="664" y="803"/>
                </a:lnTo>
                <a:lnTo>
                  <a:pt x="653" y="807"/>
                </a:lnTo>
                <a:lnTo>
                  <a:pt x="642" y="811"/>
                </a:lnTo>
                <a:lnTo>
                  <a:pt x="631" y="812"/>
                </a:lnTo>
                <a:lnTo>
                  <a:pt x="619" y="813"/>
                </a:lnTo>
                <a:lnTo>
                  <a:pt x="557" y="813"/>
                </a:lnTo>
                <a:lnTo>
                  <a:pt x="553" y="801"/>
                </a:lnTo>
                <a:lnTo>
                  <a:pt x="547" y="790"/>
                </a:lnTo>
                <a:lnTo>
                  <a:pt x="541" y="781"/>
                </a:lnTo>
                <a:lnTo>
                  <a:pt x="532" y="772"/>
                </a:lnTo>
                <a:lnTo>
                  <a:pt x="522" y="766"/>
                </a:lnTo>
                <a:lnTo>
                  <a:pt x="511" y="760"/>
                </a:lnTo>
                <a:lnTo>
                  <a:pt x="505" y="758"/>
                </a:lnTo>
                <a:lnTo>
                  <a:pt x="499" y="757"/>
                </a:lnTo>
                <a:lnTo>
                  <a:pt x="493" y="756"/>
                </a:lnTo>
                <a:lnTo>
                  <a:pt x="486" y="756"/>
                </a:lnTo>
                <a:lnTo>
                  <a:pt x="479" y="756"/>
                </a:lnTo>
                <a:lnTo>
                  <a:pt x="472" y="757"/>
                </a:lnTo>
                <a:lnTo>
                  <a:pt x="465" y="759"/>
                </a:lnTo>
                <a:lnTo>
                  <a:pt x="458" y="761"/>
                </a:lnTo>
                <a:lnTo>
                  <a:pt x="452" y="765"/>
                </a:lnTo>
                <a:lnTo>
                  <a:pt x="447" y="768"/>
                </a:lnTo>
                <a:lnTo>
                  <a:pt x="441" y="772"/>
                </a:lnTo>
                <a:lnTo>
                  <a:pt x="436" y="776"/>
                </a:lnTo>
                <a:lnTo>
                  <a:pt x="432" y="782"/>
                </a:lnTo>
                <a:lnTo>
                  <a:pt x="427" y="787"/>
                </a:lnTo>
                <a:lnTo>
                  <a:pt x="423" y="793"/>
                </a:lnTo>
                <a:lnTo>
                  <a:pt x="420" y="800"/>
                </a:lnTo>
                <a:lnTo>
                  <a:pt x="418" y="806"/>
                </a:lnTo>
                <a:lnTo>
                  <a:pt x="417" y="813"/>
                </a:lnTo>
                <a:lnTo>
                  <a:pt x="416" y="820"/>
                </a:lnTo>
                <a:lnTo>
                  <a:pt x="415" y="828"/>
                </a:lnTo>
                <a:lnTo>
                  <a:pt x="416" y="835"/>
                </a:lnTo>
                <a:lnTo>
                  <a:pt x="417" y="842"/>
                </a:lnTo>
                <a:lnTo>
                  <a:pt x="418" y="849"/>
                </a:lnTo>
                <a:lnTo>
                  <a:pt x="420" y="856"/>
                </a:lnTo>
                <a:lnTo>
                  <a:pt x="423" y="862"/>
                </a:lnTo>
                <a:lnTo>
                  <a:pt x="427" y="867"/>
                </a:lnTo>
                <a:lnTo>
                  <a:pt x="432" y="873"/>
                </a:lnTo>
                <a:lnTo>
                  <a:pt x="436" y="878"/>
                </a:lnTo>
                <a:lnTo>
                  <a:pt x="441" y="882"/>
                </a:lnTo>
                <a:lnTo>
                  <a:pt x="447" y="887"/>
                </a:lnTo>
                <a:lnTo>
                  <a:pt x="452" y="891"/>
                </a:lnTo>
                <a:lnTo>
                  <a:pt x="458" y="893"/>
                </a:lnTo>
                <a:lnTo>
                  <a:pt x="465" y="896"/>
                </a:lnTo>
                <a:lnTo>
                  <a:pt x="472" y="897"/>
                </a:lnTo>
                <a:lnTo>
                  <a:pt x="479" y="898"/>
                </a:lnTo>
                <a:lnTo>
                  <a:pt x="486" y="899"/>
                </a:lnTo>
                <a:lnTo>
                  <a:pt x="493" y="898"/>
                </a:lnTo>
                <a:lnTo>
                  <a:pt x="499" y="898"/>
                </a:lnTo>
                <a:lnTo>
                  <a:pt x="505" y="896"/>
                </a:lnTo>
                <a:lnTo>
                  <a:pt x="511" y="895"/>
                </a:lnTo>
                <a:lnTo>
                  <a:pt x="522" y="890"/>
                </a:lnTo>
                <a:lnTo>
                  <a:pt x="532" y="883"/>
                </a:lnTo>
                <a:lnTo>
                  <a:pt x="541" y="875"/>
                </a:lnTo>
                <a:lnTo>
                  <a:pt x="547" y="865"/>
                </a:lnTo>
                <a:lnTo>
                  <a:pt x="553" y="854"/>
                </a:lnTo>
                <a:lnTo>
                  <a:pt x="557" y="843"/>
                </a:lnTo>
                <a:lnTo>
                  <a:pt x="619" y="843"/>
                </a:lnTo>
                <a:lnTo>
                  <a:pt x="634" y="842"/>
                </a:lnTo>
                <a:lnTo>
                  <a:pt x="649" y="839"/>
                </a:lnTo>
                <a:lnTo>
                  <a:pt x="663" y="836"/>
                </a:lnTo>
                <a:lnTo>
                  <a:pt x="676" y="831"/>
                </a:lnTo>
                <a:lnTo>
                  <a:pt x="688" y="824"/>
                </a:lnTo>
                <a:lnTo>
                  <a:pt x="701" y="817"/>
                </a:lnTo>
                <a:lnTo>
                  <a:pt x="712" y="808"/>
                </a:lnTo>
                <a:lnTo>
                  <a:pt x="723" y="799"/>
                </a:lnTo>
                <a:lnTo>
                  <a:pt x="732" y="789"/>
                </a:lnTo>
                <a:lnTo>
                  <a:pt x="741" y="777"/>
                </a:lnTo>
                <a:lnTo>
                  <a:pt x="748" y="766"/>
                </a:lnTo>
                <a:lnTo>
                  <a:pt x="755" y="753"/>
                </a:lnTo>
                <a:lnTo>
                  <a:pt x="759" y="739"/>
                </a:lnTo>
                <a:lnTo>
                  <a:pt x="763" y="725"/>
                </a:lnTo>
                <a:lnTo>
                  <a:pt x="765" y="710"/>
                </a:lnTo>
                <a:lnTo>
                  <a:pt x="766" y="695"/>
                </a:lnTo>
                <a:lnTo>
                  <a:pt x="766" y="651"/>
                </a:lnTo>
                <a:lnTo>
                  <a:pt x="776" y="646"/>
                </a:lnTo>
                <a:lnTo>
                  <a:pt x="785" y="640"/>
                </a:lnTo>
                <a:lnTo>
                  <a:pt x="792" y="633"/>
                </a:lnTo>
                <a:lnTo>
                  <a:pt x="798" y="626"/>
                </a:lnTo>
                <a:lnTo>
                  <a:pt x="802" y="616"/>
                </a:lnTo>
                <a:lnTo>
                  <a:pt x="806" y="606"/>
                </a:lnTo>
                <a:lnTo>
                  <a:pt x="807" y="594"/>
                </a:lnTo>
                <a:lnTo>
                  <a:pt x="808" y="582"/>
                </a:lnTo>
                <a:lnTo>
                  <a:pt x="808" y="554"/>
                </a:lnTo>
                <a:lnTo>
                  <a:pt x="819" y="553"/>
                </a:lnTo>
                <a:lnTo>
                  <a:pt x="829" y="551"/>
                </a:lnTo>
                <a:lnTo>
                  <a:pt x="837" y="547"/>
                </a:lnTo>
                <a:lnTo>
                  <a:pt x="846" y="544"/>
                </a:lnTo>
                <a:lnTo>
                  <a:pt x="853" y="541"/>
                </a:lnTo>
                <a:lnTo>
                  <a:pt x="861" y="537"/>
                </a:lnTo>
                <a:lnTo>
                  <a:pt x="868" y="531"/>
                </a:lnTo>
                <a:lnTo>
                  <a:pt x="873" y="526"/>
                </a:lnTo>
                <a:lnTo>
                  <a:pt x="880" y="520"/>
                </a:lnTo>
                <a:lnTo>
                  <a:pt x="884" y="513"/>
                </a:lnTo>
                <a:lnTo>
                  <a:pt x="888" y="507"/>
                </a:lnTo>
                <a:lnTo>
                  <a:pt x="892" y="499"/>
                </a:lnTo>
                <a:lnTo>
                  <a:pt x="895" y="491"/>
                </a:lnTo>
                <a:lnTo>
                  <a:pt x="897" y="482"/>
                </a:lnTo>
                <a:lnTo>
                  <a:pt x="898" y="474"/>
                </a:lnTo>
                <a:lnTo>
                  <a:pt x="898" y="464"/>
                </a:lnTo>
                <a:close/>
              </a:path>
            </a:pathLst>
          </a:custGeom>
          <a:solidFill>
            <a:schemeClr val="tx2"/>
          </a:solidFill>
          <a:ln>
            <a:solidFill>
              <a:schemeClr val="tx2"/>
            </a:solidFill>
          </a:ln>
          <a:extLst/>
        </p:spPr>
        <p:txBody>
          <a:bodyPr vert="horz" wrap="square" lIns="91440" tIns="45720" rIns="91440" bIns="45720" numCol="1" anchor="t" anchorCtr="0" compatLnSpc="1">
            <a:prstTxWarp prst="textNoShape">
              <a:avLst/>
            </a:prstTxWarp>
          </a:bodyPr>
          <a:lstStyle/>
          <a:p>
            <a:endParaRPr lang="en-US"/>
          </a:p>
        </p:txBody>
      </p:sp>
      <p:grpSp>
        <p:nvGrpSpPr>
          <p:cNvPr id="91" name="Group 90"/>
          <p:cNvGrpSpPr/>
          <p:nvPr/>
        </p:nvGrpSpPr>
        <p:grpSpPr>
          <a:xfrm>
            <a:off x="6259830" y="1804463"/>
            <a:ext cx="598170" cy="246312"/>
            <a:chOff x="4085920" y="1377507"/>
            <a:chExt cx="598170" cy="270943"/>
          </a:xfrm>
        </p:grpSpPr>
        <p:grpSp>
          <p:nvGrpSpPr>
            <p:cNvPr id="92" name="Group 91"/>
            <p:cNvGrpSpPr/>
            <p:nvPr/>
          </p:nvGrpSpPr>
          <p:grpSpPr>
            <a:xfrm>
              <a:off x="4085920" y="1430194"/>
              <a:ext cx="377876" cy="218256"/>
              <a:chOff x="4751388" y="3157538"/>
              <a:chExt cx="552450" cy="319088"/>
            </a:xfrm>
            <a:solidFill>
              <a:schemeClr val="tx2"/>
            </a:solidFill>
          </p:grpSpPr>
          <p:sp>
            <p:nvSpPr>
              <p:cNvPr id="94" name="Freeform 114"/>
              <p:cNvSpPr>
                <a:spLocks noEditPoints="1"/>
              </p:cNvSpPr>
              <p:nvPr/>
            </p:nvSpPr>
            <p:spPr bwMode="auto">
              <a:xfrm>
                <a:off x="4751388" y="3157538"/>
                <a:ext cx="384175" cy="319088"/>
              </a:xfrm>
              <a:custGeom>
                <a:avLst/>
                <a:gdLst>
                  <a:gd name="T0" fmla="*/ 398 w 969"/>
                  <a:gd name="T1" fmla="*/ 58 h 804"/>
                  <a:gd name="T2" fmla="*/ 298 w 969"/>
                  <a:gd name="T3" fmla="*/ 78 h 804"/>
                  <a:gd name="T4" fmla="*/ 211 w 969"/>
                  <a:gd name="T5" fmla="*/ 112 h 804"/>
                  <a:gd name="T6" fmla="*/ 139 w 969"/>
                  <a:gd name="T7" fmla="*/ 157 h 804"/>
                  <a:gd name="T8" fmla="*/ 88 w 969"/>
                  <a:gd name="T9" fmla="*/ 212 h 804"/>
                  <a:gd name="T10" fmla="*/ 59 w 969"/>
                  <a:gd name="T11" fmla="*/ 272 h 804"/>
                  <a:gd name="T12" fmla="*/ 55 w 969"/>
                  <a:gd name="T13" fmla="*/ 332 h 804"/>
                  <a:gd name="T14" fmla="*/ 83 w 969"/>
                  <a:gd name="T15" fmla="*/ 405 h 804"/>
                  <a:gd name="T16" fmla="*/ 164 w 969"/>
                  <a:gd name="T17" fmla="*/ 484 h 804"/>
                  <a:gd name="T18" fmla="*/ 287 w 969"/>
                  <a:gd name="T19" fmla="*/ 541 h 804"/>
                  <a:gd name="T20" fmla="*/ 334 w 969"/>
                  <a:gd name="T21" fmla="*/ 564 h 804"/>
                  <a:gd name="T22" fmla="*/ 329 w 969"/>
                  <a:gd name="T23" fmla="*/ 603 h 804"/>
                  <a:gd name="T24" fmla="*/ 274 w 969"/>
                  <a:gd name="T25" fmla="*/ 701 h 804"/>
                  <a:gd name="T26" fmla="*/ 342 w 969"/>
                  <a:gd name="T27" fmla="*/ 713 h 804"/>
                  <a:gd name="T28" fmla="*/ 443 w 969"/>
                  <a:gd name="T29" fmla="*/ 668 h 804"/>
                  <a:gd name="T30" fmla="*/ 528 w 969"/>
                  <a:gd name="T31" fmla="*/ 596 h 804"/>
                  <a:gd name="T32" fmla="*/ 561 w 969"/>
                  <a:gd name="T33" fmla="*/ 566 h 804"/>
                  <a:gd name="T34" fmla="*/ 732 w 969"/>
                  <a:gd name="T35" fmla="*/ 522 h 804"/>
                  <a:gd name="T36" fmla="*/ 814 w 969"/>
                  <a:gd name="T37" fmla="*/ 478 h 804"/>
                  <a:gd name="T38" fmla="*/ 866 w 969"/>
                  <a:gd name="T39" fmla="*/ 432 h 804"/>
                  <a:gd name="T40" fmla="*/ 900 w 969"/>
                  <a:gd name="T41" fmla="*/ 380 h 804"/>
                  <a:gd name="T42" fmla="*/ 915 w 969"/>
                  <a:gd name="T43" fmla="*/ 324 h 804"/>
                  <a:gd name="T44" fmla="*/ 907 w 969"/>
                  <a:gd name="T45" fmla="*/ 260 h 804"/>
                  <a:gd name="T46" fmla="*/ 873 w 969"/>
                  <a:gd name="T47" fmla="*/ 201 h 804"/>
                  <a:gd name="T48" fmla="*/ 817 w 969"/>
                  <a:gd name="T49" fmla="*/ 148 h 804"/>
                  <a:gd name="T50" fmla="*/ 742 w 969"/>
                  <a:gd name="T51" fmla="*/ 105 h 804"/>
                  <a:gd name="T52" fmla="*/ 653 w 969"/>
                  <a:gd name="T53" fmla="*/ 74 h 804"/>
                  <a:gd name="T54" fmla="*/ 551 w 969"/>
                  <a:gd name="T55" fmla="*/ 56 h 804"/>
                  <a:gd name="T56" fmla="*/ 113 w 969"/>
                  <a:gd name="T57" fmla="*/ 804 h 804"/>
                  <a:gd name="T58" fmla="*/ 94 w 969"/>
                  <a:gd name="T59" fmla="*/ 789 h 804"/>
                  <a:gd name="T60" fmla="*/ 94 w 969"/>
                  <a:gd name="T61" fmla="*/ 766 h 804"/>
                  <a:gd name="T62" fmla="*/ 113 w 969"/>
                  <a:gd name="T63" fmla="*/ 751 h 804"/>
                  <a:gd name="T64" fmla="*/ 181 w 969"/>
                  <a:gd name="T65" fmla="*/ 720 h 804"/>
                  <a:gd name="T66" fmla="*/ 232 w 969"/>
                  <a:gd name="T67" fmla="*/ 666 h 804"/>
                  <a:gd name="T68" fmla="*/ 243 w 969"/>
                  <a:gd name="T69" fmla="*/ 583 h 804"/>
                  <a:gd name="T70" fmla="*/ 113 w 969"/>
                  <a:gd name="T71" fmla="*/ 515 h 804"/>
                  <a:gd name="T72" fmla="*/ 30 w 969"/>
                  <a:gd name="T73" fmla="*/ 421 h 804"/>
                  <a:gd name="T74" fmla="*/ 5 w 969"/>
                  <a:gd name="T75" fmla="*/ 358 h 804"/>
                  <a:gd name="T76" fmla="*/ 1 w 969"/>
                  <a:gd name="T77" fmla="*/ 296 h 804"/>
                  <a:gd name="T78" fmla="*/ 23 w 969"/>
                  <a:gd name="T79" fmla="*/ 220 h 804"/>
                  <a:gd name="T80" fmla="*/ 71 w 969"/>
                  <a:gd name="T81" fmla="*/ 150 h 804"/>
                  <a:gd name="T82" fmla="*/ 143 w 969"/>
                  <a:gd name="T83" fmla="*/ 92 h 804"/>
                  <a:gd name="T84" fmla="*/ 233 w 969"/>
                  <a:gd name="T85" fmla="*/ 45 h 804"/>
                  <a:gd name="T86" fmla="*/ 341 w 969"/>
                  <a:gd name="T87" fmla="*/ 13 h 804"/>
                  <a:gd name="T88" fmla="*/ 460 w 969"/>
                  <a:gd name="T89" fmla="*/ 0 h 804"/>
                  <a:gd name="T90" fmla="*/ 582 w 969"/>
                  <a:gd name="T91" fmla="*/ 6 h 804"/>
                  <a:gd name="T92" fmla="*/ 694 w 969"/>
                  <a:gd name="T93" fmla="*/ 30 h 804"/>
                  <a:gd name="T94" fmla="*/ 793 w 969"/>
                  <a:gd name="T95" fmla="*/ 72 h 804"/>
                  <a:gd name="T96" fmla="*/ 873 w 969"/>
                  <a:gd name="T97" fmla="*/ 126 h 804"/>
                  <a:gd name="T98" fmla="*/ 931 w 969"/>
                  <a:gd name="T99" fmla="*/ 191 h 804"/>
                  <a:gd name="T100" fmla="*/ 963 w 969"/>
                  <a:gd name="T101" fmla="*/ 265 h 804"/>
                  <a:gd name="T102" fmla="*/ 968 w 969"/>
                  <a:gd name="T103" fmla="*/ 340 h 804"/>
                  <a:gd name="T104" fmla="*/ 946 w 969"/>
                  <a:gd name="T105" fmla="*/ 407 h 804"/>
                  <a:gd name="T106" fmla="*/ 906 w 969"/>
                  <a:gd name="T107" fmla="*/ 467 h 804"/>
                  <a:gd name="T108" fmla="*/ 845 w 969"/>
                  <a:gd name="T109" fmla="*/ 521 h 804"/>
                  <a:gd name="T110" fmla="*/ 769 w 969"/>
                  <a:gd name="T111" fmla="*/ 565 h 804"/>
                  <a:gd name="T112" fmla="*/ 680 w 969"/>
                  <a:gd name="T113" fmla="*/ 599 h 804"/>
                  <a:gd name="T114" fmla="*/ 579 w 969"/>
                  <a:gd name="T115" fmla="*/ 619 h 804"/>
                  <a:gd name="T116" fmla="*/ 505 w 969"/>
                  <a:gd name="T117" fmla="*/ 692 h 804"/>
                  <a:gd name="T118" fmla="*/ 415 w 969"/>
                  <a:gd name="T119" fmla="*/ 743 h 804"/>
                  <a:gd name="T120" fmla="*/ 268 w 969"/>
                  <a:gd name="T121" fmla="*/ 788 h 804"/>
                  <a:gd name="T122" fmla="*/ 118 w 969"/>
                  <a:gd name="T123" fmla="*/ 80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69" h="804">
                    <a:moveTo>
                      <a:pt x="484" y="54"/>
                    </a:moveTo>
                    <a:lnTo>
                      <a:pt x="463" y="54"/>
                    </a:lnTo>
                    <a:lnTo>
                      <a:pt x="441" y="55"/>
                    </a:lnTo>
                    <a:lnTo>
                      <a:pt x="419" y="56"/>
                    </a:lnTo>
                    <a:lnTo>
                      <a:pt x="398" y="58"/>
                    </a:lnTo>
                    <a:lnTo>
                      <a:pt x="377" y="62"/>
                    </a:lnTo>
                    <a:lnTo>
                      <a:pt x="357" y="65"/>
                    </a:lnTo>
                    <a:lnTo>
                      <a:pt x="337" y="69"/>
                    </a:lnTo>
                    <a:lnTo>
                      <a:pt x="317" y="74"/>
                    </a:lnTo>
                    <a:lnTo>
                      <a:pt x="298" y="78"/>
                    </a:lnTo>
                    <a:lnTo>
                      <a:pt x="279" y="85"/>
                    </a:lnTo>
                    <a:lnTo>
                      <a:pt x="261" y="91"/>
                    </a:lnTo>
                    <a:lnTo>
                      <a:pt x="245" y="97"/>
                    </a:lnTo>
                    <a:lnTo>
                      <a:pt x="227" y="105"/>
                    </a:lnTo>
                    <a:lnTo>
                      <a:pt x="211" y="112"/>
                    </a:lnTo>
                    <a:lnTo>
                      <a:pt x="195" y="121"/>
                    </a:lnTo>
                    <a:lnTo>
                      <a:pt x="181" y="129"/>
                    </a:lnTo>
                    <a:lnTo>
                      <a:pt x="166" y="138"/>
                    </a:lnTo>
                    <a:lnTo>
                      <a:pt x="153" y="148"/>
                    </a:lnTo>
                    <a:lnTo>
                      <a:pt x="139" y="157"/>
                    </a:lnTo>
                    <a:lnTo>
                      <a:pt x="128" y="168"/>
                    </a:lnTo>
                    <a:lnTo>
                      <a:pt x="117" y="178"/>
                    </a:lnTo>
                    <a:lnTo>
                      <a:pt x="106" y="189"/>
                    </a:lnTo>
                    <a:lnTo>
                      <a:pt x="97" y="201"/>
                    </a:lnTo>
                    <a:lnTo>
                      <a:pt x="88" y="212"/>
                    </a:lnTo>
                    <a:lnTo>
                      <a:pt x="80" y="223"/>
                    </a:lnTo>
                    <a:lnTo>
                      <a:pt x="73" y="235"/>
                    </a:lnTo>
                    <a:lnTo>
                      <a:pt x="67" y="248"/>
                    </a:lnTo>
                    <a:lnTo>
                      <a:pt x="63" y="260"/>
                    </a:lnTo>
                    <a:lnTo>
                      <a:pt x="59" y="272"/>
                    </a:lnTo>
                    <a:lnTo>
                      <a:pt x="56" y="286"/>
                    </a:lnTo>
                    <a:lnTo>
                      <a:pt x="54" y="299"/>
                    </a:lnTo>
                    <a:lnTo>
                      <a:pt x="54" y="313"/>
                    </a:lnTo>
                    <a:lnTo>
                      <a:pt x="54" y="322"/>
                    </a:lnTo>
                    <a:lnTo>
                      <a:pt x="55" y="332"/>
                    </a:lnTo>
                    <a:lnTo>
                      <a:pt x="56" y="341"/>
                    </a:lnTo>
                    <a:lnTo>
                      <a:pt x="59" y="351"/>
                    </a:lnTo>
                    <a:lnTo>
                      <a:pt x="64" y="369"/>
                    </a:lnTo>
                    <a:lnTo>
                      <a:pt x="73" y="387"/>
                    </a:lnTo>
                    <a:lnTo>
                      <a:pt x="83" y="405"/>
                    </a:lnTo>
                    <a:lnTo>
                      <a:pt x="96" y="423"/>
                    </a:lnTo>
                    <a:lnTo>
                      <a:pt x="109" y="438"/>
                    </a:lnTo>
                    <a:lnTo>
                      <a:pt x="126" y="455"/>
                    </a:lnTo>
                    <a:lnTo>
                      <a:pt x="144" y="470"/>
                    </a:lnTo>
                    <a:lnTo>
                      <a:pt x="164" y="484"/>
                    </a:lnTo>
                    <a:lnTo>
                      <a:pt x="185" y="498"/>
                    </a:lnTo>
                    <a:lnTo>
                      <a:pt x="209" y="510"/>
                    </a:lnTo>
                    <a:lnTo>
                      <a:pt x="233" y="522"/>
                    </a:lnTo>
                    <a:lnTo>
                      <a:pt x="260" y="532"/>
                    </a:lnTo>
                    <a:lnTo>
                      <a:pt x="287" y="541"/>
                    </a:lnTo>
                    <a:lnTo>
                      <a:pt x="317" y="550"/>
                    </a:lnTo>
                    <a:lnTo>
                      <a:pt x="322" y="553"/>
                    </a:lnTo>
                    <a:lnTo>
                      <a:pt x="328" y="555"/>
                    </a:lnTo>
                    <a:lnTo>
                      <a:pt x="331" y="559"/>
                    </a:lnTo>
                    <a:lnTo>
                      <a:pt x="334" y="564"/>
                    </a:lnTo>
                    <a:lnTo>
                      <a:pt x="337" y="569"/>
                    </a:lnTo>
                    <a:lnTo>
                      <a:pt x="338" y="575"/>
                    </a:lnTo>
                    <a:lnTo>
                      <a:pt x="337" y="581"/>
                    </a:lnTo>
                    <a:lnTo>
                      <a:pt x="335" y="586"/>
                    </a:lnTo>
                    <a:lnTo>
                      <a:pt x="329" y="603"/>
                    </a:lnTo>
                    <a:lnTo>
                      <a:pt x="321" y="621"/>
                    </a:lnTo>
                    <a:lnTo>
                      <a:pt x="311" y="640"/>
                    </a:lnTo>
                    <a:lnTo>
                      <a:pt x="300" y="660"/>
                    </a:lnTo>
                    <a:lnTo>
                      <a:pt x="287" y="680"/>
                    </a:lnTo>
                    <a:lnTo>
                      <a:pt x="274" y="701"/>
                    </a:lnTo>
                    <a:lnTo>
                      <a:pt x="258" y="720"/>
                    </a:lnTo>
                    <a:lnTo>
                      <a:pt x="241" y="738"/>
                    </a:lnTo>
                    <a:lnTo>
                      <a:pt x="280" y="730"/>
                    </a:lnTo>
                    <a:lnTo>
                      <a:pt x="321" y="720"/>
                    </a:lnTo>
                    <a:lnTo>
                      <a:pt x="342" y="713"/>
                    </a:lnTo>
                    <a:lnTo>
                      <a:pt x="362" y="706"/>
                    </a:lnTo>
                    <a:lnTo>
                      <a:pt x="384" y="698"/>
                    </a:lnTo>
                    <a:lnTo>
                      <a:pt x="404" y="689"/>
                    </a:lnTo>
                    <a:lnTo>
                      <a:pt x="424" y="679"/>
                    </a:lnTo>
                    <a:lnTo>
                      <a:pt x="443" y="668"/>
                    </a:lnTo>
                    <a:lnTo>
                      <a:pt x="462" y="656"/>
                    </a:lnTo>
                    <a:lnTo>
                      <a:pt x="480" y="643"/>
                    </a:lnTo>
                    <a:lnTo>
                      <a:pt x="497" y="629"/>
                    </a:lnTo>
                    <a:lnTo>
                      <a:pt x="514" y="613"/>
                    </a:lnTo>
                    <a:lnTo>
                      <a:pt x="528" y="596"/>
                    </a:lnTo>
                    <a:lnTo>
                      <a:pt x="541" y="578"/>
                    </a:lnTo>
                    <a:lnTo>
                      <a:pt x="545" y="574"/>
                    </a:lnTo>
                    <a:lnTo>
                      <a:pt x="550" y="571"/>
                    </a:lnTo>
                    <a:lnTo>
                      <a:pt x="555" y="568"/>
                    </a:lnTo>
                    <a:lnTo>
                      <a:pt x="561" y="566"/>
                    </a:lnTo>
                    <a:lnTo>
                      <a:pt x="598" y="562"/>
                    </a:lnTo>
                    <a:lnTo>
                      <a:pt x="634" y="555"/>
                    </a:lnTo>
                    <a:lnTo>
                      <a:pt x="668" y="546"/>
                    </a:lnTo>
                    <a:lnTo>
                      <a:pt x="701" y="535"/>
                    </a:lnTo>
                    <a:lnTo>
                      <a:pt x="732" y="522"/>
                    </a:lnTo>
                    <a:lnTo>
                      <a:pt x="761" y="509"/>
                    </a:lnTo>
                    <a:lnTo>
                      <a:pt x="776" y="501"/>
                    </a:lnTo>
                    <a:lnTo>
                      <a:pt x="789" y="494"/>
                    </a:lnTo>
                    <a:lnTo>
                      <a:pt x="802" y="485"/>
                    </a:lnTo>
                    <a:lnTo>
                      <a:pt x="814" y="478"/>
                    </a:lnTo>
                    <a:lnTo>
                      <a:pt x="825" y="469"/>
                    </a:lnTo>
                    <a:lnTo>
                      <a:pt x="836" y="460"/>
                    </a:lnTo>
                    <a:lnTo>
                      <a:pt x="847" y="451"/>
                    </a:lnTo>
                    <a:lnTo>
                      <a:pt x="857" y="441"/>
                    </a:lnTo>
                    <a:lnTo>
                      <a:pt x="866" y="432"/>
                    </a:lnTo>
                    <a:lnTo>
                      <a:pt x="875" y="421"/>
                    </a:lnTo>
                    <a:lnTo>
                      <a:pt x="881" y="411"/>
                    </a:lnTo>
                    <a:lnTo>
                      <a:pt x="889" y="401"/>
                    </a:lnTo>
                    <a:lnTo>
                      <a:pt x="895" y="390"/>
                    </a:lnTo>
                    <a:lnTo>
                      <a:pt x="900" y="380"/>
                    </a:lnTo>
                    <a:lnTo>
                      <a:pt x="905" y="369"/>
                    </a:lnTo>
                    <a:lnTo>
                      <a:pt x="908" y="358"/>
                    </a:lnTo>
                    <a:lnTo>
                      <a:pt x="912" y="346"/>
                    </a:lnTo>
                    <a:lnTo>
                      <a:pt x="914" y="335"/>
                    </a:lnTo>
                    <a:lnTo>
                      <a:pt x="915" y="324"/>
                    </a:lnTo>
                    <a:lnTo>
                      <a:pt x="916" y="313"/>
                    </a:lnTo>
                    <a:lnTo>
                      <a:pt x="915" y="299"/>
                    </a:lnTo>
                    <a:lnTo>
                      <a:pt x="914" y="286"/>
                    </a:lnTo>
                    <a:lnTo>
                      <a:pt x="910" y="272"/>
                    </a:lnTo>
                    <a:lnTo>
                      <a:pt x="907" y="260"/>
                    </a:lnTo>
                    <a:lnTo>
                      <a:pt x="903" y="248"/>
                    </a:lnTo>
                    <a:lnTo>
                      <a:pt x="896" y="235"/>
                    </a:lnTo>
                    <a:lnTo>
                      <a:pt x="889" y="223"/>
                    </a:lnTo>
                    <a:lnTo>
                      <a:pt x="881" y="212"/>
                    </a:lnTo>
                    <a:lnTo>
                      <a:pt x="873" y="201"/>
                    </a:lnTo>
                    <a:lnTo>
                      <a:pt x="863" y="189"/>
                    </a:lnTo>
                    <a:lnTo>
                      <a:pt x="853" y="178"/>
                    </a:lnTo>
                    <a:lnTo>
                      <a:pt x="842" y="168"/>
                    </a:lnTo>
                    <a:lnTo>
                      <a:pt x="830" y="157"/>
                    </a:lnTo>
                    <a:lnTo>
                      <a:pt x="817" y="148"/>
                    </a:lnTo>
                    <a:lnTo>
                      <a:pt x="804" y="138"/>
                    </a:lnTo>
                    <a:lnTo>
                      <a:pt x="789" y="129"/>
                    </a:lnTo>
                    <a:lnTo>
                      <a:pt x="775" y="121"/>
                    </a:lnTo>
                    <a:lnTo>
                      <a:pt x="759" y="112"/>
                    </a:lnTo>
                    <a:lnTo>
                      <a:pt x="742" y="105"/>
                    </a:lnTo>
                    <a:lnTo>
                      <a:pt x="726" y="97"/>
                    </a:lnTo>
                    <a:lnTo>
                      <a:pt x="708" y="91"/>
                    </a:lnTo>
                    <a:lnTo>
                      <a:pt x="690" y="85"/>
                    </a:lnTo>
                    <a:lnTo>
                      <a:pt x="672" y="78"/>
                    </a:lnTo>
                    <a:lnTo>
                      <a:pt x="653" y="74"/>
                    </a:lnTo>
                    <a:lnTo>
                      <a:pt x="632" y="69"/>
                    </a:lnTo>
                    <a:lnTo>
                      <a:pt x="612" y="65"/>
                    </a:lnTo>
                    <a:lnTo>
                      <a:pt x="592" y="62"/>
                    </a:lnTo>
                    <a:lnTo>
                      <a:pt x="572" y="58"/>
                    </a:lnTo>
                    <a:lnTo>
                      <a:pt x="551" y="56"/>
                    </a:lnTo>
                    <a:lnTo>
                      <a:pt x="529" y="55"/>
                    </a:lnTo>
                    <a:lnTo>
                      <a:pt x="507" y="54"/>
                    </a:lnTo>
                    <a:lnTo>
                      <a:pt x="484" y="54"/>
                    </a:lnTo>
                    <a:close/>
                    <a:moveTo>
                      <a:pt x="118" y="804"/>
                    </a:moveTo>
                    <a:lnTo>
                      <a:pt x="113" y="804"/>
                    </a:lnTo>
                    <a:lnTo>
                      <a:pt x="109" y="803"/>
                    </a:lnTo>
                    <a:lnTo>
                      <a:pt x="104" y="800"/>
                    </a:lnTo>
                    <a:lnTo>
                      <a:pt x="100" y="797"/>
                    </a:lnTo>
                    <a:lnTo>
                      <a:pt x="97" y="794"/>
                    </a:lnTo>
                    <a:lnTo>
                      <a:pt x="94" y="789"/>
                    </a:lnTo>
                    <a:lnTo>
                      <a:pt x="92" y="785"/>
                    </a:lnTo>
                    <a:lnTo>
                      <a:pt x="92" y="780"/>
                    </a:lnTo>
                    <a:lnTo>
                      <a:pt x="92" y="775"/>
                    </a:lnTo>
                    <a:lnTo>
                      <a:pt x="92" y="770"/>
                    </a:lnTo>
                    <a:lnTo>
                      <a:pt x="94" y="766"/>
                    </a:lnTo>
                    <a:lnTo>
                      <a:pt x="97" y="761"/>
                    </a:lnTo>
                    <a:lnTo>
                      <a:pt x="100" y="758"/>
                    </a:lnTo>
                    <a:lnTo>
                      <a:pt x="104" y="754"/>
                    </a:lnTo>
                    <a:lnTo>
                      <a:pt x="109" y="752"/>
                    </a:lnTo>
                    <a:lnTo>
                      <a:pt x="113" y="751"/>
                    </a:lnTo>
                    <a:lnTo>
                      <a:pt x="128" y="748"/>
                    </a:lnTo>
                    <a:lnTo>
                      <a:pt x="143" y="742"/>
                    </a:lnTo>
                    <a:lnTo>
                      <a:pt x="156" y="737"/>
                    </a:lnTo>
                    <a:lnTo>
                      <a:pt x="168" y="729"/>
                    </a:lnTo>
                    <a:lnTo>
                      <a:pt x="181" y="720"/>
                    </a:lnTo>
                    <a:lnTo>
                      <a:pt x="193" y="711"/>
                    </a:lnTo>
                    <a:lnTo>
                      <a:pt x="203" y="701"/>
                    </a:lnTo>
                    <a:lnTo>
                      <a:pt x="213" y="689"/>
                    </a:lnTo>
                    <a:lnTo>
                      <a:pt x="223" y="678"/>
                    </a:lnTo>
                    <a:lnTo>
                      <a:pt x="232" y="666"/>
                    </a:lnTo>
                    <a:lnTo>
                      <a:pt x="240" y="655"/>
                    </a:lnTo>
                    <a:lnTo>
                      <a:pt x="248" y="642"/>
                    </a:lnTo>
                    <a:lnTo>
                      <a:pt x="263" y="618"/>
                    </a:lnTo>
                    <a:lnTo>
                      <a:pt x="274" y="594"/>
                    </a:lnTo>
                    <a:lnTo>
                      <a:pt x="243" y="583"/>
                    </a:lnTo>
                    <a:lnTo>
                      <a:pt x="214" y="572"/>
                    </a:lnTo>
                    <a:lnTo>
                      <a:pt x="186" y="559"/>
                    </a:lnTo>
                    <a:lnTo>
                      <a:pt x="161" y="545"/>
                    </a:lnTo>
                    <a:lnTo>
                      <a:pt x="136" y="530"/>
                    </a:lnTo>
                    <a:lnTo>
                      <a:pt x="113" y="515"/>
                    </a:lnTo>
                    <a:lnTo>
                      <a:pt x="93" y="497"/>
                    </a:lnTo>
                    <a:lnTo>
                      <a:pt x="74" y="480"/>
                    </a:lnTo>
                    <a:lnTo>
                      <a:pt x="57" y="461"/>
                    </a:lnTo>
                    <a:lnTo>
                      <a:pt x="43" y="442"/>
                    </a:lnTo>
                    <a:lnTo>
                      <a:pt x="30" y="421"/>
                    </a:lnTo>
                    <a:lnTo>
                      <a:pt x="19" y="400"/>
                    </a:lnTo>
                    <a:lnTo>
                      <a:pt x="15" y="390"/>
                    </a:lnTo>
                    <a:lnTo>
                      <a:pt x="11" y="379"/>
                    </a:lnTo>
                    <a:lnTo>
                      <a:pt x="8" y="368"/>
                    </a:lnTo>
                    <a:lnTo>
                      <a:pt x="5" y="358"/>
                    </a:lnTo>
                    <a:lnTo>
                      <a:pt x="4" y="346"/>
                    </a:lnTo>
                    <a:lnTo>
                      <a:pt x="1" y="335"/>
                    </a:lnTo>
                    <a:lnTo>
                      <a:pt x="0" y="324"/>
                    </a:lnTo>
                    <a:lnTo>
                      <a:pt x="0" y="313"/>
                    </a:lnTo>
                    <a:lnTo>
                      <a:pt x="1" y="296"/>
                    </a:lnTo>
                    <a:lnTo>
                      <a:pt x="2" y="280"/>
                    </a:lnTo>
                    <a:lnTo>
                      <a:pt x="6" y="265"/>
                    </a:lnTo>
                    <a:lnTo>
                      <a:pt x="10" y="249"/>
                    </a:lnTo>
                    <a:lnTo>
                      <a:pt x="16" y="234"/>
                    </a:lnTo>
                    <a:lnTo>
                      <a:pt x="23" y="220"/>
                    </a:lnTo>
                    <a:lnTo>
                      <a:pt x="29" y="205"/>
                    </a:lnTo>
                    <a:lnTo>
                      <a:pt x="38" y="191"/>
                    </a:lnTo>
                    <a:lnTo>
                      <a:pt x="48" y="177"/>
                    </a:lnTo>
                    <a:lnTo>
                      <a:pt x="59" y="164"/>
                    </a:lnTo>
                    <a:lnTo>
                      <a:pt x="71" y="150"/>
                    </a:lnTo>
                    <a:lnTo>
                      <a:pt x="83" y="138"/>
                    </a:lnTo>
                    <a:lnTo>
                      <a:pt x="97" y="126"/>
                    </a:lnTo>
                    <a:lnTo>
                      <a:pt x="111" y="113"/>
                    </a:lnTo>
                    <a:lnTo>
                      <a:pt x="126" y="102"/>
                    </a:lnTo>
                    <a:lnTo>
                      <a:pt x="143" y="92"/>
                    </a:lnTo>
                    <a:lnTo>
                      <a:pt x="159" y="81"/>
                    </a:lnTo>
                    <a:lnTo>
                      <a:pt x="177" y="72"/>
                    </a:lnTo>
                    <a:lnTo>
                      <a:pt x="195" y="62"/>
                    </a:lnTo>
                    <a:lnTo>
                      <a:pt x="214" y="53"/>
                    </a:lnTo>
                    <a:lnTo>
                      <a:pt x="233" y="45"/>
                    </a:lnTo>
                    <a:lnTo>
                      <a:pt x="254" y="38"/>
                    </a:lnTo>
                    <a:lnTo>
                      <a:pt x="275" y="30"/>
                    </a:lnTo>
                    <a:lnTo>
                      <a:pt x="296" y="25"/>
                    </a:lnTo>
                    <a:lnTo>
                      <a:pt x="319" y="19"/>
                    </a:lnTo>
                    <a:lnTo>
                      <a:pt x="341" y="13"/>
                    </a:lnTo>
                    <a:lnTo>
                      <a:pt x="363" y="10"/>
                    </a:lnTo>
                    <a:lnTo>
                      <a:pt x="387" y="6"/>
                    </a:lnTo>
                    <a:lnTo>
                      <a:pt x="412" y="3"/>
                    </a:lnTo>
                    <a:lnTo>
                      <a:pt x="435" y="1"/>
                    </a:lnTo>
                    <a:lnTo>
                      <a:pt x="460" y="0"/>
                    </a:lnTo>
                    <a:lnTo>
                      <a:pt x="484" y="0"/>
                    </a:lnTo>
                    <a:lnTo>
                      <a:pt x="509" y="0"/>
                    </a:lnTo>
                    <a:lnTo>
                      <a:pt x="534" y="1"/>
                    </a:lnTo>
                    <a:lnTo>
                      <a:pt x="558" y="3"/>
                    </a:lnTo>
                    <a:lnTo>
                      <a:pt x="582" y="6"/>
                    </a:lnTo>
                    <a:lnTo>
                      <a:pt x="606" y="10"/>
                    </a:lnTo>
                    <a:lnTo>
                      <a:pt x="629" y="13"/>
                    </a:lnTo>
                    <a:lnTo>
                      <a:pt x="652" y="19"/>
                    </a:lnTo>
                    <a:lnTo>
                      <a:pt x="673" y="25"/>
                    </a:lnTo>
                    <a:lnTo>
                      <a:pt x="694" y="30"/>
                    </a:lnTo>
                    <a:lnTo>
                      <a:pt x="715" y="38"/>
                    </a:lnTo>
                    <a:lnTo>
                      <a:pt x="736" y="45"/>
                    </a:lnTo>
                    <a:lnTo>
                      <a:pt x="756" y="53"/>
                    </a:lnTo>
                    <a:lnTo>
                      <a:pt x="775" y="62"/>
                    </a:lnTo>
                    <a:lnTo>
                      <a:pt x="793" y="72"/>
                    </a:lnTo>
                    <a:lnTo>
                      <a:pt x="811" y="81"/>
                    </a:lnTo>
                    <a:lnTo>
                      <a:pt x="828" y="92"/>
                    </a:lnTo>
                    <a:lnTo>
                      <a:pt x="843" y="102"/>
                    </a:lnTo>
                    <a:lnTo>
                      <a:pt x="859" y="113"/>
                    </a:lnTo>
                    <a:lnTo>
                      <a:pt x="873" y="126"/>
                    </a:lnTo>
                    <a:lnTo>
                      <a:pt x="887" y="138"/>
                    </a:lnTo>
                    <a:lnTo>
                      <a:pt x="899" y="150"/>
                    </a:lnTo>
                    <a:lnTo>
                      <a:pt x="910" y="164"/>
                    </a:lnTo>
                    <a:lnTo>
                      <a:pt x="922" y="177"/>
                    </a:lnTo>
                    <a:lnTo>
                      <a:pt x="931" y="191"/>
                    </a:lnTo>
                    <a:lnTo>
                      <a:pt x="940" y="205"/>
                    </a:lnTo>
                    <a:lnTo>
                      <a:pt x="947" y="220"/>
                    </a:lnTo>
                    <a:lnTo>
                      <a:pt x="954" y="234"/>
                    </a:lnTo>
                    <a:lnTo>
                      <a:pt x="960" y="249"/>
                    </a:lnTo>
                    <a:lnTo>
                      <a:pt x="963" y="265"/>
                    </a:lnTo>
                    <a:lnTo>
                      <a:pt x="967" y="280"/>
                    </a:lnTo>
                    <a:lnTo>
                      <a:pt x="969" y="296"/>
                    </a:lnTo>
                    <a:lnTo>
                      <a:pt x="969" y="313"/>
                    </a:lnTo>
                    <a:lnTo>
                      <a:pt x="969" y="326"/>
                    </a:lnTo>
                    <a:lnTo>
                      <a:pt x="968" y="340"/>
                    </a:lnTo>
                    <a:lnTo>
                      <a:pt x="965" y="354"/>
                    </a:lnTo>
                    <a:lnTo>
                      <a:pt x="962" y="368"/>
                    </a:lnTo>
                    <a:lnTo>
                      <a:pt x="958" y="381"/>
                    </a:lnTo>
                    <a:lnTo>
                      <a:pt x="953" y="393"/>
                    </a:lnTo>
                    <a:lnTo>
                      <a:pt x="946" y="407"/>
                    </a:lnTo>
                    <a:lnTo>
                      <a:pt x="941" y="419"/>
                    </a:lnTo>
                    <a:lnTo>
                      <a:pt x="933" y="432"/>
                    </a:lnTo>
                    <a:lnTo>
                      <a:pt x="924" y="444"/>
                    </a:lnTo>
                    <a:lnTo>
                      <a:pt x="915" y="456"/>
                    </a:lnTo>
                    <a:lnTo>
                      <a:pt x="906" y="467"/>
                    </a:lnTo>
                    <a:lnTo>
                      <a:pt x="895" y="479"/>
                    </a:lnTo>
                    <a:lnTo>
                      <a:pt x="884" y="490"/>
                    </a:lnTo>
                    <a:lnTo>
                      <a:pt x="871" y="501"/>
                    </a:lnTo>
                    <a:lnTo>
                      <a:pt x="859" y="511"/>
                    </a:lnTo>
                    <a:lnTo>
                      <a:pt x="845" y="521"/>
                    </a:lnTo>
                    <a:lnTo>
                      <a:pt x="832" y="530"/>
                    </a:lnTo>
                    <a:lnTo>
                      <a:pt x="817" y="540"/>
                    </a:lnTo>
                    <a:lnTo>
                      <a:pt x="802" y="549"/>
                    </a:lnTo>
                    <a:lnTo>
                      <a:pt x="786" y="557"/>
                    </a:lnTo>
                    <a:lnTo>
                      <a:pt x="769" y="565"/>
                    </a:lnTo>
                    <a:lnTo>
                      <a:pt x="752" y="573"/>
                    </a:lnTo>
                    <a:lnTo>
                      <a:pt x="736" y="580"/>
                    </a:lnTo>
                    <a:lnTo>
                      <a:pt x="718" y="586"/>
                    </a:lnTo>
                    <a:lnTo>
                      <a:pt x="699" y="593"/>
                    </a:lnTo>
                    <a:lnTo>
                      <a:pt x="680" y="599"/>
                    </a:lnTo>
                    <a:lnTo>
                      <a:pt x="660" y="603"/>
                    </a:lnTo>
                    <a:lnTo>
                      <a:pt x="640" y="608"/>
                    </a:lnTo>
                    <a:lnTo>
                      <a:pt x="620" y="612"/>
                    </a:lnTo>
                    <a:lnTo>
                      <a:pt x="600" y="615"/>
                    </a:lnTo>
                    <a:lnTo>
                      <a:pt x="579" y="619"/>
                    </a:lnTo>
                    <a:lnTo>
                      <a:pt x="565" y="636"/>
                    </a:lnTo>
                    <a:lnTo>
                      <a:pt x="552" y="651"/>
                    </a:lnTo>
                    <a:lnTo>
                      <a:pt x="537" y="666"/>
                    </a:lnTo>
                    <a:lnTo>
                      <a:pt x="521" y="679"/>
                    </a:lnTo>
                    <a:lnTo>
                      <a:pt x="505" y="692"/>
                    </a:lnTo>
                    <a:lnTo>
                      <a:pt x="488" y="704"/>
                    </a:lnTo>
                    <a:lnTo>
                      <a:pt x="470" y="715"/>
                    </a:lnTo>
                    <a:lnTo>
                      <a:pt x="452" y="725"/>
                    </a:lnTo>
                    <a:lnTo>
                      <a:pt x="434" y="734"/>
                    </a:lnTo>
                    <a:lnTo>
                      <a:pt x="415" y="743"/>
                    </a:lnTo>
                    <a:lnTo>
                      <a:pt x="397" y="751"/>
                    </a:lnTo>
                    <a:lnTo>
                      <a:pt x="378" y="758"/>
                    </a:lnTo>
                    <a:lnTo>
                      <a:pt x="341" y="770"/>
                    </a:lnTo>
                    <a:lnTo>
                      <a:pt x="304" y="780"/>
                    </a:lnTo>
                    <a:lnTo>
                      <a:pt x="268" y="788"/>
                    </a:lnTo>
                    <a:lnTo>
                      <a:pt x="235" y="794"/>
                    </a:lnTo>
                    <a:lnTo>
                      <a:pt x="204" y="798"/>
                    </a:lnTo>
                    <a:lnTo>
                      <a:pt x="177" y="802"/>
                    </a:lnTo>
                    <a:lnTo>
                      <a:pt x="137" y="804"/>
                    </a:lnTo>
                    <a:lnTo>
                      <a:pt x="118" y="804"/>
                    </a:lnTo>
                    <a:lnTo>
                      <a:pt x="118" y="8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Freeform 115"/>
              <p:cNvSpPr>
                <a:spLocks/>
              </p:cNvSpPr>
              <p:nvPr/>
            </p:nvSpPr>
            <p:spPr bwMode="auto">
              <a:xfrm>
                <a:off x="5027613" y="3217863"/>
                <a:ext cx="276225" cy="258763"/>
              </a:xfrm>
              <a:custGeom>
                <a:avLst/>
                <a:gdLst>
                  <a:gd name="T0" fmla="*/ 528 w 696"/>
                  <a:gd name="T1" fmla="*/ 648 h 653"/>
                  <a:gd name="T2" fmla="*/ 418 w 696"/>
                  <a:gd name="T3" fmla="*/ 626 h 653"/>
                  <a:gd name="T4" fmla="*/ 343 w 696"/>
                  <a:gd name="T5" fmla="*/ 597 h 653"/>
                  <a:gd name="T6" fmla="*/ 285 w 696"/>
                  <a:gd name="T7" fmla="*/ 563 h 653"/>
                  <a:gd name="T8" fmla="*/ 237 w 696"/>
                  <a:gd name="T9" fmla="*/ 518 h 653"/>
                  <a:gd name="T10" fmla="*/ 136 w 696"/>
                  <a:gd name="T11" fmla="*/ 486 h 653"/>
                  <a:gd name="T12" fmla="*/ 33 w 696"/>
                  <a:gd name="T13" fmla="*/ 440 h 653"/>
                  <a:gd name="T14" fmla="*/ 2 w 696"/>
                  <a:gd name="T15" fmla="*/ 413 h 653"/>
                  <a:gd name="T16" fmla="*/ 3 w 696"/>
                  <a:gd name="T17" fmla="*/ 393 h 653"/>
                  <a:gd name="T18" fmla="*/ 18 w 696"/>
                  <a:gd name="T19" fmla="*/ 378 h 653"/>
                  <a:gd name="T20" fmla="*/ 38 w 696"/>
                  <a:gd name="T21" fmla="*/ 379 h 653"/>
                  <a:gd name="T22" fmla="*/ 108 w 696"/>
                  <a:gd name="T23" fmla="*/ 418 h 653"/>
                  <a:gd name="T24" fmla="*/ 215 w 696"/>
                  <a:gd name="T25" fmla="*/ 449 h 653"/>
                  <a:gd name="T26" fmla="*/ 260 w 696"/>
                  <a:gd name="T27" fmla="*/ 460 h 653"/>
                  <a:gd name="T28" fmla="*/ 296 w 696"/>
                  <a:gd name="T29" fmla="*/ 501 h 653"/>
                  <a:gd name="T30" fmla="*/ 348 w 696"/>
                  <a:gd name="T31" fmla="*/ 540 h 653"/>
                  <a:gd name="T32" fmla="*/ 408 w 696"/>
                  <a:gd name="T33" fmla="*/ 566 h 653"/>
                  <a:gd name="T34" fmla="*/ 472 w 696"/>
                  <a:gd name="T35" fmla="*/ 573 h 653"/>
                  <a:gd name="T36" fmla="*/ 429 w 696"/>
                  <a:gd name="T37" fmla="*/ 501 h 653"/>
                  <a:gd name="T38" fmla="*/ 418 w 696"/>
                  <a:gd name="T39" fmla="*/ 459 h 653"/>
                  <a:gd name="T40" fmla="*/ 431 w 696"/>
                  <a:gd name="T41" fmla="*/ 442 h 653"/>
                  <a:gd name="T42" fmla="*/ 501 w 696"/>
                  <a:gd name="T43" fmla="*/ 417 h 653"/>
                  <a:gd name="T44" fmla="*/ 571 w 696"/>
                  <a:gd name="T45" fmla="*/ 377 h 653"/>
                  <a:gd name="T46" fmla="*/ 620 w 696"/>
                  <a:gd name="T47" fmla="*/ 327 h 653"/>
                  <a:gd name="T48" fmla="*/ 642 w 696"/>
                  <a:gd name="T49" fmla="*/ 269 h 653"/>
                  <a:gd name="T50" fmla="*/ 639 w 696"/>
                  <a:gd name="T51" fmla="*/ 225 h 653"/>
                  <a:gd name="T52" fmla="*/ 622 w 696"/>
                  <a:gd name="T53" fmla="*/ 186 h 653"/>
                  <a:gd name="T54" fmla="*/ 593 w 696"/>
                  <a:gd name="T55" fmla="*/ 152 h 653"/>
                  <a:gd name="T56" fmla="*/ 553 w 696"/>
                  <a:gd name="T57" fmla="*/ 120 h 653"/>
                  <a:gd name="T58" fmla="*/ 464 w 696"/>
                  <a:gd name="T59" fmla="*/ 79 h 653"/>
                  <a:gd name="T60" fmla="*/ 338 w 696"/>
                  <a:gd name="T61" fmla="*/ 55 h 653"/>
                  <a:gd name="T62" fmla="*/ 227 w 696"/>
                  <a:gd name="T63" fmla="*/ 59 h 653"/>
                  <a:gd name="T64" fmla="*/ 187 w 696"/>
                  <a:gd name="T65" fmla="*/ 61 h 653"/>
                  <a:gd name="T66" fmla="*/ 173 w 696"/>
                  <a:gd name="T67" fmla="*/ 46 h 653"/>
                  <a:gd name="T68" fmla="*/ 173 w 696"/>
                  <a:gd name="T69" fmla="*/ 26 h 653"/>
                  <a:gd name="T70" fmla="*/ 188 w 696"/>
                  <a:gd name="T71" fmla="*/ 11 h 653"/>
                  <a:gd name="T72" fmla="*/ 275 w 696"/>
                  <a:gd name="T73" fmla="*/ 0 h 653"/>
                  <a:gd name="T74" fmla="*/ 364 w 696"/>
                  <a:gd name="T75" fmla="*/ 3 h 653"/>
                  <a:gd name="T76" fmla="*/ 440 w 696"/>
                  <a:gd name="T77" fmla="*/ 15 h 653"/>
                  <a:gd name="T78" fmla="*/ 509 w 696"/>
                  <a:gd name="T79" fmla="*/ 36 h 653"/>
                  <a:gd name="T80" fmla="*/ 569 w 696"/>
                  <a:gd name="T81" fmla="*/ 65 h 653"/>
                  <a:gd name="T82" fmla="*/ 620 w 696"/>
                  <a:gd name="T83" fmla="*/ 101 h 653"/>
                  <a:gd name="T84" fmla="*/ 658 w 696"/>
                  <a:gd name="T85" fmla="*/ 144 h 653"/>
                  <a:gd name="T86" fmla="*/ 683 w 696"/>
                  <a:gd name="T87" fmla="*/ 191 h 653"/>
                  <a:gd name="T88" fmla="*/ 696 w 696"/>
                  <a:gd name="T89" fmla="*/ 241 h 653"/>
                  <a:gd name="T90" fmla="*/ 688 w 696"/>
                  <a:gd name="T91" fmla="*/ 309 h 653"/>
                  <a:gd name="T92" fmla="*/ 651 w 696"/>
                  <a:gd name="T93" fmla="*/ 375 h 653"/>
                  <a:gd name="T94" fmla="*/ 588 w 696"/>
                  <a:gd name="T95" fmla="*/ 431 h 653"/>
                  <a:gd name="T96" fmla="*/ 504 w 696"/>
                  <a:gd name="T97" fmla="*/ 475 h 653"/>
                  <a:gd name="T98" fmla="*/ 512 w 696"/>
                  <a:gd name="T99" fmla="*/ 537 h 653"/>
                  <a:gd name="T100" fmla="*/ 551 w 696"/>
                  <a:gd name="T101" fmla="*/ 578 h 653"/>
                  <a:gd name="T102" fmla="*/ 590 w 696"/>
                  <a:gd name="T103" fmla="*/ 598 h 653"/>
                  <a:gd name="T104" fmla="*/ 615 w 696"/>
                  <a:gd name="T105" fmla="*/ 607 h 653"/>
                  <a:gd name="T106" fmla="*/ 623 w 696"/>
                  <a:gd name="T107" fmla="*/ 624 h 653"/>
                  <a:gd name="T108" fmla="*/ 617 w 696"/>
                  <a:gd name="T109" fmla="*/ 643 h 653"/>
                  <a:gd name="T110" fmla="*/ 602 w 696"/>
                  <a:gd name="T111" fmla="*/ 653 h 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96" h="653">
                    <a:moveTo>
                      <a:pt x="596" y="653"/>
                    </a:moveTo>
                    <a:lnTo>
                      <a:pt x="581" y="653"/>
                    </a:lnTo>
                    <a:lnTo>
                      <a:pt x="549" y="651"/>
                    </a:lnTo>
                    <a:lnTo>
                      <a:pt x="528" y="648"/>
                    </a:lnTo>
                    <a:lnTo>
                      <a:pt x="503" y="645"/>
                    </a:lnTo>
                    <a:lnTo>
                      <a:pt x="476" y="640"/>
                    </a:lnTo>
                    <a:lnTo>
                      <a:pt x="448" y="634"/>
                    </a:lnTo>
                    <a:lnTo>
                      <a:pt x="418" y="626"/>
                    </a:lnTo>
                    <a:lnTo>
                      <a:pt x="389" y="616"/>
                    </a:lnTo>
                    <a:lnTo>
                      <a:pt x="373" y="610"/>
                    </a:lnTo>
                    <a:lnTo>
                      <a:pt x="358" y="605"/>
                    </a:lnTo>
                    <a:lnTo>
                      <a:pt x="343" y="597"/>
                    </a:lnTo>
                    <a:lnTo>
                      <a:pt x="328" y="590"/>
                    </a:lnTo>
                    <a:lnTo>
                      <a:pt x="313" y="582"/>
                    </a:lnTo>
                    <a:lnTo>
                      <a:pt x="300" y="573"/>
                    </a:lnTo>
                    <a:lnTo>
                      <a:pt x="285" y="563"/>
                    </a:lnTo>
                    <a:lnTo>
                      <a:pt x="273" y="553"/>
                    </a:lnTo>
                    <a:lnTo>
                      <a:pt x="260" y="542"/>
                    </a:lnTo>
                    <a:lnTo>
                      <a:pt x="248" y="531"/>
                    </a:lnTo>
                    <a:lnTo>
                      <a:pt x="237" y="518"/>
                    </a:lnTo>
                    <a:lnTo>
                      <a:pt x="226" y="505"/>
                    </a:lnTo>
                    <a:lnTo>
                      <a:pt x="196" y="500"/>
                    </a:lnTo>
                    <a:lnTo>
                      <a:pt x="166" y="494"/>
                    </a:lnTo>
                    <a:lnTo>
                      <a:pt x="136" y="486"/>
                    </a:lnTo>
                    <a:lnTo>
                      <a:pt x="108" y="477"/>
                    </a:lnTo>
                    <a:lnTo>
                      <a:pt x="83" y="466"/>
                    </a:lnTo>
                    <a:lnTo>
                      <a:pt x="57" y="453"/>
                    </a:lnTo>
                    <a:lnTo>
                      <a:pt x="33" y="440"/>
                    </a:lnTo>
                    <a:lnTo>
                      <a:pt x="11" y="425"/>
                    </a:lnTo>
                    <a:lnTo>
                      <a:pt x="7" y="422"/>
                    </a:lnTo>
                    <a:lnTo>
                      <a:pt x="4" y="417"/>
                    </a:lnTo>
                    <a:lnTo>
                      <a:pt x="2" y="413"/>
                    </a:lnTo>
                    <a:lnTo>
                      <a:pt x="1" y="408"/>
                    </a:lnTo>
                    <a:lnTo>
                      <a:pt x="0" y="403"/>
                    </a:lnTo>
                    <a:lnTo>
                      <a:pt x="1" y="397"/>
                    </a:lnTo>
                    <a:lnTo>
                      <a:pt x="3" y="393"/>
                    </a:lnTo>
                    <a:lnTo>
                      <a:pt x="5" y="388"/>
                    </a:lnTo>
                    <a:lnTo>
                      <a:pt x="9" y="384"/>
                    </a:lnTo>
                    <a:lnTo>
                      <a:pt x="13" y="380"/>
                    </a:lnTo>
                    <a:lnTo>
                      <a:pt x="18" y="378"/>
                    </a:lnTo>
                    <a:lnTo>
                      <a:pt x="23" y="377"/>
                    </a:lnTo>
                    <a:lnTo>
                      <a:pt x="28" y="377"/>
                    </a:lnTo>
                    <a:lnTo>
                      <a:pt x="33" y="377"/>
                    </a:lnTo>
                    <a:lnTo>
                      <a:pt x="38" y="379"/>
                    </a:lnTo>
                    <a:lnTo>
                      <a:pt x="42" y="381"/>
                    </a:lnTo>
                    <a:lnTo>
                      <a:pt x="62" y="395"/>
                    </a:lnTo>
                    <a:lnTo>
                      <a:pt x="85" y="407"/>
                    </a:lnTo>
                    <a:lnTo>
                      <a:pt x="108" y="418"/>
                    </a:lnTo>
                    <a:lnTo>
                      <a:pt x="133" y="429"/>
                    </a:lnTo>
                    <a:lnTo>
                      <a:pt x="160" y="436"/>
                    </a:lnTo>
                    <a:lnTo>
                      <a:pt x="187" y="443"/>
                    </a:lnTo>
                    <a:lnTo>
                      <a:pt x="215" y="449"/>
                    </a:lnTo>
                    <a:lnTo>
                      <a:pt x="244" y="453"/>
                    </a:lnTo>
                    <a:lnTo>
                      <a:pt x="250" y="454"/>
                    </a:lnTo>
                    <a:lnTo>
                      <a:pt x="255" y="457"/>
                    </a:lnTo>
                    <a:lnTo>
                      <a:pt x="260" y="460"/>
                    </a:lnTo>
                    <a:lnTo>
                      <a:pt x="263" y="464"/>
                    </a:lnTo>
                    <a:lnTo>
                      <a:pt x="273" y="478"/>
                    </a:lnTo>
                    <a:lnTo>
                      <a:pt x="284" y="490"/>
                    </a:lnTo>
                    <a:lnTo>
                      <a:pt x="296" y="501"/>
                    </a:lnTo>
                    <a:lnTo>
                      <a:pt x="308" y="513"/>
                    </a:lnTo>
                    <a:lnTo>
                      <a:pt x="320" y="523"/>
                    </a:lnTo>
                    <a:lnTo>
                      <a:pt x="334" y="532"/>
                    </a:lnTo>
                    <a:lnTo>
                      <a:pt x="348" y="540"/>
                    </a:lnTo>
                    <a:lnTo>
                      <a:pt x="363" y="547"/>
                    </a:lnTo>
                    <a:lnTo>
                      <a:pt x="377" y="554"/>
                    </a:lnTo>
                    <a:lnTo>
                      <a:pt x="393" y="561"/>
                    </a:lnTo>
                    <a:lnTo>
                      <a:pt x="408" y="566"/>
                    </a:lnTo>
                    <a:lnTo>
                      <a:pt x="423" y="571"/>
                    </a:lnTo>
                    <a:lnTo>
                      <a:pt x="454" y="580"/>
                    </a:lnTo>
                    <a:lnTo>
                      <a:pt x="483" y="587"/>
                    </a:lnTo>
                    <a:lnTo>
                      <a:pt x="472" y="573"/>
                    </a:lnTo>
                    <a:lnTo>
                      <a:pt x="461" y="559"/>
                    </a:lnTo>
                    <a:lnTo>
                      <a:pt x="451" y="544"/>
                    </a:lnTo>
                    <a:lnTo>
                      <a:pt x="444" y="529"/>
                    </a:lnTo>
                    <a:lnTo>
                      <a:pt x="429" y="501"/>
                    </a:lnTo>
                    <a:lnTo>
                      <a:pt x="418" y="476"/>
                    </a:lnTo>
                    <a:lnTo>
                      <a:pt x="417" y="470"/>
                    </a:lnTo>
                    <a:lnTo>
                      <a:pt x="417" y="464"/>
                    </a:lnTo>
                    <a:lnTo>
                      <a:pt x="418" y="459"/>
                    </a:lnTo>
                    <a:lnTo>
                      <a:pt x="419" y="453"/>
                    </a:lnTo>
                    <a:lnTo>
                      <a:pt x="422" y="449"/>
                    </a:lnTo>
                    <a:lnTo>
                      <a:pt x="427" y="444"/>
                    </a:lnTo>
                    <a:lnTo>
                      <a:pt x="431" y="442"/>
                    </a:lnTo>
                    <a:lnTo>
                      <a:pt x="437" y="440"/>
                    </a:lnTo>
                    <a:lnTo>
                      <a:pt x="459" y="433"/>
                    </a:lnTo>
                    <a:lnTo>
                      <a:pt x="481" y="426"/>
                    </a:lnTo>
                    <a:lnTo>
                      <a:pt x="501" y="417"/>
                    </a:lnTo>
                    <a:lnTo>
                      <a:pt x="521" y="408"/>
                    </a:lnTo>
                    <a:lnTo>
                      <a:pt x="539" y="398"/>
                    </a:lnTo>
                    <a:lnTo>
                      <a:pt x="556" y="388"/>
                    </a:lnTo>
                    <a:lnTo>
                      <a:pt x="571" y="377"/>
                    </a:lnTo>
                    <a:lnTo>
                      <a:pt x="586" y="365"/>
                    </a:lnTo>
                    <a:lnTo>
                      <a:pt x="598" y="352"/>
                    </a:lnTo>
                    <a:lnTo>
                      <a:pt x="609" y="340"/>
                    </a:lnTo>
                    <a:lnTo>
                      <a:pt x="620" y="327"/>
                    </a:lnTo>
                    <a:lnTo>
                      <a:pt x="627" y="313"/>
                    </a:lnTo>
                    <a:lnTo>
                      <a:pt x="634" y="299"/>
                    </a:lnTo>
                    <a:lnTo>
                      <a:pt x="639" y="284"/>
                    </a:lnTo>
                    <a:lnTo>
                      <a:pt x="642" y="269"/>
                    </a:lnTo>
                    <a:lnTo>
                      <a:pt x="642" y="255"/>
                    </a:lnTo>
                    <a:lnTo>
                      <a:pt x="642" y="245"/>
                    </a:lnTo>
                    <a:lnTo>
                      <a:pt x="641" y="235"/>
                    </a:lnTo>
                    <a:lnTo>
                      <a:pt x="639" y="225"/>
                    </a:lnTo>
                    <a:lnTo>
                      <a:pt x="635" y="214"/>
                    </a:lnTo>
                    <a:lnTo>
                      <a:pt x="632" y="205"/>
                    </a:lnTo>
                    <a:lnTo>
                      <a:pt x="627" y="195"/>
                    </a:lnTo>
                    <a:lnTo>
                      <a:pt x="622" y="186"/>
                    </a:lnTo>
                    <a:lnTo>
                      <a:pt x="615" y="177"/>
                    </a:lnTo>
                    <a:lnTo>
                      <a:pt x="608" y="168"/>
                    </a:lnTo>
                    <a:lnTo>
                      <a:pt x="600" y="159"/>
                    </a:lnTo>
                    <a:lnTo>
                      <a:pt x="593" y="152"/>
                    </a:lnTo>
                    <a:lnTo>
                      <a:pt x="584" y="144"/>
                    </a:lnTo>
                    <a:lnTo>
                      <a:pt x="575" y="136"/>
                    </a:lnTo>
                    <a:lnTo>
                      <a:pt x="563" y="128"/>
                    </a:lnTo>
                    <a:lnTo>
                      <a:pt x="553" y="120"/>
                    </a:lnTo>
                    <a:lnTo>
                      <a:pt x="542" y="114"/>
                    </a:lnTo>
                    <a:lnTo>
                      <a:pt x="518" y="100"/>
                    </a:lnTo>
                    <a:lnTo>
                      <a:pt x="492" y="89"/>
                    </a:lnTo>
                    <a:lnTo>
                      <a:pt x="464" y="79"/>
                    </a:lnTo>
                    <a:lnTo>
                      <a:pt x="435" y="70"/>
                    </a:lnTo>
                    <a:lnTo>
                      <a:pt x="403" y="63"/>
                    </a:lnTo>
                    <a:lnTo>
                      <a:pt x="371" y="57"/>
                    </a:lnTo>
                    <a:lnTo>
                      <a:pt x="338" y="55"/>
                    </a:lnTo>
                    <a:lnTo>
                      <a:pt x="303" y="54"/>
                    </a:lnTo>
                    <a:lnTo>
                      <a:pt x="278" y="54"/>
                    </a:lnTo>
                    <a:lnTo>
                      <a:pt x="253" y="56"/>
                    </a:lnTo>
                    <a:lnTo>
                      <a:pt x="227" y="59"/>
                    </a:lnTo>
                    <a:lnTo>
                      <a:pt x="203" y="63"/>
                    </a:lnTo>
                    <a:lnTo>
                      <a:pt x="197" y="63"/>
                    </a:lnTo>
                    <a:lnTo>
                      <a:pt x="192" y="63"/>
                    </a:lnTo>
                    <a:lnTo>
                      <a:pt x="187" y="61"/>
                    </a:lnTo>
                    <a:lnTo>
                      <a:pt x="182" y="59"/>
                    </a:lnTo>
                    <a:lnTo>
                      <a:pt x="179" y="55"/>
                    </a:lnTo>
                    <a:lnTo>
                      <a:pt x="176" y="52"/>
                    </a:lnTo>
                    <a:lnTo>
                      <a:pt x="173" y="46"/>
                    </a:lnTo>
                    <a:lnTo>
                      <a:pt x="171" y="42"/>
                    </a:lnTo>
                    <a:lnTo>
                      <a:pt x="171" y="36"/>
                    </a:lnTo>
                    <a:lnTo>
                      <a:pt x="171" y="31"/>
                    </a:lnTo>
                    <a:lnTo>
                      <a:pt x="173" y="26"/>
                    </a:lnTo>
                    <a:lnTo>
                      <a:pt x="176" y="22"/>
                    </a:lnTo>
                    <a:lnTo>
                      <a:pt x="179" y="17"/>
                    </a:lnTo>
                    <a:lnTo>
                      <a:pt x="183" y="14"/>
                    </a:lnTo>
                    <a:lnTo>
                      <a:pt x="188" y="11"/>
                    </a:lnTo>
                    <a:lnTo>
                      <a:pt x="192" y="10"/>
                    </a:lnTo>
                    <a:lnTo>
                      <a:pt x="220" y="6"/>
                    </a:lnTo>
                    <a:lnTo>
                      <a:pt x="247" y="3"/>
                    </a:lnTo>
                    <a:lnTo>
                      <a:pt x="275" y="0"/>
                    </a:lnTo>
                    <a:lnTo>
                      <a:pt x="303" y="0"/>
                    </a:lnTo>
                    <a:lnTo>
                      <a:pt x="325" y="0"/>
                    </a:lnTo>
                    <a:lnTo>
                      <a:pt x="345" y="1"/>
                    </a:lnTo>
                    <a:lnTo>
                      <a:pt x="364" y="3"/>
                    </a:lnTo>
                    <a:lnTo>
                      <a:pt x="384" y="5"/>
                    </a:lnTo>
                    <a:lnTo>
                      <a:pt x="403" y="8"/>
                    </a:lnTo>
                    <a:lnTo>
                      <a:pt x="422" y="11"/>
                    </a:lnTo>
                    <a:lnTo>
                      <a:pt x="440" y="15"/>
                    </a:lnTo>
                    <a:lnTo>
                      <a:pt x="458" y="19"/>
                    </a:lnTo>
                    <a:lnTo>
                      <a:pt x="475" y="25"/>
                    </a:lnTo>
                    <a:lnTo>
                      <a:pt x="492" y="31"/>
                    </a:lnTo>
                    <a:lnTo>
                      <a:pt x="509" y="36"/>
                    </a:lnTo>
                    <a:lnTo>
                      <a:pt x="524" y="43"/>
                    </a:lnTo>
                    <a:lnTo>
                      <a:pt x="540" y="50"/>
                    </a:lnTo>
                    <a:lnTo>
                      <a:pt x="554" y="57"/>
                    </a:lnTo>
                    <a:lnTo>
                      <a:pt x="569" y="65"/>
                    </a:lnTo>
                    <a:lnTo>
                      <a:pt x="583" y="74"/>
                    </a:lnTo>
                    <a:lnTo>
                      <a:pt x="595" y="82"/>
                    </a:lnTo>
                    <a:lnTo>
                      <a:pt x="607" y="92"/>
                    </a:lnTo>
                    <a:lnTo>
                      <a:pt x="620" y="101"/>
                    </a:lnTo>
                    <a:lnTo>
                      <a:pt x="630" y="111"/>
                    </a:lnTo>
                    <a:lnTo>
                      <a:pt x="640" y="121"/>
                    </a:lnTo>
                    <a:lnTo>
                      <a:pt x="650" y="133"/>
                    </a:lnTo>
                    <a:lnTo>
                      <a:pt x="658" y="144"/>
                    </a:lnTo>
                    <a:lnTo>
                      <a:pt x="665" y="155"/>
                    </a:lnTo>
                    <a:lnTo>
                      <a:pt x="672" y="166"/>
                    </a:lnTo>
                    <a:lnTo>
                      <a:pt x="679" y="179"/>
                    </a:lnTo>
                    <a:lnTo>
                      <a:pt x="683" y="191"/>
                    </a:lnTo>
                    <a:lnTo>
                      <a:pt x="688" y="203"/>
                    </a:lnTo>
                    <a:lnTo>
                      <a:pt x="691" y="216"/>
                    </a:lnTo>
                    <a:lnTo>
                      <a:pt x="695" y="229"/>
                    </a:lnTo>
                    <a:lnTo>
                      <a:pt x="696" y="241"/>
                    </a:lnTo>
                    <a:lnTo>
                      <a:pt x="696" y="255"/>
                    </a:lnTo>
                    <a:lnTo>
                      <a:pt x="695" y="273"/>
                    </a:lnTo>
                    <a:lnTo>
                      <a:pt x="692" y="291"/>
                    </a:lnTo>
                    <a:lnTo>
                      <a:pt x="688" y="309"/>
                    </a:lnTo>
                    <a:lnTo>
                      <a:pt x="681" y="327"/>
                    </a:lnTo>
                    <a:lnTo>
                      <a:pt x="672" y="342"/>
                    </a:lnTo>
                    <a:lnTo>
                      <a:pt x="662" y="359"/>
                    </a:lnTo>
                    <a:lnTo>
                      <a:pt x="651" y="375"/>
                    </a:lnTo>
                    <a:lnTo>
                      <a:pt x="637" y="389"/>
                    </a:lnTo>
                    <a:lnTo>
                      <a:pt x="623" y="404"/>
                    </a:lnTo>
                    <a:lnTo>
                      <a:pt x="606" y="418"/>
                    </a:lnTo>
                    <a:lnTo>
                      <a:pt x="588" y="431"/>
                    </a:lnTo>
                    <a:lnTo>
                      <a:pt x="569" y="443"/>
                    </a:lnTo>
                    <a:lnTo>
                      <a:pt x="549" y="454"/>
                    </a:lnTo>
                    <a:lnTo>
                      <a:pt x="528" y="466"/>
                    </a:lnTo>
                    <a:lnTo>
                      <a:pt x="504" y="475"/>
                    </a:lnTo>
                    <a:lnTo>
                      <a:pt x="479" y="484"/>
                    </a:lnTo>
                    <a:lnTo>
                      <a:pt x="488" y="501"/>
                    </a:lnTo>
                    <a:lnTo>
                      <a:pt x="500" y="519"/>
                    </a:lnTo>
                    <a:lnTo>
                      <a:pt x="512" y="537"/>
                    </a:lnTo>
                    <a:lnTo>
                      <a:pt x="526" y="555"/>
                    </a:lnTo>
                    <a:lnTo>
                      <a:pt x="534" y="563"/>
                    </a:lnTo>
                    <a:lnTo>
                      <a:pt x="542" y="571"/>
                    </a:lnTo>
                    <a:lnTo>
                      <a:pt x="551" y="578"/>
                    </a:lnTo>
                    <a:lnTo>
                      <a:pt x="560" y="583"/>
                    </a:lnTo>
                    <a:lnTo>
                      <a:pt x="570" y="589"/>
                    </a:lnTo>
                    <a:lnTo>
                      <a:pt x="580" y="593"/>
                    </a:lnTo>
                    <a:lnTo>
                      <a:pt x="590" y="598"/>
                    </a:lnTo>
                    <a:lnTo>
                      <a:pt x="602" y="600"/>
                    </a:lnTo>
                    <a:lnTo>
                      <a:pt x="606" y="601"/>
                    </a:lnTo>
                    <a:lnTo>
                      <a:pt x="611" y="603"/>
                    </a:lnTo>
                    <a:lnTo>
                      <a:pt x="615" y="607"/>
                    </a:lnTo>
                    <a:lnTo>
                      <a:pt x="618" y="610"/>
                    </a:lnTo>
                    <a:lnTo>
                      <a:pt x="621" y="615"/>
                    </a:lnTo>
                    <a:lnTo>
                      <a:pt x="622" y="619"/>
                    </a:lnTo>
                    <a:lnTo>
                      <a:pt x="623" y="624"/>
                    </a:lnTo>
                    <a:lnTo>
                      <a:pt x="623" y="629"/>
                    </a:lnTo>
                    <a:lnTo>
                      <a:pt x="622" y="634"/>
                    </a:lnTo>
                    <a:lnTo>
                      <a:pt x="621" y="638"/>
                    </a:lnTo>
                    <a:lnTo>
                      <a:pt x="617" y="643"/>
                    </a:lnTo>
                    <a:lnTo>
                      <a:pt x="615" y="646"/>
                    </a:lnTo>
                    <a:lnTo>
                      <a:pt x="611" y="649"/>
                    </a:lnTo>
                    <a:lnTo>
                      <a:pt x="606" y="652"/>
                    </a:lnTo>
                    <a:lnTo>
                      <a:pt x="602" y="653"/>
                    </a:lnTo>
                    <a:lnTo>
                      <a:pt x="596" y="65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6" name="Freeform 116"/>
              <p:cNvSpPr>
                <a:spLocks/>
              </p:cNvSpPr>
              <p:nvPr/>
            </p:nvSpPr>
            <p:spPr bwMode="auto">
              <a:xfrm>
                <a:off x="4872038" y="3278188"/>
                <a:ext cx="20638" cy="20638"/>
              </a:xfrm>
              <a:custGeom>
                <a:avLst/>
                <a:gdLst>
                  <a:gd name="T0" fmla="*/ 27 w 54"/>
                  <a:gd name="T1" fmla="*/ 54 h 54"/>
                  <a:gd name="T2" fmla="*/ 21 w 54"/>
                  <a:gd name="T3" fmla="*/ 53 h 54"/>
                  <a:gd name="T4" fmla="*/ 16 w 54"/>
                  <a:gd name="T5" fmla="*/ 52 h 54"/>
                  <a:gd name="T6" fmla="*/ 11 w 54"/>
                  <a:gd name="T7" fmla="*/ 50 h 54"/>
                  <a:gd name="T8" fmla="*/ 8 w 54"/>
                  <a:gd name="T9" fmla="*/ 46 h 54"/>
                  <a:gd name="T10" fmla="*/ 4 w 54"/>
                  <a:gd name="T11" fmla="*/ 42 h 54"/>
                  <a:gd name="T12" fmla="*/ 1 w 54"/>
                  <a:gd name="T13" fmla="*/ 37 h 54"/>
                  <a:gd name="T14" fmla="*/ 0 w 54"/>
                  <a:gd name="T15" fmla="*/ 33 h 54"/>
                  <a:gd name="T16" fmla="*/ 0 w 54"/>
                  <a:gd name="T17" fmla="*/ 27 h 54"/>
                  <a:gd name="T18" fmla="*/ 0 w 54"/>
                  <a:gd name="T19" fmla="*/ 22 h 54"/>
                  <a:gd name="T20" fmla="*/ 1 w 54"/>
                  <a:gd name="T21" fmla="*/ 17 h 54"/>
                  <a:gd name="T22" fmla="*/ 4 w 54"/>
                  <a:gd name="T23" fmla="*/ 13 h 54"/>
                  <a:gd name="T24" fmla="*/ 8 w 54"/>
                  <a:gd name="T25" fmla="*/ 8 h 54"/>
                  <a:gd name="T26" fmla="*/ 11 w 54"/>
                  <a:gd name="T27" fmla="*/ 5 h 54"/>
                  <a:gd name="T28" fmla="*/ 16 w 54"/>
                  <a:gd name="T29" fmla="*/ 3 h 54"/>
                  <a:gd name="T30" fmla="*/ 21 w 54"/>
                  <a:gd name="T31" fmla="*/ 2 h 54"/>
                  <a:gd name="T32" fmla="*/ 26 w 54"/>
                  <a:gd name="T33" fmla="*/ 0 h 54"/>
                  <a:gd name="T34" fmla="*/ 31 w 54"/>
                  <a:gd name="T35" fmla="*/ 2 h 54"/>
                  <a:gd name="T36" fmla="*/ 37 w 54"/>
                  <a:gd name="T37" fmla="*/ 3 h 54"/>
                  <a:gd name="T38" fmla="*/ 41 w 54"/>
                  <a:gd name="T39" fmla="*/ 5 h 54"/>
                  <a:gd name="T40" fmla="*/ 46 w 54"/>
                  <a:gd name="T41" fmla="*/ 8 h 54"/>
                  <a:gd name="T42" fmla="*/ 49 w 54"/>
                  <a:gd name="T43" fmla="*/ 13 h 54"/>
                  <a:gd name="T44" fmla="*/ 52 w 54"/>
                  <a:gd name="T45" fmla="*/ 17 h 54"/>
                  <a:gd name="T46" fmla="*/ 53 w 54"/>
                  <a:gd name="T47" fmla="*/ 22 h 54"/>
                  <a:gd name="T48" fmla="*/ 54 w 54"/>
                  <a:gd name="T49" fmla="*/ 27 h 54"/>
                  <a:gd name="T50" fmla="*/ 53 w 54"/>
                  <a:gd name="T51" fmla="*/ 33 h 54"/>
                  <a:gd name="T52" fmla="*/ 52 w 54"/>
                  <a:gd name="T53" fmla="*/ 37 h 54"/>
                  <a:gd name="T54" fmla="*/ 49 w 54"/>
                  <a:gd name="T55" fmla="*/ 42 h 54"/>
                  <a:gd name="T56" fmla="*/ 46 w 54"/>
                  <a:gd name="T57" fmla="*/ 46 h 54"/>
                  <a:gd name="T58" fmla="*/ 41 w 54"/>
                  <a:gd name="T59" fmla="*/ 50 h 54"/>
                  <a:gd name="T60" fmla="*/ 37 w 54"/>
                  <a:gd name="T61" fmla="*/ 52 h 54"/>
                  <a:gd name="T62" fmla="*/ 31 w 54"/>
                  <a:gd name="T63" fmla="*/ 53 h 54"/>
                  <a:gd name="T64" fmla="*/ 27 w 54"/>
                  <a:gd name="T6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4" h="54">
                    <a:moveTo>
                      <a:pt x="27" y="54"/>
                    </a:moveTo>
                    <a:lnTo>
                      <a:pt x="21" y="53"/>
                    </a:lnTo>
                    <a:lnTo>
                      <a:pt x="16" y="52"/>
                    </a:lnTo>
                    <a:lnTo>
                      <a:pt x="11" y="50"/>
                    </a:lnTo>
                    <a:lnTo>
                      <a:pt x="8" y="46"/>
                    </a:lnTo>
                    <a:lnTo>
                      <a:pt x="4" y="42"/>
                    </a:lnTo>
                    <a:lnTo>
                      <a:pt x="1" y="37"/>
                    </a:lnTo>
                    <a:lnTo>
                      <a:pt x="0" y="33"/>
                    </a:lnTo>
                    <a:lnTo>
                      <a:pt x="0" y="27"/>
                    </a:lnTo>
                    <a:lnTo>
                      <a:pt x="0" y="22"/>
                    </a:lnTo>
                    <a:lnTo>
                      <a:pt x="1" y="17"/>
                    </a:lnTo>
                    <a:lnTo>
                      <a:pt x="4" y="13"/>
                    </a:lnTo>
                    <a:lnTo>
                      <a:pt x="8" y="8"/>
                    </a:lnTo>
                    <a:lnTo>
                      <a:pt x="11" y="5"/>
                    </a:lnTo>
                    <a:lnTo>
                      <a:pt x="16" y="3"/>
                    </a:lnTo>
                    <a:lnTo>
                      <a:pt x="21" y="2"/>
                    </a:lnTo>
                    <a:lnTo>
                      <a:pt x="26" y="0"/>
                    </a:lnTo>
                    <a:lnTo>
                      <a:pt x="31" y="2"/>
                    </a:lnTo>
                    <a:lnTo>
                      <a:pt x="37" y="3"/>
                    </a:lnTo>
                    <a:lnTo>
                      <a:pt x="41" y="5"/>
                    </a:lnTo>
                    <a:lnTo>
                      <a:pt x="46" y="8"/>
                    </a:lnTo>
                    <a:lnTo>
                      <a:pt x="49" y="13"/>
                    </a:lnTo>
                    <a:lnTo>
                      <a:pt x="52" y="17"/>
                    </a:lnTo>
                    <a:lnTo>
                      <a:pt x="53" y="22"/>
                    </a:lnTo>
                    <a:lnTo>
                      <a:pt x="54" y="27"/>
                    </a:lnTo>
                    <a:lnTo>
                      <a:pt x="53" y="33"/>
                    </a:lnTo>
                    <a:lnTo>
                      <a:pt x="52" y="37"/>
                    </a:lnTo>
                    <a:lnTo>
                      <a:pt x="49" y="42"/>
                    </a:lnTo>
                    <a:lnTo>
                      <a:pt x="46" y="46"/>
                    </a:lnTo>
                    <a:lnTo>
                      <a:pt x="41" y="50"/>
                    </a:lnTo>
                    <a:lnTo>
                      <a:pt x="37" y="52"/>
                    </a:lnTo>
                    <a:lnTo>
                      <a:pt x="31" y="53"/>
                    </a:lnTo>
                    <a:lnTo>
                      <a:pt x="27" y="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7" name="Freeform 117"/>
              <p:cNvSpPr>
                <a:spLocks/>
              </p:cNvSpPr>
              <p:nvPr/>
            </p:nvSpPr>
            <p:spPr bwMode="auto">
              <a:xfrm>
                <a:off x="4926013" y="3278188"/>
                <a:ext cx="22225" cy="20638"/>
              </a:xfrm>
              <a:custGeom>
                <a:avLst/>
                <a:gdLst>
                  <a:gd name="T0" fmla="*/ 27 w 54"/>
                  <a:gd name="T1" fmla="*/ 54 h 54"/>
                  <a:gd name="T2" fmla="*/ 21 w 54"/>
                  <a:gd name="T3" fmla="*/ 53 h 54"/>
                  <a:gd name="T4" fmla="*/ 17 w 54"/>
                  <a:gd name="T5" fmla="*/ 52 h 54"/>
                  <a:gd name="T6" fmla="*/ 12 w 54"/>
                  <a:gd name="T7" fmla="*/ 50 h 54"/>
                  <a:gd name="T8" fmla="*/ 8 w 54"/>
                  <a:gd name="T9" fmla="*/ 46 h 54"/>
                  <a:gd name="T10" fmla="*/ 4 w 54"/>
                  <a:gd name="T11" fmla="*/ 42 h 54"/>
                  <a:gd name="T12" fmla="*/ 2 w 54"/>
                  <a:gd name="T13" fmla="*/ 37 h 54"/>
                  <a:gd name="T14" fmla="*/ 1 w 54"/>
                  <a:gd name="T15" fmla="*/ 33 h 54"/>
                  <a:gd name="T16" fmla="*/ 0 w 54"/>
                  <a:gd name="T17" fmla="*/ 27 h 54"/>
                  <a:gd name="T18" fmla="*/ 1 w 54"/>
                  <a:gd name="T19" fmla="*/ 22 h 54"/>
                  <a:gd name="T20" fmla="*/ 2 w 54"/>
                  <a:gd name="T21" fmla="*/ 17 h 54"/>
                  <a:gd name="T22" fmla="*/ 4 w 54"/>
                  <a:gd name="T23" fmla="*/ 13 h 54"/>
                  <a:gd name="T24" fmla="*/ 8 w 54"/>
                  <a:gd name="T25" fmla="*/ 8 h 54"/>
                  <a:gd name="T26" fmla="*/ 12 w 54"/>
                  <a:gd name="T27" fmla="*/ 5 h 54"/>
                  <a:gd name="T28" fmla="*/ 17 w 54"/>
                  <a:gd name="T29" fmla="*/ 3 h 54"/>
                  <a:gd name="T30" fmla="*/ 22 w 54"/>
                  <a:gd name="T31" fmla="*/ 2 h 54"/>
                  <a:gd name="T32" fmla="*/ 27 w 54"/>
                  <a:gd name="T33" fmla="*/ 0 h 54"/>
                  <a:gd name="T34" fmla="*/ 32 w 54"/>
                  <a:gd name="T35" fmla="*/ 2 h 54"/>
                  <a:gd name="T36" fmla="*/ 37 w 54"/>
                  <a:gd name="T37" fmla="*/ 3 h 54"/>
                  <a:gd name="T38" fmla="*/ 41 w 54"/>
                  <a:gd name="T39" fmla="*/ 5 h 54"/>
                  <a:gd name="T40" fmla="*/ 46 w 54"/>
                  <a:gd name="T41" fmla="*/ 8 h 54"/>
                  <a:gd name="T42" fmla="*/ 49 w 54"/>
                  <a:gd name="T43" fmla="*/ 13 h 54"/>
                  <a:gd name="T44" fmla="*/ 51 w 54"/>
                  <a:gd name="T45" fmla="*/ 17 h 54"/>
                  <a:gd name="T46" fmla="*/ 54 w 54"/>
                  <a:gd name="T47" fmla="*/ 22 h 54"/>
                  <a:gd name="T48" fmla="*/ 54 w 54"/>
                  <a:gd name="T49" fmla="*/ 27 h 54"/>
                  <a:gd name="T50" fmla="*/ 54 w 54"/>
                  <a:gd name="T51" fmla="*/ 33 h 54"/>
                  <a:gd name="T52" fmla="*/ 51 w 54"/>
                  <a:gd name="T53" fmla="*/ 37 h 54"/>
                  <a:gd name="T54" fmla="*/ 49 w 54"/>
                  <a:gd name="T55" fmla="*/ 42 h 54"/>
                  <a:gd name="T56" fmla="*/ 46 w 54"/>
                  <a:gd name="T57" fmla="*/ 46 h 54"/>
                  <a:gd name="T58" fmla="*/ 41 w 54"/>
                  <a:gd name="T59" fmla="*/ 50 h 54"/>
                  <a:gd name="T60" fmla="*/ 37 w 54"/>
                  <a:gd name="T61" fmla="*/ 52 h 54"/>
                  <a:gd name="T62" fmla="*/ 32 w 54"/>
                  <a:gd name="T63" fmla="*/ 53 h 54"/>
                  <a:gd name="T64" fmla="*/ 27 w 54"/>
                  <a:gd name="T6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4" h="54">
                    <a:moveTo>
                      <a:pt x="27" y="54"/>
                    </a:moveTo>
                    <a:lnTo>
                      <a:pt x="21" y="53"/>
                    </a:lnTo>
                    <a:lnTo>
                      <a:pt x="17" y="52"/>
                    </a:lnTo>
                    <a:lnTo>
                      <a:pt x="12" y="50"/>
                    </a:lnTo>
                    <a:lnTo>
                      <a:pt x="8" y="46"/>
                    </a:lnTo>
                    <a:lnTo>
                      <a:pt x="4" y="42"/>
                    </a:lnTo>
                    <a:lnTo>
                      <a:pt x="2" y="37"/>
                    </a:lnTo>
                    <a:lnTo>
                      <a:pt x="1" y="33"/>
                    </a:lnTo>
                    <a:lnTo>
                      <a:pt x="0" y="27"/>
                    </a:lnTo>
                    <a:lnTo>
                      <a:pt x="1" y="22"/>
                    </a:lnTo>
                    <a:lnTo>
                      <a:pt x="2" y="17"/>
                    </a:lnTo>
                    <a:lnTo>
                      <a:pt x="4" y="13"/>
                    </a:lnTo>
                    <a:lnTo>
                      <a:pt x="8" y="8"/>
                    </a:lnTo>
                    <a:lnTo>
                      <a:pt x="12" y="5"/>
                    </a:lnTo>
                    <a:lnTo>
                      <a:pt x="17" y="3"/>
                    </a:lnTo>
                    <a:lnTo>
                      <a:pt x="22" y="2"/>
                    </a:lnTo>
                    <a:lnTo>
                      <a:pt x="27" y="0"/>
                    </a:lnTo>
                    <a:lnTo>
                      <a:pt x="32" y="2"/>
                    </a:lnTo>
                    <a:lnTo>
                      <a:pt x="37" y="3"/>
                    </a:lnTo>
                    <a:lnTo>
                      <a:pt x="41" y="5"/>
                    </a:lnTo>
                    <a:lnTo>
                      <a:pt x="46" y="8"/>
                    </a:lnTo>
                    <a:lnTo>
                      <a:pt x="49" y="13"/>
                    </a:lnTo>
                    <a:lnTo>
                      <a:pt x="51" y="17"/>
                    </a:lnTo>
                    <a:lnTo>
                      <a:pt x="54" y="22"/>
                    </a:lnTo>
                    <a:lnTo>
                      <a:pt x="54" y="27"/>
                    </a:lnTo>
                    <a:lnTo>
                      <a:pt x="54" y="33"/>
                    </a:lnTo>
                    <a:lnTo>
                      <a:pt x="51" y="37"/>
                    </a:lnTo>
                    <a:lnTo>
                      <a:pt x="49" y="42"/>
                    </a:lnTo>
                    <a:lnTo>
                      <a:pt x="46" y="46"/>
                    </a:lnTo>
                    <a:lnTo>
                      <a:pt x="41" y="50"/>
                    </a:lnTo>
                    <a:lnTo>
                      <a:pt x="37" y="52"/>
                    </a:lnTo>
                    <a:lnTo>
                      <a:pt x="32" y="53"/>
                    </a:lnTo>
                    <a:lnTo>
                      <a:pt x="27" y="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8" name="Freeform 118"/>
              <p:cNvSpPr>
                <a:spLocks/>
              </p:cNvSpPr>
              <p:nvPr/>
            </p:nvSpPr>
            <p:spPr bwMode="auto">
              <a:xfrm>
                <a:off x="4981575" y="3278188"/>
                <a:ext cx="20638" cy="20638"/>
              </a:xfrm>
              <a:custGeom>
                <a:avLst/>
                <a:gdLst>
                  <a:gd name="T0" fmla="*/ 27 w 54"/>
                  <a:gd name="T1" fmla="*/ 54 h 54"/>
                  <a:gd name="T2" fmla="*/ 21 w 54"/>
                  <a:gd name="T3" fmla="*/ 53 h 54"/>
                  <a:gd name="T4" fmla="*/ 17 w 54"/>
                  <a:gd name="T5" fmla="*/ 52 h 54"/>
                  <a:gd name="T6" fmla="*/ 12 w 54"/>
                  <a:gd name="T7" fmla="*/ 50 h 54"/>
                  <a:gd name="T8" fmla="*/ 8 w 54"/>
                  <a:gd name="T9" fmla="*/ 46 h 54"/>
                  <a:gd name="T10" fmla="*/ 4 w 54"/>
                  <a:gd name="T11" fmla="*/ 42 h 54"/>
                  <a:gd name="T12" fmla="*/ 2 w 54"/>
                  <a:gd name="T13" fmla="*/ 37 h 54"/>
                  <a:gd name="T14" fmla="*/ 0 w 54"/>
                  <a:gd name="T15" fmla="*/ 33 h 54"/>
                  <a:gd name="T16" fmla="*/ 0 w 54"/>
                  <a:gd name="T17" fmla="*/ 27 h 54"/>
                  <a:gd name="T18" fmla="*/ 0 w 54"/>
                  <a:gd name="T19" fmla="*/ 22 h 54"/>
                  <a:gd name="T20" fmla="*/ 2 w 54"/>
                  <a:gd name="T21" fmla="*/ 17 h 54"/>
                  <a:gd name="T22" fmla="*/ 4 w 54"/>
                  <a:gd name="T23" fmla="*/ 13 h 54"/>
                  <a:gd name="T24" fmla="*/ 8 w 54"/>
                  <a:gd name="T25" fmla="*/ 8 h 54"/>
                  <a:gd name="T26" fmla="*/ 11 w 54"/>
                  <a:gd name="T27" fmla="*/ 5 h 54"/>
                  <a:gd name="T28" fmla="*/ 17 w 54"/>
                  <a:gd name="T29" fmla="*/ 3 h 54"/>
                  <a:gd name="T30" fmla="*/ 21 w 54"/>
                  <a:gd name="T31" fmla="*/ 2 h 54"/>
                  <a:gd name="T32" fmla="*/ 27 w 54"/>
                  <a:gd name="T33" fmla="*/ 0 h 54"/>
                  <a:gd name="T34" fmla="*/ 31 w 54"/>
                  <a:gd name="T35" fmla="*/ 2 h 54"/>
                  <a:gd name="T36" fmla="*/ 37 w 54"/>
                  <a:gd name="T37" fmla="*/ 3 h 54"/>
                  <a:gd name="T38" fmla="*/ 41 w 54"/>
                  <a:gd name="T39" fmla="*/ 5 h 54"/>
                  <a:gd name="T40" fmla="*/ 46 w 54"/>
                  <a:gd name="T41" fmla="*/ 8 h 54"/>
                  <a:gd name="T42" fmla="*/ 49 w 54"/>
                  <a:gd name="T43" fmla="*/ 13 h 54"/>
                  <a:gd name="T44" fmla="*/ 51 w 54"/>
                  <a:gd name="T45" fmla="*/ 17 h 54"/>
                  <a:gd name="T46" fmla="*/ 53 w 54"/>
                  <a:gd name="T47" fmla="*/ 22 h 54"/>
                  <a:gd name="T48" fmla="*/ 54 w 54"/>
                  <a:gd name="T49" fmla="*/ 27 h 54"/>
                  <a:gd name="T50" fmla="*/ 53 w 54"/>
                  <a:gd name="T51" fmla="*/ 33 h 54"/>
                  <a:gd name="T52" fmla="*/ 51 w 54"/>
                  <a:gd name="T53" fmla="*/ 37 h 54"/>
                  <a:gd name="T54" fmla="*/ 49 w 54"/>
                  <a:gd name="T55" fmla="*/ 42 h 54"/>
                  <a:gd name="T56" fmla="*/ 46 w 54"/>
                  <a:gd name="T57" fmla="*/ 46 h 54"/>
                  <a:gd name="T58" fmla="*/ 41 w 54"/>
                  <a:gd name="T59" fmla="*/ 50 h 54"/>
                  <a:gd name="T60" fmla="*/ 37 w 54"/>
                  <a:gd name="T61" fmla="*/ 52 h 54"/>
                  <a:gd name="T62" fmla="*/ 31 w 54"/>
                  <a:gd name="T63" fmla="*/ 53 h 54"/>
                  <a:gd name="T64" fmla="*/ 27 w 54"/>
                  <a:gd name="T6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4" h="54">
                    <a:moveTo>
                      <a:pt x="27" y="54"/>
                    </a:moveTo>
                    <a:lnTo>
                      <a:pt x="21" y="53"/>
                    </a:lnTo>
                    <a:lnTo>
                      <a:pt x="17" y="52"/>
                    </a:lnTo>
                    <a:lnTo>
                      <a:pt x="12" y="50"/>
                    </a:lnTo>
                    <a:lnTo>
                      <a:pt x="8" y="46"/>
                    </a:lnTo>
                    <a:lnTo>
                      <a:pt x="4" y="42"/>
                    </a:lnTo>
                    <a:lnTo>
                      <a:pt x="2" y="37"/>
                    </a:lnTo>
                    <a:lnTo>
                      <a:pt x="0" y="33"/>
                    </a:lnTo>
                    <a:lnTo>
                      <a:pt x="0" y="27"/>
                    </a:lnTo>
                    <a:lnTo>
                      <a:pt x="0" y="22"/>
                    </a:lnTo>
                    <a:lnTo>
                      <a:pt x="2" y="17"/>
                    </a:lnTo>
                    <a:lnTo>
                      <a:pt x="4" y="13"/>
                    </a:lnTo>
                    <a:lnTo>
                      <a:pt x="8" y="8"/>
                    </a:lnTo>
                    <a:lnTo>
                      <a:pt x="11" y="5"/>
                    </a:lnTo>
                    <a:lnTo>
                      <a:pt x="17" y="3"/>
                    </a:lnTo>
                    <a:lnTo>
                      <a:pt x="21" y="2"/>
                    </a:lnTo>
                    <a:lnTo>
                      <a:pt x="27" y="0"/>
                    </a:lnTo>
                    <a:lnTo>
                      <a:pt x="31" y="2"/>
                    </a:lnTo>
                    <a:lnTo>
                      <a:pt x="37" y="3"/>
                    </a:lnTo>
                    <a:lnTo>
                      <a:pt x="41" y="5"/>
                    </a:lnTo>
                    <a:lnTo>
                      <a:pt x="46" y="8"/>
                    </a:lnTo>
                    <a:lnTo>
                      <a:pt x="49" y="13"/>
                    </a:lnTo>
                    <a:lnTo>
                      <a:pt x="51" y="17"/>
                    </a:lnTo>
                    <a:lnTo>
                      <a:pt x="53" y="22"/>
                    </a:lnTo>
                    <a:lnTo>
                      <a:pt x="54" y="27"/>
                    </a:lnTo>
                    <a:lnTo>
                      <a:pt x="53" y="33"/>
                    </a:lnTo>
                    <a:lnTo>
                      <a:pt x="51" y="37"/>
                    </a:lnTo>
                    <a:lnTo>
                      <a:pt x="49" y="42"/>
                    </a:lnTo>
                    <a:lnTo>
                      <a:pt x="46" y="46"/>
                    </a:lnTo>
                    <a:lnTo>
                      <a:pt x="41" y="50"/>
                    </a:lnTo>
                    <a:lnTo>
                      <a:pt x="37" y="52"/>
                    </a:lnTo>
                    <a:lnTo>
                      <a:pt x="31" y="53"/>
                    </a:lnTo>
                    <a:lnTo>
                      <a:pt x="27" y="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93" name="Rectangle 92"/>
            <p:cNvSpPr/>
            <p:nvPr/>
          </p:nvSpPr>
          <p:spPr>
            <a:xfrm>
              <a:off x="4332167" y="1377507"/>
              <a:ext cx="351923" cy="1086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700" b="1" dirty="0">
                  <a:solidFill>
                    <a:schemeClr val="tx2"/>
                  </a:solidFill>
                  <a:latin typeface="Calibri Light" panose="020F0302020204030204" pitchFamily="34" charset="0"/>
                  <a:cs typeface="Arabic Typesetting" panose="03020402040406030203" pitchFamily="66" charset="-78"/>
                </a:rPr>
                <a:t>Recertify</a:t>
              </a:r>
            </a:p>
          </p:txBody>
        </p:sp>
      </p:grpSp>
      <p:grpSp>
        <p:nvGrpSpPr>
          <p:cNvPr id="99" name="Group 98"/>
          <p:cNvGrpSpPr/>
          <p:nvPr/>
        </p:nvGrpSpPr>
        <p:grpSpPr>
          <a:xfrm>
            <a:off x="6259830" y="2054382"/>
            <a:ext cx="598170" cy="246312"/>
            <a:chOff x="4085920" y="1377507"/>
            <a:chExt cx="598170" cy="270943"/>
          </a:xfrm>
        </p:grpSpPr>
        <p:grpSp>
          <p:nvGrpSpPr>
            <p:cNvPr id="100" name="Group 99"/>
            <p:cNvGrpSpPr/>
            <p:nvPr/>
          </p:nvGrpSpPr>
          <p:grpSpPr>
            <a:xfrm>
              <a:off x="4085920" y="1430194"/>
              <a:ext cx="377876" cy="218256"/>
              <a:chOff x="4751388" y="3157538"/>
              <a:chExt cx="552450" cy="319088"/>
            </a:xfrm>
            <a:solidFill>
              <a:schemeClr val="tx2"/>
            </a:solidFill>
          </p:grpSpPr>
          <p:sp>
            <p:nvSpPr>
              <p:cNvPr id="102" name="Freeform 114"/>
              <p:cNvSpPr>
                <a:spLocks noEditPoints="1"/>
              </p:cNvSpPr>
              <p:nvPr/>
            </p:nvSpPr>
            <p:spPr bwMode="auto">
              <a:xfrm>
                <a:off x="4751388" y="3157538"/>
                <a:ext cx="384175" cy="319088"/>
              </a:xfrm>
              <a:custGeom>
                <a:avLst/>
                <a:gdLst>
                  <a:gd name="T0" fmla="*/ 398 w 969"/>
                  <a:gd name="T1" fmla="*/ 58 h 804"/>
                  <a:gd name="T2" fmla="*/ 298 w 969"/>
                  <a:gd name="T3" fmla="*/ 78 h 804"/>
                  <a:gd name="T4" fmla="*/ 211 w 969"/>
                  <a:gd name="T5" fmla="*/ 112 h 804"/>
                  <a:gd name="T6" fmla="*/ 139 w 969"/>
                  <a:gd name="T7" fmla="*/ 157 h 804"/>
                  <a:gd name="T8" fmla="*/ 88 w 969"/>
                  <a:gd name="T9" fmla="*/ 212 h 804"/>
                  <a:gd name="T10" fmla="*/ 59 w 969"/>
                  <a:gd name="T11" fmla="*/ 272 h 804"/>
                  <a:gd name="T12" fmla="*/ 55 w 969"/>
                  <a:gd name="T13" fmla="*/ 332 h 804"/>
                  <a:gd name="T14" fmla="*/ 83 w 969"/>
                  <a:gd name="T15" fmla="*/ 405 h 804"/>
                  <a:gd name="T16" fmla="*/ 164 w 969"/>
                  <a:gd name="T17" fmla="*/ 484 h 804"/>
                  <a:gd name="T18" fmla="*/ 287 w 969"/>
                  <a:gd name="T19" fmla="*/ 541 h 804"/>
                  <a:gd name="T20" fmla="*/ 334 w 969"/>
                  <a:gd name="T21" fmla="*/ 564 h 804"/>
                  <a:gd name="T22" fmla="*/ 329 w 969"/>
                  <a:gd name="T23" fmla="*/ 603 h 804"/>
                  <a:gd name="T24" fmla="*/ 274 w 969"/>
                  <a:gd name="T25" fmla="*/ 701 h 804"/>
                  <a:gd name="T26" fmla="*/ 342 w 969"/>
                  <a:gd name="T27" fmla="*/ 713 h 804"/>
                  <a:gd name="T28" fmla="*/ 443 w 969"/>
                  <a:gd name="T29" fmla="*/ 668 h 804"/>
                  <a:gd name="T30" fmla="*/ 528 w 969"/>
                  <a:gd name="T31" fmla="*/ 596 h 804"/>
                  <a:gd name="T32" fmla="*/ 561 w 969"/>
                  <a:gd name="T33" fmla="*/ 566 h 804"/>
                  <a:gd name="T34" fmla="*/ 732 w 969"/>
                  <a:gd name="T35" fmla="*/ 522 h 804"/>
                  <a:gd name="T36" fmla="*/ 814 w 969"/>
                  <a:gd name="T37" fmla="*/ 478 h 804"/>
                  <a:gd name="T38" fmla="*/ 866 w 969"/>
                  <a:gd name="T39" fmla="*/ 432 h 804"/>
                  <a:gd name="T40" fmla="*/ 900 w 969"/>
                  <a:gd name="T41" fmla="*/ 380 h 804"/>
                  <a:gd name="T42" fmla="*/ 915 w 969"/>
                  <a:gd name="T43" fmla="*/ 324 h 804"/>
                  <a:gd name="T44" fmla="*/ 907 w 969"/>
                  <a:gd name="T45" fmla="*/ 260 h 804"/>
                  <a:gd name="T46" fmla="*/ 873 w 969"/>
                  <a:gd name="T47" fmla="*/ 201 h 804"/>
                  <a:gd name="T48" fmla="*/ 817 w 969"/>
                  <a:gd name="T49" fmla="*/ 148 h 804"/>
                  <a:gd name="T50" fmla="*/ 742 w 969"/>
                  <a:gd name="T51" fmla="*/ 105 h 804"/>
                  <a:gd name="T52" fmla="*/ 653 w 969"/>
                  <a:gd name="T53" fmla="*/ 74 h 804"/>
                  <a:gd name="T54" fmla="*/ 551 w 969"/>
                  <a:gd name="T55" fmla="*/ 56 h 804"/>
                  <a:gd name="T56" fmla="*/ 113 w 969"/>
                  <a:gd name="T57" fmla="*/ 804 h 804"/>
                  <a:gd name="T58" fmla="*/ 94 w 969"/>
                  <a:gd name="T59" fmla="*/ 789 h 804"/>
                  <a:gd name="T60" fmla="*/ 94 w 969"/>
                  <a:gd name="T61" fmla="*/ 766 h 804"/>
                  <a:gd name="T62" fmla="*/ 113 w 969"/>
                  <a:gd name="T63" fmla="*/ 751 h 804"/>
                  <a:gd name="T64" fmla="*/ 181 w 969"/>
                  <a:gd name="T65" fmla="*/ 720 h 804"/>
                  <a:gd name="T66" fmla="*/ 232 w 969"/>
                  <a:gd name="T67" fmla="*/ 666 h 804"/>
                  <a:gd name="T68" fmla="*/ 243 w 969"/>
                  <a:gd name="T69" fmla="*/ 583 h 804"/>
                  <a:gd name="T70" fmla="*/ 113 w 969"/>
                  <a:gd name="T71" fmla="*/ 515 h 804"/>
                  <a:gd name="T72" fmla="*/ 30 w 969"/>
                  <a:gd name="T73" fmla="*/ 421 h 804"/>
                  <a:gd name="T74" fmla="*/ 5 w 969"/>
                  <a:gd name="T75" fmla="*/ 358 h 804"/>
                  <a:gd name="T76" fmla="*/ 1 w 969"/>
                  <a:gd name="T77" fmla="*/ 296 h 804"/>
                  <a:gd name="T78" fmla="*/ 23 w 969"/>
                  <a:gd name="T79" fmla="*/ 220 h 804"/>
                  <a:gd name="T80" fmla="*/ 71 w 969"/>
                  <a:gd name="T81" fmla="*/ 150 h 804"/>
                  <a:gd name="T82" fmla="*/ 143 w 969"/>
                  <a:gd name="T83" fmla="*/ 92 h 804"/>
                  <a:gd name="T84" fmla="*/ 233 w 969"/>
                  <a:gd name="T85" fmla="*/ 45 h 804"/>
                  <a:gd name="T86" fmla="*/ 341 w 969"/>
                  <a:gd name="T87" fmla="*/ 13 h 804"/>
                  <a:gd name="T88" fmla="*/ 460 w 969"/>
                  <a:gd name="T89" fmla="*/ 0 h 804"/>
                  <a:gd name="T90" fmla="*/ 582 w 969"/>
                  <a:gd name="T91" fmla="*/ 6 h 804"/>
                  <a:gd name="T92" fmla="*/ 694 w 969"/>
                  <a:gd name="T93" fmla="*/ 30 h 804"/>
                  <a:gd name="T94" fmla="*/ 793 w 969"/>
                  <a:gd name="T95" fmla="*/ 72 h 804"/>
                  <a:gd name="T96" fmla="*/ 873 w 969"/>
                  <a:gd name="T97" fmla="*/ 126 h 804"/>
                  <a:gd name="T98" fmla="*/ 931 w 969"/>
                  <a:gd name="T99" fmla="*/ 191 h 804"/>
                  <a:gd name="T100" fmla="*/ 963 w 969"/>
                  <a:gd name="T101" fmla="*/ 265 h 804"/>
                  <a:gd name="T102" fmla="*/ 968 w 969"/>
                  <a:gd name="T103" fmla="*/ 340 h 804"/>
                  <a:gd name="T104" fmla="*/ 946 w 969"/>
                  <a:gd name="T105" fmla="*/ 407 h 804"/>
                  <a:gd name="T106" fmla="*/ 906 w 969"/>
                  <a:gd name="T107" fmla="*/ 467 h 804"/>
                  <a:gd name="T108" fmla="*/ 845 w 969"/>
                  <a:gd name="T109" fmla="*/ 521 h 804"/>
                  <a:gd name="T110" fmla="*/ 769 w 969"/>
                  <a:gd name="T111" fmla="*/ 565 h 804"/>
                  <a:gd name="T112" fmla="*/ 680 w 969"/>
                  <a:gd name="T113" fmla="*/ 599 h 804"/>
                  <a:gd name="T114" fmla="*/ 579 w 969"/>
                  <a:gd name="T115" fmla="*/ 619 h 804"/>
                  <a:gd name="T116" fmla="*/ 505 w 969"/>
                  <a:gd name="T117" fmla="*/ 692 h 804"/>
                  <a:gd name="T118" fmla="*/ 415 w 969"/>
                  <a:gd name="T119" fmla="*/ 743 h 804"/>
                  <a:gd name="T120" fmla="*/ 268 w 969"/>
                  <a:gd name="T121" fmla="*/ 788 h 804"/>
                  <a:gd name="T122" fmla="*/ 118 w 969"/>
                  <a:gd name="T123" fmla="*/ 80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69" h="804">
                    <a:moveTo>
                      <a:pt x="484" y="54"/>
                    </a:moveTo>
                    <a:lnTo>
                      <a:pt x="463" y="54"/>
                    </a:lnTo>
                    <a:lnTo>
                      <a:pt x="441" y="55"/>
                    </a:lnTo>
                    <a:lnTo>
                      <a:pt x="419" y="56"/>
                    </a:lnTo>
                    <a:lnTo>
                      <a:pt x="398" y="58"/>
                    </a:lnTo>
                    <a:lnTo>
                      <a:pt x="377" y="62"/>
                    </a:lnTo>
                    <a:lnTo>
                      <a:pt x="357" y="65"/>
                    </a:lnTo>
                    <a:lnTo>
                      <a:pt x="337" y="69"/>
                    </a:lnTo>
                    <a:lnTo>
                      <a:pt x="317" y="74"/>
                    </a:lnTo>
                    <a:lnTo>
                      <a:pt x="298" y="78"/>
                    </a:lnTo>
                    <a:lnTo>
                      <a:pt x="279" y="85"/>
                    </a:lnTo>
                    <a:lnTo>
                      <a:pt x="261" y="91"/>
                    </a:lnTo>
                    <a:lnTo>
                      <a:pt x="245" y="97"/>
                    </a:lnTo>
                    <a:lnTo>
                      <a:pt x="227" y="105"/>
                    </a:lnTo>
                    <a:lnTo>
                      <a:pt x="211" y="112"/>
                    </a:lnTo>
                    <a:lnTo>
                      <a:pt x="195" y="121"/>
                    </a:lnTo>
                    <a:lnTo>
                      <a:pt x="181" y="129"/>
                    </a:lnTo>
                    <a:lnTo>
                      <a:pt x="166" y="138"/>
                    </a:lnTo>
                    <a:lnTo>
                      <a:pt x="153" y="148"/>
                    </a:lnTo>
                    <a:lnTo>
                      <a:pt x="139" y="157"/>
                    </a:lnTo>
                    <a:lnTo>
                      <a:pt x="128" y="168"/>
                    </a:lnTo>
                    <a:lnTo>
                      <a:pt x="117" y="178"/>
                    </a:lnTo>
                    <a:lnTo>
                      <a:pt x="106" y="189"/>
                    </a:lnTo>
                    <a:lnTo>
                      <a:pt x="97" y="201"/>
                    </a:lnTo>
                    <a:lnTo>
                      <a:pt x="88" y="212"/>
                    </a:lnTo>
                    <a:lnTo>
                      <a:pt x="80" y="223"/>
                    </a:lnTo>
                    <a:lnTo>
                      <a:pt x="73" y="235"/>
                    </a:lnTo>
                    <a:lnTo>
                      <a:pt x="67" y="248"/>
                    </a:lnTo>
                    <a:lnTo>
                      <a:pt x="63" y="260"/>
                    </a:lnTo>
                    <a:lnTo>
                      <a:pt x="59" y="272"/>
                    </a:lnTo>
                    <a:lnTo>
                      <a:pt x="56" y="286"/>
                    </a:lnTo>
                    <a:lnTo>
                      <a:pt x="54" y="299"/>
                    </a:lnTo>
                    <a:lnTo>
                      <a:pt x="54" y="313"/>
                    </a:lnTo>
                    <a:lnTo>
                      <a:pt x="54" y="322"/>
                    </a:lnTo>
                    <a:lnTo>
                      <a:pt x="55" y="332"/>
                    </a:lnTo>
                    <a:lnTo>
                      <a:pt x="56" y="341"/>
                    </a:lnTo>
                    <a:lnTo>
                      <a:pt x="59" y="351"/>
                    </a:lnTo>
                    <a:lnTo>
                      <a:pt x="64" y="369"/>
                    </a:lnTo>
                    <a:lnTo>
                      <a:pt x="73" y="387"/>
                    </a:lnTo>
                    <a:lnTo>
                      <a:pt x="83" y="405"/>
                    </a:lnTo>
                    <a:lnTo>
                      <a:pt x="96" y="423"/>
                    </a:lnTo>
                    <a:lnTo>
                      <a:pt x="109" y="438"/>
                    </a:lnTo>
                    <a:lnTo>
                      <a:pt x="126" y="455"/>
                    </a:lnTo>
                    <a:lnTo>
                      <a:pt x="144" y="470"/>
                    </a:lnTo>
                    <a:lnTo>
                      <a:pt x="164" y="484"/>
                    </a:lnTo>
                    <a:lnTo>
                      <a:pt x="185" y="498"/>
                    </a:lnTo>
                    <a:lnTo>
                      <a:pt x="209" y="510"/>
                    </a:lnTo>
                    <a:lnTo>
                      <a:pt x="233" y="522"/>
                    </a:lnTo>
                    <a:lnTo>
                      <a:pt x="260" y="532"/>
                    </a:lnTo>
                    <a:lnTo>
                      <a:pt x="287" y="541"/>
                    </a:lnTo>
                    <a:lnTo>
                      <a:pt x="317" y="550"/>
                    </a:lnTo>
                    <a:lnTo>
                      <a:pt x="322" y="553"/>
                    </a:lnTo>
                    <a:lnTo>
                      <a:pt x="328" y="555"/>
                    </a:lnTo>
                    <a:lnTo>
                      <a:pt x="331" y="559"/>
                    </a:lnTo>
                    <a:lnTo>
                      <a:pt x="334" y="564"/>
                    </a:lnTo>
                    <a:lnTo>
                      <a:pt x="337" y="569"/>
                    </a:lnTo>
                    <a:lnTo>
                      <a:pt x="338" y="575"/>
                    </a:lnTo>
                    <a:lnTo>
                      <a:pt x="337" y="581"/>
                    </a:lnTo>
                    <a:lnTo>
                      <a:pt x="335" y="586"/>
                    </a:lnTo>
                    <a:lnTo>
                      <a:pt x="329" y="603"/>
                    </a:lnTo>
                    <a:lnTo>
                      <a:pt x="321" y="621"/>
                    </a:lnTo>
                    <a:lnTo>
                      <a:pt x="311" y="640"/>
                    </a:lnTo>
                    <a:lnTo>
                      <a:pt x="300" y="660"/>
                    </a:lnTo>
                    <a:lnTo>
                      <a:pt x="287" y="680"/>
                    </a:lnTo>
                    <a:lnTo>
                      <a:pt x="274" y="701"/>
                    </a:lnTo>
                    <a:lnTo>
                      <a:pt x="258" y="720"/>
                    </a:lnTo>
                    <a:lnTo>
                      <a:pt x="241" y="738"/>
                    </a:lnTo>
                    <a:lnTo>
                      <a:pt x="280" y="730"/>
                    </a:lnTo>
                    <a:lnTo>
                      <a:pt x="321" y="720"/>
                    </a:lnTo>
                    <a:lnTo>
                      <a:pt x="342" y="713"/>
                    </a:lnTo>
                    <a:lnTo>
                      <a:pt x="362" y="706"/>
                    </a:lnTo>
                    <a:lnTo>
                      <a:pt x="384" y="698"/>
                    </a:lnTo>
                    <a:lnTo>
                      <a:pt x="404" y="689"/>
                    </a:lnTo>
                    <a:lnTo>
                      <a:pt x="424" y="679"/>
                    </a:lnTo>
                    <a:lnTo>
                      <a:pt x="443" y="668"/>
                    </a:lnTo>
                    <a:lnTo>
                      <a:pt x="462" y="656"/>
                    </a:lnTo>
                    <a:lnTo>
                      <a:pt x="480" y="643"/>
                    </a:lnTo>
                    <a:lnTo>
                      <a:pt x="497" y="629"/>
                    </a:lnTo>
                    <a:lnTo>
                      <a:pt x="514" y="613"/>
                    </a:lnTo>
                    <a:lnTo>
                      <a:pt x="528" y="596"/>
                    </a:lnTo>
                    <a:lnTo>
                      <a:pt x="541" y="578"/>
                    </a:lnTo>
                    <a:lnTo>
                      <a:pt x="545" y="574"/>
                    </a:lnTo>
                    <a:lnTo>
                      <a:pt x="550" y="571"/>
                    </a:lnTo>
                    <a:lnTo>
                      <a:pt x="555" y="568"/>
                    </a:lnTo>
                    <a:lnTo>
                      <a:pt x="561" y="566"/>
                    </a:lnTo>
                    <a:lnTo>
                      <a:pt x="598" y="562"/>
                    </a:lnTo>
                    <a:lnTo>
                      <a:pt x="634" y="555"/>
                    </a:lnTo>
                    <a:lnTo>
                      <a:pt x="668" y="546"/>
                    </a:lnTo>
                    <a:lnTo>
                      <a:pt x="701" y="535"/>
                    </a:lnTo>
                    <a:lnTo>
                      <a:pt x="732" y="522"/>
                    </a:lnTo>
                    <a:lnTo>
                      <a:pt x="761" y="509"/>
                    </a:lnTo>
                    <a:lnTo>
                      <a:pt x="776" y="501"/>
                    </a:lnTo>
                    <a:lnTo>
                      <a:pt x="789" y="494"/>
                    </a:lnTo>
                    <a:lnTo>
                      <a:pt x="802" y="485"/>
                    </a:lnTo>
                    <a:lnTo>
                      <a:pt x="814" y="478"/>
                    </a:lnTo>
                    <a:lnTo>
                      <a:pt x="825" y="469"/>
                    </a:lnTo>
                    <a:lnTo>
                      <a:pt x="836" y="460"/>
                    </a:lnTo>
                    <a:lnTo>
                      <a:pt x="847" y="451"/>
                    </a:lnTo>
                    <a:lnTo>
                      <a:pt x="857" y="441"/>
                    </a:lnTo>
                    <a:lnTo>
                      <a:pt x="866" y="432"/>
                    </a:lnTo>
                    <a:lnTo>
                      <a:pt x="875" y="421"/>
                    </a:lnTo>
                    <a:lnTo>
                      <a:pt x="881" y="411"/>
                    </a:lnTo>
                    <a:lnTo>
                      <a:pt x="889" y="401"/>
                    </a:lnTo>
                    <a:lnTo>
                      <a:pt x="895" y="390"/>
                    </a:lnTo>
                    <a:lnTo>
                      <a:pt x="900" y="380"/>
                    </a:lnTo>
                    <a:lnTo>
                      <a:pt x="905" y="369"/>
                    </a:lnTo>
                    <a:lnTo>
                      <a:pt x="908" y="358"/>
                    </a:lnTo>
                    <a:lnTo>
                      <a:pt x="912" y="346"/>
                    </a:lnTo>
                    <a:lnTo>
                      <a:pt x="914" y="335"/>
                    </a:lnTo>
                    <a:lnTo>
                      <a:pt x="915" y="324"/>
                    </a:lnTo>
                    <a:lnTo>
                      <a:pt x="916" y="313"/>
                    </a:lnTo>
                    <a:lnTo>
                      <a:pt x="915" y="299"/>
                    </a:lnTo>
                    <a:lnTo>
                      <a:pt x="914" y="286"/>
                    </a:lnTo>
                    <a:lnTo>
                      <a:pt x="910" y="272"/>
                    </a:lnTo>
                    <a:lnTo>
                      <a:pt x="907" y="260"/>
                    </a:lnTo>
                    <a:lnTo>
                      <a:pt x="903" y="248"/>
                    </a:lnTo>
                    <a:lnTo>
                      <a:pt x="896" y="235"/>
                    </a:lnTo>
                    <a:lnTo>
                      <a:pt x="889" y="223"/>
                    </a:lnTo>
                    <a:lnTo>
                      <a:pt x="881" y="212"/>
                    </a:lnTo>
                    <a:lnTo>
                      <a:pt x="873" y="201"/>
                    </a:lnTo>
                    <a:lnTo>
                      <a:pt x="863" y="189"/>
                    </a:lnTo>
                    <a:lnTo>
                      <a:pt x="853" y="178"/>
                    </a:lnTo>
                    <a:lnTo>
                      <a:pt x="842" y="168"/>
                    </a:lnTo>
                    <a:lnTo>
                      <a:pt x="830" y="157"/>
                    </a:lnTo>
                    <a:lnTo>
                      <a:pt x="817" y="148"/>
                    </a:lnTo>
                    <a:lnTo>
                      <a:pt x="804" y="138"/>
                    </a:lnTo>
                    <a:lnTo>
                      <a:pt x="789" y="129"/>
                    </a:lnTo>
                    <a:lnTo>
                      <a:pt x="775" y="121"/>
                    </a:lnTo>
                    <a:lnTo>
                      <a:pt x="759" y="112"/>
                    </a:lnTo>
                    <a:lnTo>
                      <a:pt x="742" y="105"/>
                    </a:lnTo>
                    <a:lnTo>
                      <a:pt x="726" y="97"/>
                    </a:lnTo>
                    <a:lnTo>
                      <a:pt x="708" y="91"/>
                    </a:lnTo>
                    <a:lnTo>
                      <a:pt x="690" y="85"/>
                    </a:lnTo>
                    <a:lnTo>
                      <a:pt x="672" y="78"/>
                    </a:lnTo>
                    <a:lnTo>
                      <a:pt x="653" y="74"/>
                    </a:lnTo>
                    <a:lnTo>
                      <a:pt x="632" y="69"/>
                    </a:lnTo>
                    <a:lnTo>
                      <a:pt x="612" y="65"/>
                    </a:lnTo>
                    <a:lnTo>
                      <a:pt x="592" y="62"/>
                    </a:lnTo>
                    <a:lnTo>
                      <a:pt x="572" y="58"/>
                    </a:lnTo>
                    <a:lnTo>
                      <a:pt x="551" y="56"/>
                    </a:lnTo>
                    <a:lnTo>
                      <a:pt x="529" y="55"/>
                    </a:lnTo>
                    <a:lnTo>
                      <a:pt x="507" y="54"/>
                    </a:lnTo>
                    <a:lnTo>
                      <a:pt x="484" y="54"/>
                    </a:lnTo>
                    <a:close/>
                    <a:moveTo>
                      <a:pt x="118" y="804"/>
                    </a:moveTo>
                    <a:lnTo>
                      <a:pt x="113" y="804"/>
                    </a:lnTo>
                    <a:lnTo>
                      <a:pt x="109" y="803"/>
                    </a:lnTo>
                    <a:lnTo>
                      <a:pt x="104" y="800"/>
                    </a:lnTo>
                    <a:lnTo>
                      <a:pt x="100" y="797"/>
                    </a:lnTo>
                    <a:lnTo>
                      <a:pt x="97" y="794"/>
                    </a:lnTo>
                    <a:lnTo>
                      <a:pt x="94" y="789"/>
                    </a:lnTo>
                    <a:lnTo>
                      <a:pt x="92" y="785"/>
                    </a:lnTo>
                    <a:lnTo>
                      <a:pt x="92" y="780"/>
                    </a:lnTo>
                    <a:lnTo>
                      <a:pt x="92" y="775"/>
                    </a:lnTo>
                    <a:lnTo>
                      <a:pt x="92" y="770"/>
                    </a:lnTo>
                    <a:lnTo>
                      <a:pt x="94" y="766"/>
                    </a:lnTo>
                    <a:lnTo>
                      <a:pt x="97" y="761"/>
                    </a:lnTo>
                    <a:lnTo>
                      <a:pt x="100" y="758"/>
                    </a:lnTo>
                    <a:lnTo>
                      <a:pt x="104" y="754"/>
                    </a:lnTo>
                    <a:lnTo>
                      <a:pt x="109" y="752"/>
                    </a:lnTo>
                    <a:lnTo>
                      <a:pt x="113" y="751"/>
                    </a:lnTo>
                    <a:lnTo>
                      <a:pt x="128" y="748"/>
                    </a:lnTo>
                    <a:lnTo>
                      <a:pt x="143" y="742"/>
                    </a:lnTo>
                    <a:lnTo>
                      <a:pt x="156" y="737"/>
                    </a:lnTo>
                    <a:lnTo>
                      <a:pt x="168" y="729"/>
                    </a:lnTo>
                    <a:lnTo>
                      <a:pt x="181" y="720"/>
                    </a:lnTo>
                    <a:lnTo>
                      <a:pt x="193" y="711"/>
                    </a:lnTo>
                    <a:lnTo>
                      <a:pt x="203" y="701"/>
                    </a:lnTo>
                    <a:lnTo>
                      <a:pt x="213" y="689"/>
                    </a:lnTo>
                    <a:lnTo>
                      <a:pt x="223" y="678"/>
                    </a:lnTo>
                    <a:lnTo>
                      <a:pt x="232" y="666"/>
                    </a:lnTo>
                    <a:lnTo>
                      <a:pt x="240" y="655"/>
                    </a:lnTo>
                    <a:lnTo>
                      <a:pt x="248" y="642"/>
                    </a:lnTo>
                    <a:lnTo>
                      <a:pt x="263" y="618"/>
                    </a:lnTo>
                    <a:lnTo>
                      <a:pt x="274" y="594"/>
                    </a:lnTo>
                    <a:lnTo>
                      <a:pt x="243" y="583"/>
                    </a:lnTo>
                    <a:lnTo>
                      <a:pt x="214" y="572"/>
                    </a:lnTo>
                    <a:lnTo>
                      <a:pt x="186" y="559"/>
                    </a:lnTo>
                    <a:lnTo>
                      <a:pt x="161" y="545"/>
                    </a:lnTo>
                    <a:lnTo>
                      <a:pt x="136" y="530"/>
                    </a:lnTo>
                    <a:lnTo>
                      <a:pt x="113" y="515"/>
                    </a:lnTo>
                    <a:lnTo>
                      <a:pt x="93" y="497"/>
                    </a:lnTo>
                    <a:lnTo>
                      <a:pt x="74" y="480"/>
                    </a:lnTo>
                    <a:lnTo>
                      <a:pt x="57" y="461"/>
                    </a:lnTo>
                    <a:lnTo>
                      <a:pt x="43" y="442"/>
                    </a:lnTo>
                    <a:lnTo>
                      <a:pt x="30" y="421"/>
                    </a:lnTo>
                    <a:lnTo>
                      <a:pt x="19" y="400"/>
                    </a:lnTo>
                    <a:lnTo>
                      <a:pt x="15" y="390"/>
                    </a:lnTo>
                    <a:lnTo>
                      <a:pt x="11" y="379"/>
                    </a:lnTo>
                    <a:lnTo>
                      <a:pt x="8" y="368"/>
                    </a:lnTo>
                    <a:lnTo>
                      <a:pt x="5" y="358"/>
                    </a:lnTo>
                    <a:lnTo>
                      <a:pt x="4" y="346"/>
                    </a:lnTo>
                    <a:lnTo>
                      <a:pt x="1" y="335"/>
                    </a:lnTo>
                    <a:lnTo>
                      <a:pt x="0" y="324"/>
                    </a:lnTo>
                    <a:lnTo>
                      <a:pt x="0" y="313"/>
                    </a:lnTo>
                    <a:lnTo>
                      <a:pt x="1" y="296"/>
                    </a:lnTo>
                    <a:lnTo>
                      <a:pt x="2" y="280"/>
                    </a:lnTo>
                    <a:lnTo>
                      <a:pt x="6" y="265"/>
                    </a:lnTo>
                    <a:lnTo>
                      <a:pt x="10" y="249"/>
                    </a:lnTo>
                    <a:lnTo>
                      <a:pt x="16" y="234"/>
                    </a:lnTo>
                    <a:lnTo>
                      <a:pt x="23" y="220"/>
                    </a:lnTo>
                    <a:lnTo>
                      <a:pt x="29" y="205"/>
                    </a:lnTo>
                    <a:lnTo>
                      <a:pt x="38" y="191"/>
                    </a:lnTo>
                    <a:lnTo>
                      <a:pt x="48" y="177"/>
                    </a:lnTo>
                    <a:lnTo>
                      <a:pt x="59" y="164"/>
                    </a:lnTo>
                    <a:lnTo>
                      <a:pt x="71" y="150"/>
                    </a:lnTo>
                    <a:lnTo>
                      <a:pt x="83" y="138"/>
                    </a:lnTo>
                    <a:lnTo>
                      <a:pt x="97" y="126"/>
                    </a:lnTo>
                    <a:lnTo>
                      <a:pt x="111" y="113"/>
                    </a:lnTo>
                    <a:lnTo>
                      <a:pt x="126" y="102"/>
                    </a:lnTo>
                    <a:lnTo>
                      <a:pt x="143" y="92"/>
                    </a:lnTo>
                    <a:lnTo>
                      <a:pt x="159" y="81"/>
                    </a:lnTo>
                    <a:lnTo>
                      <a:pt x="177" y="72"/>
                    </a:lnTo>
                    <a:lnTo>
                      <a:pt x="195" y="62"/>
                    </a:lnTo>
                    <a:lnTo>
                      <a:pt x="214" y="53"/>
                    </a:lnTo>
                    <a:lnTo>
                      <a:pt x="233" y="45"/>
                    </a:lnTo>
                    <a:lnTo>
                      <a:pt x="254" y="38"/>
                    </a:lnTo>
                    <a:lnTo>
                      <a:pt x="275" y="30"/>
                    </a:lnTo>
                    <a:lnTo>
                      <a:pt x="296" y="25"/>
                    </a:lnTo>
                    <a:lnTo>
                      <a:pt x="319" y="19"/>
                    </a:lnTo>
                    <a:lnTo>
                      <a:pt x="341" y="13"/>
                    </a:lnTo>
                    <a:lnTo>
                      <a:pt x="363" y="10"/>
                    </a:lnTo>
                    <a:lnTo>
                      <a:pt x="387" y="6"/>
                    </a:lnTo>
                    <a:lnTo>
                      <a:pt x="412" y="3"/>
                    </a:lnTo>
                    <a:lnTo>
                      <a:pt x="435" y="1"/>
                    </a:lnTo>
                    <a:lnTo>
                      <a:pt x="460" y="0"/>
                    </a:lnTo>
                    <a:lnTo>
                      <a:pt x="484" y="0"/>
                    </a:lnTo>
                    <a:lnTo>
                      <a:pt x="509" y="0"/>
                    </a:lnTo>
                    <a:lnTo>
                      <a:pt x="534" y="1"/>
                    </a:lnTo>
                    <a:lnTo>
                      <a:pt x="558" y="3"/>
                    </a:lnTo>
                    <a:lnTo>
                      <a:pt x="582" y="6"/>
                    </a:lnTo>
                    <a:lnTo>
                      <a:pt x="606" y="10"/>
                    </a:lnTo>
                    <a:lnTo>
                      <a:pt x="629" y="13"/>
                    </a:lnTo>
                    <a:lnTo>
                      <a:pt x="652" y="19"/>
                    </a:lnTo>
                    <a:lnTo>
                      <a:pt x="673" y="25"/>
                    </a:lnTo>
                    <a:lnTo>
                      <a:pt x="694" y="30"/>
                    </a:lnTo>
                    <a:lnTo>
                      <a:pt x="715" y="38"/>
                    </a:lnTo>
                    <a:lnTo>
                      <a:pt x="736" y="45"/>
                    </a:lnTo>
                    <a:lnTo>
                      <a:pt x="756" y="53"/>
                    </a:lnTo>
                    <a:lnTo>
                      <a:pt x="775" y="62"/>
                    </a:lnTo>
                    <a:lnTo>
                      <a:pt x="793" y="72"/>
                    </a:lnTo>
                    <a:lnTo>
                      <a:pt x="811" y="81"/>
                    </a:lnTo>
                    <a:lnTo>
                      <a:pt x="828" y="92"/>
                    </a:lnTo>
                    <a:lnTo>
                      <a:pt x="843" y="102"/>
                    </a:lnTo>
                    <a:lnTo>
                      <a:pt x="859" y="113"/>
                    </a:lnTo>
                    <a:lnTo>
                      <a:pt x="873" y="126"/>
                    </a:lnTo>
                    <a:lnTo>
                      <a:pt x="887" y="138"/>
                    </a:lnTo>
                    <a:lnTo>
                      <a:pt x="899" y="150"/>
                    </a:lnTo>
                    <a:lnTo>
                      <a:pt x="910" y="164"/>
                    </a:lnTo>
                    <a:lnTo>
                      <a:pt x="922" y="177"/>
                    </a:lnTo>
                    <a:lnTo>
                      <a:pt x="931" y="191"/>
                    </a:lnTo>
                    <a:lnTo>
                      <a:pt x="940" y="205"/>
                    </a:lnTo>
                    <a:lnTo>
                      <a:pt x="947" y="220"/>
                    </a:lnTo>
                    <a:lnTo>
                      <a:pt x="954" y="234"/>
                    </a:lnTo>
                    <a:lnTo>
                      <a:pt x="960" y="249"/>
                    </a:lnTo>
                    <a:lnTo>
                      <a:pt x="963" y="265"/>
                    </a:lnTo>
                    <a:lnTo>
                      <a:pt x="967" y="280"/>
                    </a:lnTo>
                    <a:lnTo>
                      <a:pt x="969" y="296"/>
                    </a:lnTo>
                    <a:lnTo>
                      <a:pt x="969" y="313"/>
                    </a:lnTo>
                    <a:lnTo>
                      <a:pt x="969" y="326"/>
                    </a:lnTo>
                    <a:lnTo>
                      <a:pt x="968" y="340"/>
                    </a:lnTo>
                    <a:lnTo>
                      <a:pt x="965" y="354"/>
                    </a:lnTo>
                    <a:lnTo>
                      <a:pt x="962" y="368"/>
                    </a:lnTo>
                    <a:lnTo>
                      <a:pt x="958" y="381"/>
                    </a:lnTo>
                    <a:lnTo>
                      <a:pt x="953" y="393"/>
                    </a:lnTo>
                    <a:lnTo>
                      <a:pt x="946" y="407"/>
                    </a:lnTo>
                    <a:lnTo>
                      <a:pt x="941" y="419"/>
                    </a:lnTo>
                    <a:lnTo>
                      <a:pt x="933" y="432"/>
                    </a:lnTo>
                    <a:lnTo>
                      <a:pt x="924" y="444"/>
                    </a:lnTo>
                    <a:lnTo>
                      <a:pt x="915" y="456"/>
                    </a:lnTo>
                    <a:lnTo>
                      <a:pt x="906" y="467"/>
                    </a:lnTo>
                    <a:lnTo>
                      <a:pt x="895" y="479"/>
                    </a:lnTo>
                    <a:lnTo>
                      <a:pt x="884" y="490"/>
                    </a:lnTo>
                    <a:lnTo>
                      <a:pt x="871" y="501"/>
                    </a:lnTo>
                    <a:lnTo>
                      <a:pt x="859" y="511"/>
                    </a:lnTo>
                    <a:lnTo>
                      <a:pt x="845" y="521"/>
                    </a:lnTo>
                    <a:lnTo>
                      <a:pt x="832" y="530"/>
                    </a:lnTo>
                    <a:lnTo>
                      <a:pt x="817" y="540"/>
                    </a:lnTo>
                    <a:lnTo>
                      <a:pt x="802" y="549"/>
                    </a:lnTo>
                    <a:lnTo>
                      <a:pt x="786" y="557"/>
                    </a:lnTo>
                    <a:lnTo>
                      <a:pt x="769" y="565"/>
                    </a:lnTo>
                    <a:lnTo>
                      <a:pt x="752" y="573"/>
                    </a:lnTo>
                    <a:lnTo>
                      <a:pt x="736" y="580"/>
                    </a:lnTo>
                    <a:lnTo>
                      <a:pt x="718" y="586"/>
                    </a:lnTo>
                    <a:lnTo>
                      <a:pt x="699" y="593"/>
                    </a:lnTo>
                    <a:lnTo>
                      <a:pt x="680" y="599"/>
                    </a:lnTo>
                    <a:lnTo>
                      <a:pt x="660" y="603"/>
                    </a:lnTo>
                    <a:lnTo>
                      <a:pt x="640" y="608"/>
                    </a:lnTo>
                    <a:lnTo>
                      <a:pt x="620" y="612"/>
                    </a:lnTo>
                    <a:lnTo>
                      <a:pt x="600" y="615"/>
                    </a:lnTo>
                    <a:lnTo>
                      <a:pt x="579" y="619"/>
                    </a:lnTo>
                    <a:lnTo>
                      <a:pt x="565" y="636"/>
                    </a:lnTo>
                    <a:lnTo>
                      <a:pt x="552" y="651"/>
                    </a:lnTo>
                    <a:lnTo>
                      <a:pt x="537" y="666"/>
                    </a:lnTo>
                    <a:lnTo>
                      <a:pt x="521" y="679"/>
                    </a:lnTo>
                    <a:lnTo>
                      <a:pt x="505" y="692"/>
                    </a:lnTo>
                    <a:lnTo>
                      <a:pt x="488" y="704"/>
                    </a:lnTo>
                    <a:lnTo>
                      <a:pt x="470" y="715"/>
                    </a:lnTo>
                    <a:lnTo>
                      <a:pt x="452" y="725"/>
                    </a:lnTo>
                    <a:lnTo>
                      <a:pt x="434" y="734"/>
                    </a:lnTo>
                    <a:lnTo>
                      <a:pt x="415" y="743"/>
                    </a:lnTo>
                    <a:lnTo>
                      <a:pt x="397" y="751"/>
                    </a:lnTo>
                    <a:lnTo>
                      <a:pt x="378" y="758"/>
                    </a:lnTo>
                    <a:lnTo>
                      <a:pt x="341" y="770"/>
                    </a:lnTo>
                    <a:lnTo>
                      <a:pt x="304" y="780"/>
                    </a:lnTo>
                    <a:lnTo>
                      <a:pt x="268" y="788"/>
                    </a:lnTo>
                    <a:lnTo>
                      <a:pt x="235" y="794"/>
                    </a:lnTo>
                    <a:lnTo>
                      <a:pt x="204" y="798"/>
                    </a:lnTo>
                    <a:lnTo>
                      <a:pt x="177" y="802"/>
                    </a:lnTo>
                    <a:lnTo>
                      <a:pt x="137" y="804"/>
                    </a:lnTo>
                    <a:lnTo>
                      <a:pt x="118" y="804"/>
                    </a:lnTo>
                    <a:lnTo>
                      <a:pt x="118" y="8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 name="Freeform 115"/>
              <p:cNvSpPr>
                <a:spLocks/>
              </p:cNvSpPr>
              <p:nvPr/>
            </p:nvSpPr>
            <p:spPr bwMode="auto">
              <a:xfrm>
                <a:off x="5027613" y="3217863"/>
                <a:ext cx="276225" cy="258763"/>
              </a:xfrm>
              <a:custGeom>
                <a:avLst/>
                <a:gdLst>
                  <a:gd name="T0" fmla="*/ 528 w 696"/>
                  <a:gd name="T1" fmla="*/ 648 h 653"/>
                  <a:gd name="T2" fmla="*/ 418 w 696"/>
                  <a:gd name="T3" fmla="*/ 626 h 653"/>
                  <a:gd name="T4" fmla="*/ 343 w 696"/>
                  <a:gd name="T5" fmla="*/ 597 h 653"/>
                  <a:gd name="T6" fmla="*/ 285 w 696"/>
                  <a:gd name="T7" fmla="*/ 563 h 653"/>
                  <a:gd name="T8" fmla="*/ 237 w 696"/>
                  <a:gd name="T9" fmla="*/ 518 h 653"/>
                  <a:gd name="T10" fmla="*/ 136 w 696"/>
                  <a:gd name="T11" fmla="*/ 486 h 653"/>
                  <a:gd name="T12" fmla="*/ 33 w 696"/>
                  <a:gd name="T13" fmla="*/ 440 h 653"/>
                  <a:gd name="T14" fmla="*/ 2 w 696"/>
                  <a:gd name="T15" fmla="*/ 413 h 653"/>
                  <a:gd name="T16" fmla="*/ 3 w 696"/>
                  <a:gd name="T17" fmla="*/ 393 h 653"/>
                  <a:gd name="T18" fmla="*/ 18 w 696"/>
                  <a:gd name="T19" fmla="*/ 378 h 653"/>
                  <a:gd name="T20" fmla="*/ 38 w 696"/>
                  <a:gd name="T21" fmla="*/ 379 h 653"/>
                  <a:gd name="T22" fmla="*/ 108 w 696"/>
                  <a:gd name="T23" fmla="*/ 418 h 653"/>
                  <a:gd name="T24" fmla="*/ 215 w 696"/>
                  <a:gd name="T25" fmla="*/ 449 h 653"/>
                  <a:gd name="T26" fmla="*/ 260 w 696"/>
                  <a:gd name="T27" fmla="*/ 460 h 653"/>
                  <a:gd name="T28" fmla="*/ 296 w 696"/>
                  <a:gd name="T29" fmla="*/ 501 h 653"/>
                  <a:gd name="T30" fmla="*/ 348 w 696"/>
                  <a:gd name="T31" fmla="*/ 540 h 653"/>
                  <a:gd name="T32" fmla="*/ 408 w 696"/>
                  <a:gd name="T33" fmla="*/ 566 h 653"/>
                  <a:gd name="T34" fmla="*/ 472 w 696"/>
                  <a:gd name="T35" fmla="*/ 573 h 653"/>
                  <a:gd name="T36" fmla="*/ 429 w 696"/>
                  <a:gd name="T37" fmla="*/ 501 h 653"/>
                  <a:gd name="T38" fmla="*/ 418 w 696"/>
                  <a:gd name="T39" fmla="*/ 459 h 653"/>
                  <a:gd name="T40" fmla="*/ 431 w 696"/>
                  <a:gd name="T41" fmla="*/ 442 h 653"/>
                  <a:gd name="T42" fmla="*/ 501 w 696"/>
                  <a:gd name="T43" fmla="*/ 417 h 653"/>
                  <a:gd name="T44" fmla="*/ 571 w 696"/>
                  <a:gd name="T45" fmla="*/ 377 h 653"/>
                  <a:gd name="T46" fmla="*/ 620 w 696"/>
                  <a:gd name="T47" fmla="*/ 327 h 653"/>
                  <a:gd name="T48" fmla="*/ 642 w 696"/>
                  <a:gd name="T49" fmla="*/ 269 h 653"/>
                  <a:gd name="T50" fmla="*/ 639 w 696"/>
                  <a:gd name="T51" fmla="*/ 225 h 653"/>
                  <a:gd name="T52" fmla="*/ 622 w 696"/>
                  <a:gd name="T53" fmla="*/ 186 h 653"/>
                  <a:gd name="T54" fmla="*/ 593 w 696"/>
                  <a:gd name="T55" fmla="*/ 152 h 653"/>
                  <a:gd name="T56" fmla="*/ 553 w 696"/>
                  <a:gd name="T57" fmla="*/ 120 h 653"/>
                  <a:gd name="T58" fmla="*/ 464 w 696"/>
                  <a:gd name="T59" fmla="*/ 79 h 653"/>
                  <a:gd name="T60" fmla="*/ 338 w 696"/>
                  <a:gd name="T61" fmla="*/ 55 h 653"/>
                  <a:gd name="T62" fmla="*/ 227 w 696"/>
                  <a:gd name="T63" fmla="*/ 59 h 653"/>
                  <a:gd name="T64" fmla="*/ 187 w 696"/>
                  <a:gd name="T65" fmla="*/ 61 h 653"/>
                  <a:gd name="T66" fmla="*/ 173 w 696"/>
                  <a:gd name="T67" fmla="*/ 46 h 653"/>
                  <a:gd name="T68" fmla="*/ 173 w 696"/>
                  <a:gd name="T69" fmla="*/ 26 h 653"/>
                  <a:gd name="T70" fmla="*/ 188 w 696"/>
                  <a:gd name="T71" fmla="*/ 11 h 653"/>
                  <a:gd name="T72" fmla="*/ 275 w 696"/>
                  <a:gd name="T73" fmla="*/ 0 h 653"/>
                  <a:gd name="T74" fmla="*/ 364 w 696"/>
                  <a:gd name="T75" fmla="*/ 3 h 653"/>
                  <a:gd name="T76" fmla="*/ 440 w 696"/>
                  <a:gd name="T77" fmla="*/ 15 h 653"/>
                  <a:gd name="T78" fmla="*/ 509 w 696"/>
                  <a:gd name="T79" fmla="*/ 36 h 653"/>
                  <a:gd name="T80" fmla="*/ 569 w 696"/>
                  <a:gd name="T81" fmla="*/ 65 h 653"/>
                  <a:gd name="T82" fmla="*/ 620 w 696"/>
                  <a:gd name="T83" fmla="*/ 101 h 653"/>
                  <a:gd name="T84" fmla="*/ 658 w 696"/>
                  <a:gd name="T85" fmla="*/ 144 h 653"/>
                  <a:gd name="T86" fmla="*/ 683 w 696"/>
                  <a:gd name="T87" fmla="*/ 191 h 653"/>
                  <a:gd name="T88" fmla="*/ 696 w 696"/>
                  <a:gd name="T89" fmla="*/ 241 h 653"/>
                  <a:gd name="T90" fmla="*/ 688 w 696"/>
                  <a:gd name="T91" fmla="*/ 309 h 653"/>
                  <a:gd name="T92" fmla="*/ 651 w 696"/>
                  <a:gd name="T93" fmla="*/ 375 h 653"/>
                  <a:gd name="T94" fmla="*/ 588 w 696"/>
                  <a:gd name="T95" fmla="*/ 431 h 653"/>
                  <a:gd name="T96" fmla="*/ 504 w 696"/>
                  <a:gd name="T97" fmla="*/ 475 h 653"/>
                  <a:gd name="T98" fmla="*/ 512 w 696"/>
                  <a:gd name="T99" fmla="*/ 537 h 653"/>
                  <a:gd name="T100" fmla="*/ 551 w 696"/>
                  <a:gd name="T101" fmla="*/ 578 h 653"/>
                  <a:gd name="T102" fmla="*/ 590 w 696"/>
                  <a:gd name="T103" fmla="*/ 598 h 653"/>
                  <a:gd name="T104" fmla="*/ 615 w 696"/>
                  <a:gd name="T105" fmla="*/ 607 h 653"/>
                  <a:gd name="T106" fmla="*/ 623 w 696"/>
                  <a:gd name="T107" fmla="*/ 624 h 653"/>
                  <a:gd name="T108" fmla="*/ 617 w 696"/>
                  <a:gd name="T109" fmla="*/ 643 h 653"/>
                  <a:gd name="T110" fmla="*/ 602 w 696"/>
                  <a:gd name="T111" fmla="*/ 653 h 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96" h="653">
                    <a:moveTo>
                      <a:pt x="596" y="653"/>
                    </a:moveTo>
                    <a:lnTo>
                      <a:pt x="581" y="653"/>
                    </a:lnTo>
                    <a:lnTo>
                      <a:pt x="549" y="651"/>
                    </a:lnTo>
                    <a:lnTo>
                      <a:pt x="528" y="648"/>
                    </a:lnTo>
                    <a:lnTo>
                      <a:pt x="503" y="645"/>
                    </a:lnTo>
                    <a:lnTo>
                      <a:pt x="476" y="640"/>
                    </a:lnTo>
                    <a:lnTo>
                      <a:pt x="448" y="634"/>
                    </a:lnTo>
                    <a:lnTo>
                      <a:pt x="418" y="626"/>
                    </a:lnTo>
                    <a:lnTo>
                      <a:pt x="389" y="616"/>
                    </a:lnTo>
                    <a:lnTo>
                      <a:pt x="373" y="610"/>
                    </a:lnTo>
                    <a:lnTo>
                      <a:pt x="358" y="605"/>
                    </a:lnTo>
                    <a:lnTo>
                      <a:pt x="343" y="597"/>
                    </a:lnTo>
                    <a:lnTo>
                      <a:pt x="328" y="590"/>
                    </a:lnTo>
                    <a:lnTo>
                      <a:pt x="313" y="582"/>
                    </a:lnTo>
                    <a:lnTo>
                      <a:pt x="300" y="573"/>
                    </a:lnTo>
                    <a:lnTo>
                      <a:pt x="285" y="563"/>
                    </a:lnTo>
                    <a:lnTo>
                      <a:pt x="273" y="553"/>
                    </a:lnTo>
                    <a:lnTo>
                      <a:pt x="260" y="542"/>
                    </a:lnTo>
                    <a:lnTo>
                      <a:pt x="248" y="531"/>
                    </a:lnTo>
                    <a:lnTo>
                      <a:pt x="237" y="518"/>
                    </a:lnTo>
                    <a:lnTo>
                      <a:pt x="226" y="505"/>
                    </a:lnTo>
                    <a:lnTo>
                      <a:pt x="196" y="500"/>
                    </a:lnTo>
                    <a:lnTo>
                      <a:pt x="166" y="494"/>
                    </a:lnTo>
                    <a:lnTo>
                      <a:pt x="136" y="486"/>
                    </a:lnTo>
                    <a:lnTo>
                      <a:pt x="108" y="477"/>
                    </a:lnTo>
                    <a:lnTo>
                      <a:pt x="83" y="466"/>
                    </a:lnTo>
                    <a:lnTo>
                      <a:pt x="57" y="453"/>
                    </a:lnTo>
                    <a:lnTo>
                      <a:pt x="33" y="440"/>
                    </a:lnTo>
                    <a:lnTo>
                      <a:pt x="11" y="425"/>
                    </a:lnTo>
                    <a:lnTo>
                      <a:pt x="7" y="422"/>
                    </a:lnTo>
                    <a:lnTo>
                      <a:pt x="4" y="417"/>
                    </a:lnTo>
                    <a:lnTo>
                      <a:pt x="2" y="413"/>
                    </a:lnTo>
                    <a:lnTo>
                      <a:pt x="1" y="408"/>
                    </a:lnTo>
                    <a:lnTo>
                      <a:pt x="0" y="403"/>
                    </a:lnTo>
                    <a:lnTo>
                      <a:pt x="1" y="397"/>
                    </a:lnTo>
                    <a:lnTo>
                      <a:pt x="3" y="393"/>
                    </a:lnTo>
                    <a:lnTo>
                      <a:pt x="5" y="388"/>
                    </a:lnTo>
                    <a:lnTo>
                      <a:pt x="9" y="384"/>
                    </a:lnTo>
                    <a:lnTo>
                      <a:pt x="13" y="380"/>
                    </a:lnTo>
                    <a:lnTo>
                      <a:pt x="18" y="378"/>
                    </a:lnTo>
                    <a:lnTo>
                      <a:pt x="23" y="377"/>
                    </a:lnTo>
                    <a:lnTo>
                      <a:pt x="28" y="377"/>
                    </a:lnTo>
                    <a:lnTo>
                      <a:pt x="33" y="377"/>
                    </a:lnTo>
                    <a:lnTo>
                      <a:pt x="38" y="379"/>
                    </a:lnTo>
                    <a:lnTo>
                      <a:pt x="42" y="381"/>
                    </a:lnTo>
                    <a:lnTo>
                      <a:pt x="62" y="395"/>
                    </a:lnTo>
                    <a:lnTo>
                      <a:pt x="85" y="407"/>
                    </a:lnTo>
                    <a:lnTo>
                      <a:pt x="108" y="418"/>
                    </a:lnTo>
                    <a:lnTo>
                      <a:pt x="133" y="429"/>
                    </a:lnTo>
                    <a:lnTo>
                      <a:pt x="160" y="436"/>
                    </a:lnTo>
                    <a:lnTo>
                      <a:pt x="187" y="443"/>
                    </a:lnTo>
                    <a:lnTo>
                      <a:pt x="215" y="449"/>
                    </a:lnTo>
                    <a:lnTo>
                      <a:pt x="244" y="453"/>
                    </a:lnTo>
                    <a:lnTo>
                      <a:pt x="250" y="454"/>
                    </a:lnTo>
                    <a:lnTo>
                      <a:pt x="255" y="457"/>
                    </a:lnTo>
                    <a:lnTo>
                      <a:pt x="260" y="460"/>
                    </a:lnTo>
                    <a:lnTo>
                      <a:pt x="263" y="464"/>
                    </a:lnTo>
                    <a:lnTo>
                      <a:pt x="273" y="478"/>
                    </a:lnTo>
                    <a:lnTo>
                      <a:pt x="284" y="490"/>
                    </a:lnTo>
                    <a:lnTo>
                      <a:pt x="296" y="501"/>
                    </a:lnTo>
                    <a:lnTo>
                      <a:pt x="308" y="513"/>
                    </a:lnTo>
                    <a:lnTo>
                      <a:pt x="320" y="523"/>
                    </a:lnTo>
                    <a:lnTo>
                      <a:pt x="334" y="532"/>
                    </a:lnTo>
                    <a:lnTo>
                      <a:pt x="348" y="540"/>
                    </a:lnTo>
                    <a:lnTo>
                      <a:pt x="363" y="547"/>
                    </a:lnTo>
                    <a:lnTo>
                      <a:pt x="377" y="554"/>
                    </a:lnTo>
                    <a:lnTo>
                      <a:pt x="393" y="561"/>
                    </a:lnTo>
                    <a:lnTo>
                      <a:pt x="408" y="566"/>
                    </a:lnTo>
                    <a:lnTo>
                      <a:pt x="423" y="571"/>
                    </a:lnTo>
                    <a:lnTo>
                      <a:pt x="454" y="580"/>
                    </a:lnTo>
                    <a:lnTo>
                      <a:pt x="483" y="587"/>
                    </a:lnTo>
                    <a:lnTo>
                      <a:pt x="472" y="573"/>
                    </a:lnTo>
                    <a:lnTo>
                      <a:pt x="461" y="559"/>
                    </a:lnTo>
                    <a:lnTo>
                      <a:pt x="451" y="544"/>
                    </a:lnTo>
                    <a:lnTo>
                      <a:pt x="444" y="529"/>
                    </a:lnTo>
                    <a:lnTo>
                      <a:pt x="429" y="501"/>
                    </a:lnTo>
                    <a:lnTo>
                      <a:pt x="418" y="476"/>
                    </a:lnTo>
                    <a:lnTo>
                      <a:pt x="417" y="470"/>
                    </a:lnTo>
                    <a:lnTo>
                      <a:pt x="417" y="464"/>
                    </a:lnTo>
                    <a:lnTo>
                      <a:pt x="418" y="459"/>
                    </a:lnTo>
                    <a:lnTo>
                      <a:pt x="419" y="453"/>
                    </a:lnTo>
                    <a:lnTo>
                      <a:pt x="422" y="449"/>
                    </a:lnTo>
                    <a:lnTo>
                      <a:pt x="427" y="444"/>
                    </a:lnTo>
                    <a:lnTo>
                      <a:pt x="431" y="442"/>
                    </a:lnTo>
                    <a:lnTo>
                      <a:pt x="437" y="440"/>
                    </a:lnTo>
                    <a:lnTo>
                      <a:pt x="459" y="433"/>
                    </a:lnTo>
                    <a:lnTo>
                      <a:pt x="481" y="426"/>
                    </a:lnTo>
                    <a:lnTo>
                      <a:pt x="501" y="417"/>
                    </a:lnTo>
                    <a:lnTo>
                      <a:pt x="521" y="408"/>
                    </a:lnTo>
                    <a:lnTo>
                      <a:pt x="539" y="398"/>
                    </a:lnTo>
                    <a:lnTo>
                      <a:pt x="556" y="388"/>
                    </a:lnTo>
                    <a:lnTo>
                      <a:pt x="571" y="377"/>
                    </a:lnTo>
                    <a:lnTo>
                      <a:pt x="586" y="365"/>
                    </a:lnTo>
                    <a:lnTo>
                      <a:pt x="598" y="352"/>
                    </a:lnTo>
                    <a:lnTo>
                      <a:pt x="609" y="340"/>
                    </a:lnTo>
                    <a:lnTo>
                      <a:pt x="620" y="327"/>
                    </a:lnTo>
                    <a:lnTo>
                      <a:pt x="627" y="313"/>
                    </a:lnTo>
                    <a:lnTo>
                      <a:pt x="634" y="299"/>
                    </a:lnTo>
                    <a:lnTo>
                      <a:pt x="639" y="284"/>
                    </a:lnTo>
                    <a:lnTo>
                      <a:pt x="642" y="269"/>
                    </a:lnTo>
                    <a:lnTo>
                      <a:pt x="642" y="255"/>
                    </a:lnTo>
                    <a:lnTo>
                      <a:pt x="642" y="245"/>
                    </a:lnTo>
                    <a:lnTo>
                      <a:pt x="641" y="235"/>
                    </a:lnTo>
                    <a:lnTo>
                      <a:pt x="639" y="225"/>
                    </a:lnTo>
                    <a:lnTo>
                      <a:pt x="635" y="214"/>
                    </a:lnTo>
                    <a:lnTo>
                      <a:pt x="632" y="205"/>
                    </a:lnTo>
                    <a:lnTo>
                      <a:pt x="627" y="195"/>
                    </a:lnTo>
                    <a:lnTo>
                      <a:pt x="622" y="186"/>
                    </a:lnTo>
                    <a:lnTo>
                      <a:pt x="615" y="177"/>
                    </a:lnTo>
                    <a:lnTo>
                      <a:pt x="608" y="168"/>
                    </a:lnTo>
                    <a:lnTo>
                      <a:pt x="600" y="159"/>
                    </a:lnTo>
                    <a:lnTo>
                      <a:pt x="593" y="152"/>
                    </a:lnTo>
                    <a:lnTo>
                      <a:pt x="584" y="144"/>
                    </a:lnTo>
                    <a:lnTo>
                      <a:pt x="575" y="136"/>
                    </a:lnTo>
                    <a:lnTo>
                      <a:pt x="563" y="128"/>
                    </a:lnTo>
                    <a:lnTo>
                      <a:pt x="553" y="120"/>
                    </a:lnTo>
                    <a:lnTo>
                      <a:pt x="542" y="114"/>
                    </a:lnTo>
                    <a:lnTo>
                      <a:pt x="518" y="100"/>
                    </a:lnTo>
                    <a:lnTo>
                      <a:pt x="492" y="89"/>
                    </a:lnTo>
                    <a:lnTo>
                      <a:pt x="464" y="79"/>
                    </a:lnTo>
                    <a:lnTo>
                      <a:pt x="435" y="70"/>
                    </a:lnTo>
                    <a:lnTo>
                      <a:pt x="403" y="63"/>
                    </a:lnTo>
                    <a:lnTo>
                      <a:pt x="371" y="57"/>
                    </a:lnTo>
                    <a:lnTo>
                      <a:pt x="338" y="55"/>
                    </a:lnTo>
                    <a:lnTo>
                      <a:pt x="303" y="54"/>
                    </a:lnTo>
                    <a:lnTo>
                      <a:pt x="278" y="54"/>
                    </a:lnTo>
                    <a:lnTo>
                      <a:pt x="253" y="56"/>
                    </a:lnTo>
                    <a:lnTo>
                      <a:pt x="227" y="59"/>
                    </a:lnTo>
                    <a:lnTo>
                      <a:pt x="203" y="63"/>
                    </a:lnTo>
                    <a:lnTo>
                      <a:pt x="197" y="63"/>
                    </a:lnTo>
                    <a:lnTo>
                      <a:pt x="192" y="63"/>
                    </a:lnTo>
                    <a:lnTo>
                      <a:pt x="187" y="61"/>
                    </a:lnTo>
                    <a:lnTo>
                      <a:pt x="182" y="59"/>
                    </a:lnTo>
                    <a:lnTo>
                      <a:pt x="179" y="55"/>
                    </a:lnTo>
                    <a:lnTo>
                      <a:pt x="176" y="52"/>
                    </a:lnTo>
                    <a:lnTo>
                      <a:pt x="173" y="46"/>
                    </a:lnTo>
                    <a:lnTo>
                      <a:pt x="171" y="42"/>
                    </a:lnTo>
                    <a:lnTo>
                      <a:pt x="171" y="36"/>
                    </a:lnTo>
                    <a:lnTo>
                      <a:pt x="171" y="31"/>
                    </a:lnTo>
                    <a:lnTo>
                      <a:pt x="173" y="26"/>
                    </a:lnTo>
                    <a:lnTo>
                      <a:pt x="176" y="22"/>
                    </a:lnTo>
                    <a:lnTo>
                      <a:pt x="179" y="17"/>
                    </a:lnTo>
                    <a:lnTo>
                      <a:pt x="183" y="14"/>
                    </a:lnTo>
                    <a:lnTo>
                      <a:pt x="188" y="11"/>
                    </a:lnTo>
                    <a:lnTo>
                      <a:pt x="192" y="10"/>
                    </a:lnTo>
                    <a:lnTo>
                      <a:pt x="220" y="6"/>
                    </a:lnTo>
                    <a:lnTo>
                      <a:pt x="247" y="3"/>
                    </a:lnTo>
                    <a:lnTo>
                      <a:pt x="275" y="0"/>
                    </a:lnTo>
                    <a:lnTo>
                      <a:pt x="303" y="0"/>
                    </a:lnTo>
                    <a:lnTo>
                      <a:pt x="325" y="0"/>
                    </a:lnTo>
                    <a:lnTo>
                      <a:pt x="345" y="1"/>
                    </a:lnTo>
                    <a:lnTo>
                      <a:pt x="364" y="3"/>
                    </a:lnTo>
                    <a:lnTo>
                      <a:pt x="384" y="5"/>
                    </a:lnTo>
                    <a:lnTo>
                      <a:pt x="403" y="8"/>
                    </a:lnTo>
                    <a:lnTo>
                      <a:pt x="422" y="11"/>
                    </a:lnTo>
                    <a:lnTo>
                      <a:pt x="440" y="15"/>
                    </a:lnTo>
                    <a:lnTo>
                      <a:pt x="458" y="19"/>
                    </a:lnTo>
                    <a:lnTo>
                      <a:pt x="475" y="25"/>
                    </a:lnTo>
                    <a:lnTo>
                      <a:pt x="492" y="31"/>
                    </a:lnTo>
                    <a:lnTo>
                      <a:pt x="509" y="36"/>
                    </a:lnTo>
                    <a:lnTo>
                      <a:pt x="524" y="43"/>
                    </a:lnTo>
                    <a:lnTo>
                      <a:pt x="540" y="50"/>
                    </a:lnTo>
                    <a:lnTo>
                      <a:pt x="554" y="57"/>
                    </a:lnTo>
                    <a:lnTo>
                      <a:pt x="569" y="65"/>
                    </a:lnTo>
                    <a:lnTo>
                      <a:pt x="583" y="74"/>
                    </a:lnTo>
                    <a:lnTo>
                      <a:pt x="595" y="82"/>
                    </a:lnTo>
                    <a:lnTo>
                      <a:pt x="607" y="92"/>
                    </a:lnTo>
                    <a:lnTo>
                      <a:pt x="620" y="101"/>
                    </a:lnTo>
                    <a:lnTo>
                      <a:pt x="630" y="111"/>
                    </a:lnTo>
                    <a:lnTo>
                      <a:pt x="640" y="121"/>
                    </a:lnTo>
                    <a:lnTo>
                      <a:pt x="650" y="133"/>
                    </a:lnTo>
                    <a:lnTo>
                      <a:pt x="658" y="144"/>
                    </a:lnTo>
                    <a:lnTo>
                      <a:pt x="665" y="155"/>
                    </a:lnTo>
                    <a:lnTo>
                      <a:pt x="672" y="166"/>
                    </a:lnTo>
                    <a:lnTo>
                      <a:pt x="679" y="179"/>
                    </a:lnTo>
                    <a:lnTo>
                      <a:pt x="683" y="191"/>
                    </a:lnTo>
                    <a:lnTo>
                      <a:pt x="688" y="203"/>
                    </a:lnTo>
                    <a:lnTo>
                      <a:pt x="691" y="216"/>
                    </a:lnTo>
                    <a:lnTo>
                      <a:pt x="695" y="229"/>
                    </a:lnTo>
                    <a:lnTo>
                      <a:pt x="696" y="241"/>
                    </a:lnTo>
                    <a:lnTo>
                      <a:pt x="696" y="255"/>
                    </a:lnTo>
                    <a:lnTo>
                      <a:pt x="695" y="273"/>
                    </a:lnTo>
                    <a:lnTo>
                      <a:pt x="692" y="291"/>
                    </a:lnTo>
                    <a:lnTo>
                      <a:pt x="688" y="309"/>
                    </a:lnTo>
                    <a:lnTo>
                      <a:pt x="681" y="327"/>
                    </a:lnTo>
                    <a:lnTo>
                      <a:pt x="672" y="342"/>
                    </a:lnTo>
                    <a:lnTo>
                      <a:pt x="662" y="359"/>
                    </a:lnTo>
                    <a:lnTo>
                      <a:pt x="651" y="375"/>
                    </a:lnTo>
                    <a:lnTo>
                      <a:pt x="637" y="389"/>
                    </a:lnTo>
                    <a:lnTo>
                      <a:pt x="623" y="404"/>
                    </a:lnTo>
                    <a:lnTo>
                      <a:pt x="606" y="418"/>
                    </a:lnTo>
                    <a:lnTo>
                      <a:pt x="588" y="431"/>
                    </a:lnTo>
                    <a:lnTo>
                      <a:pt x="569" y="443"/>
                    </a:lnTo>
                    <a:lnTo>
                      <a:pt x="549" y="454"/>
                    </a:lnTo>
                    <a:lnTo>
                      <a:pt x="528" y="466"/>
                    </a:lnTo>
                    <a:lnTo>
                      <a:pt x="504" y="475"/>
                    </a:lnTo>
                    <a:lnTo>
                      <a:pt x="479" y="484"/>
                    </a:lnTo>
                    <a:lnTo>
                      <a:pt x="488" y="501"/>
                    </a:lnTo>
                    <a:lnTo>
                      <a:pt x="500" y="519"/>
                    </a:lnTo>
                    <a:lnTo>
                      <a:pt x="512" y="537"/>
                    </a:lnTo>
                    <a:lnTo>
                      <a:pt x="526" y="555"/>
                    </a:lnTo>
                    <a:lnTo>
                      <a:pt x="534" y="563"/>
                    </a:lnTo>
                    <a:lnTo>
                      <a:pt x="542" y="571"/>
                    </a:lnTo>
                    <a:lnTo>
                      <a:pt x="551" y="578"/>
                    </a:lnTo>
                    <a:lnTo>
                      <a:pt x="560" y="583"/>
                    </a:lnTo>
                    <a:lnTo>
                      <a:pt x="570" y="589"/>
                    </a:lnTo>
                    <a:lnTo>
                      <a:pt x="580" y="593"/>
                    </a:lnTo>
                    <a:lnTo>
                      <a:pt x="590" y="598"/>
                    </a:lnTo>
                    <a:lnTo>
                      <a:pt x="602" y="600"/>
                    </a:lnTo>
                    <a:lnTo>
                      <a:pt x="606" y="601"/>
                    </a:lnTo>
                    <a:lnTo>
                      <a:pt x="611" y="603"/>
                    </a:lnTo>
                    <a:lnTo>
                      <a:pt x="615" y="607"/>
                    </a:lnTo>
                    <a:lnTo>
                      <a:pt x="618" y="610"/>
                    </a:lnTo>
                    <a:lnTo>
                      <a:pt x="621" y="615"/>
                    </a:lnTo>
                    <a:lnTo>
                      <a:pt x="622" y="619"/>
                    </a:lnTo>
                    <a:lnTo>
                      <a:pt x="623" y="624"/>
                    </a:lnTo>
                    <a:lnTo>
                      <a:pt x="623" y="629"/>
                    </a:lnTo>
                    <a:lnTo>
                      <a:pt x="622" y="634"/>
                    </a:lnTo>
                    <a:lnTo>
                      <a:pt x="621" y="638"/>
                    </a:lnTo>
                    <a:lnTo>
                      <a:pt x="617" y="643"/>
                    </a:lnTo>
                    <a:lnTo>
                      <a:pt x="615" y="646"/>
                    </a:lnTo>
                    <a:lnTo>
                      <a:pt x="611" y="649"/>
                    </a:lnTo>
                    <a:lnTo>
                      <a:pt x="606" y="652"/>
                    </a:lnTo>
                    <a:lnTo>
                      <a:pt x="602" y="653"/>
                    </a:lnTo>
                    <a:lnTo>
                      <a:pt x="596" y="65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 name="Freeform 116"/>
              <p:cNvSpPr>
                <a:spLocks/>
              </p:cNvSpPr>
              <p:nvPr/>
            </p:nvSpPr>
            <p:spPr bwMode="auto">
              <a:xfrm>
                <a:off x="4872038" y="3278188"/>
                <a:ext cx="20638" cy="20638"/>
              </a:xfrm>
              <a:custGeom>
                <a:avLst/>
                <a:gdLst>
                  <a:gd name="T0" fmla="*/ 27 w 54"/>
                  <a:gd name="T1" fmla="*/ 54 h 54"/>
                  <a:gd name="T2" fmla="*/ 21 w 54"/>
                  <a:gd name="T3" fmla="*/ 53 h 54"/>
                  <a:gd name="T4" fmla="*/ 16 w 54"/>
                  <a:gd name="T5" fmla="*/ 52 h 54"/>
                  <a:gd name="T6" fmla="*/ 11 w 54"/>
                  <a:gd name="T7" fmla="*/ 50 h 54"/>
                  <a:gd name="T8" fmla="*/ 8 w 54"/>
                  <a:gd name="T9" fmla="*/ 46 h 54"/>
                  <a:gd name="T10" fmla="*/ 4 w 54"/>
                  <a:gd name="T11" fmla="*/ 42 h 54"/>
                  <a:gd name="T12" fmla="*/ 1 w 54"/>
                  <a:gd name="T13" fmla="*/ 37 h 54"/>
                  <a:gd name="T14" fmla="*/ 0 w 54"/>
                  <a:gd name="T15" fmla="*/ 33 h 54"/>
                  <a:gd name="T16" fmla="*/ 0 w 54"/>
                  <a:gd name="T17" fmla="*/ 27 h 54"/>
                  <a:gd name="T18" fmla="*/ 0 w 54"/>
                  <a:gd name="T19" fmla="*/ 22 h 54"/>
                  <a:gd name="T20" fmla="*/ 1 w 54"/>
                  <a:gd name="T21" fmla="*/ 17 h 54"/>
                  <a:gd name="T22" fmla="*/ 4 w 54"/>
                  <a:gd name="T23" fmla="*/ 13 h 54"/>
                  <a:gd name="T24" fmla="*/ 8 w 54"/>
                  <a:gd name="T25" fmla="*/ 8 h 54"/>
                  <a:gd name="T26" fmla="*/ 11 w 54"/>
                  <a:gd name="T27" fmla="*/ 5 h 54"/>
                  <a:gd name="T28" fmla="*/ 16 w 54"/>
                  <a:gd name="T29" fmla="*/ 3 h 54"/>
                  <a:gd name="T30" fmla="*/ 21 w 54"/>
                  <a:gd name="T31" fmla="*/ 2 h 54"/>
                  <a:gd name="T32" fmla="*/ 26 w 54"/>
                  <a:gd name="T33" fmla="*/ 0 h 54"/>
                  <a:gd name="T34" fmla="*/ 31 w 54"/>
                  <a:gd name="T35" fmla="*/ 2 h 54"/>
                  <a:gd name="T36" fmla="*/ 37 w 54"/>
                  <a:gd name="T37" fmla="*/ 3 h 54"/>
                  <a:gd name="T38" fmla="*/ 41 w 54"/>
                  <a:gd name="T39" fmla="*/ 5 h 54"/>
                  <a:gd name="T40" fmla="*/ 46 w 54"/>
                  <a:gd name="T41" fmla="*/ 8 h 54"/>
                  <a:gd name="T42" fmla="*/ 49 w 54"/>
                  <a:gd name="T43" fmla="*/ 13 h 54"/>
                  <a:gd name="T44" fmla="*/ 52 w 54"/>
                  <a:gd name="T45" fmla="*/ 17 h 54"/>
                  <a:gd name="T46" fmla="*/ 53 w 54"/>
                  <a:gd name="T47" fmla="*/ 22 h 54"/>
                  <a:gd name="T48" fmla="*/ 54 w 54"/>
                  <a:gd name="T49" fmla="*/ 27 h 54"/>
                  <a:gd name="T50" fmla="*/ 53 w 54"/>
                  <a:gd name="T51" fmla="*/ 33 h 54"/>
                  <a:gd name="T52" fmla="*/ 52 w 54"/>
                  <a:gd name="T53" fmla="*/ 37 h 54"/>
                  <a:gd name="T54" fmla="*/ 49 w 54"/>
                  <a:gd name="T55" fmla="*/ 42 h 54"/>
                  <a:gd name="T56" fmla="*/ 46 w 54"/>
                  <a:gd name="T57" fmla="*/ 46 h 54"/>
                  <a:gd name="T58" fmla="*/ 41 w 54"/>
                  <a:gd name="T59" fmla="*/ 50 h 54"/>
                  <a:gd name="T60" fmla="*/ 37 w 54"/>
                  <a:gd name="T61" fmla="*/ 52 h 54"/>
                  <a:gd name="T62" fmla="*/ 31 w 54"/>
                  <a:gd name="T63" fmla="*/ 53 h 54"/>
                  <a:gd name="T64" fmla="*/ 27 w 54"/>
                  <a:gd name="T6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4" h="54">
                    <a:moveTo>
                      <a:pt x="27" y="54"/>
                    </a:moveTo>
                    <a:lnTo>
                      <a:pt x="21" y="53"/>
                    </a:lnTo>
                    <a:lnTo>
                      <a:pt x="16" y="52"/>
                    </a:lnTo>
                    <a:lnTo>
                      <a:pt x="11" y="50"/>
                    </a:lnTo>
                    <a:lnTo>
                      <a:pt x="8" y="46"/>
                    </a:lnTo>
                    <a:lnTo>
                      <a:pt x="4" y="42"/>
                    </a:lnTo>
                    <a:lnTo>
                      <a:pt x="1" y="37"/>
                    </a:lnTo>
                    <a:lnTo>
                      <a:pt x="0" y="33"/>
                    </a:lnTo>
                    <a:lnTo>
                      <a:pt x="0" y="27"/>
                    </a:lnTo>
                    <a:lnTo>
                      <a:pt x="0" y="22"/>
                    </a:lnTo>
                    <a:lnTo>
                      <a:pt x="1" y="17"/>
                    </a:lnTo>
                    <a:lnTo>
                      <a:pt x="4" y="13"/>
                    </a:lnTo>
                    <a:lnTo>
                      <a:pt x="8" y="8"/>
                    </a:lnTo>
                    <a:lnTo>
                      <a:pt x="11" y="5"/>
                    </a:lnTo>
                    <a:lnTo>
                      <a:pt x="16" y="3"/>
                    </a:lnTo>
                    <a:lnTo>
                      <a:pt x="21" y="2"/>
                    </a:lnTo>
                    <a:lnTo>
                      <a:pt x="26" y="0"/>
                    </a:lnTo>
                    <a:lnTo>
                      <a:pt x="31" y="2"/>
                    </a:lnTo>
                    <a:lnTo>
                      <a:pt x="37" y="3"/>
                    </a:lnTo>
                    <a:lnTo>
                      <a:pt x="41" y="5"/>
                    </a:lnTo>
                    <a:lnTo>
                      <a:pt x="46" y="8"/>
                    </a:lnTo>
                    <a:lnTo>
                      <a:pt x="49" y="13"/>
                    </a:lnTo>
                    <a:lnTo>
                      <a:pt x="52" y="17"/>
                    </a:lnTo>
                    <a:lnTo>
                      <a:pt x="53" y="22"/>
                    </a:lnTo>
                    <a:lnTo>
                      <a:pt x="54" y="27"/>
                    </a:lnTo>
                    <a:lnTo>
                      <a:pt x="53" y="33"/>
                    </a:lnTo>
                    <a:lnTo>
                      <a:pt x="52" y="37"/>
                    </a:lnTo>
                    <a:lnTo>
                      <a:pt x="49" y="42"/>
                    </a:lnTo>
                    <a:lnTo>
                      <a:pt x="46" y="46"/>
                    </a:lnTo>
                    <a:lnTo>
                      <a:pt x="41" y="50"/>
                    </a:lnTo>
                    <a:lnTo>
                      <a:pt x="37" y="52"/>
                    </a:lnTo>
                    <a:lnTo>
                      <a:pt x="31" y="53"/>
                    </a:lnTo>
                    <a:lnTo>
                      <a:pt x="27" y="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 name="Freeform 117"/>
              <p:cNvSpPr>
                <a:spLocks/>
              </p:cNvSpPr>
              <p:nvPr/>
            </p:nvSpPr>
            <p:spPr bwMode="auto">
              <a:xfrm>
                <a:off x="4926013" y="3278188"/>
                <a:ext cx="22225" cy="20638"/>
              </a:xfrm>
              <a:custGeom>
                <a:avLst/>
                <a:gdLst>
                  <a:gd name="T0" fmla="*/ 27 w 54"/>
                  <a:gd name="T1" fmla="*/ 54 h 54"/>
                  <a:gd name="T2" fmla="*/ 21 w 54"/>
                  <a:gd name="T3" fmla="*/ 53 h 54"/>
                  <a:gd name="T4" fmla="*/ 17 w 54"/>
                  <a:gd name="T5" fmla="*/ 52 h 54"/>
                  <a:gd name="T6" fmla="*/ 12 w 54"/>
                  <a:gd name="T7" fmla="*/ 50 h 54"/>
                  <a:gd name="T8" fmla="*/ 8 w 54"/>
                  <a:gd name="T9" fmla="*/ 46 h 54"/>
                  <a:gd name="T10" fmla="*/ 4 w 54"/>
                  <a:gd name="T11" fmla="*/ 42 h 54"/>
                  <a:gd name="T12" fmla="*/ 2 w 54"/>
                  <a:gd name="T13" fmla="*/ 37 h 54"/>
                  <a:gd name="T14" fmla="*/ 1 w 54"/>
                  <a:gd name="T15" fmla="*/ 33 h 54"/>
                  <a:gd name="T16" fmla="*/ 0 w 54"/>
                  <a:gd name="T17" fmla="*/ 27 h 54"/>
                  <a:gd name="T18" fmla="*/ 1 w 54"/>
                  <a:gd name="T19" fmla="*/ 22 h 54"/>
                  <a:gd name="T20" fmla="*/ 2 w 54"/>
                  <a:gd name="T21" fmla="*/ 17 h 54"/>
                  <a:gd name="T22" fmla="*/ 4 w 54"/>
                  <a:gd name="T23" fmla="*/ 13 h 54"/>
                  <a:gd name="T24" fmla="*/ 8 w 54"/>
                  <a:gd name="T25" fmla="*/ 8 h 54"/>
                  <a:gd name="T26" fmla="*/ 12 w 54"/>
                  <a:gd name="T27" fmla="*/ 5 h 54"/>
                  <a:gd name="T28" fmla="*/ 17 w 54"/>
                  <a:gd name="T29" fmla="*/ 3 h 54"/>
                  <a:gd name="T30" fmla="*/ 22 w 54"/>
                  <a:gd name="T31" fmla="*/ 2 h 54"/>
                  <a:gd name="T32" fmla="*/ 27 w 54"/>
                  <a:gd name="T33" fmla="*/ 0 h 54"/>
                  <a:gd name="T34" fmla="*/ 32 w 54"/>
                  <a:gd name="T35" fmla="*/ 2 h 54"/>
                  <a:gd name="T36" fmla="*/ 37 w 54"/>
                  <a:gd name="T37" fmla="*/ 3 h 54"/>
                  <a:gd name="T38" fmla="*/ 41 w 54"/>
                  <a:gd name="T39" fmla="*/ 5 h 54"/>
                  <a:gd name="T40" fmla="*/ 46 w 54"/>
                  <a:gd name="T41" fmla="*/ 8 h 54"/>
                  <a:gd name="T42" fmla="*/ 49 w 54"/>
                  <a:gd name="T43" fmla="*/ 13 h 54"/>
                  <a:gd name="T44" fmla="*/ 51 w 54"/>
                  <a:gd name="T45" fmla="*/ 17 h 54"/>
                  <a:gd name="T46" fmla="*/ 54 w 54"/>
                  <a:gd name="T47" fmla="*/ 22 h 54"/>
                  <a:gd name="T48" fmla="*/ 54 w 54"/>
                  <a:gd name="T49" fmla="*/ 27 h 54"/>
                  <a:gd name="T50" fmla="*/ 54 w 54"/>
                  <a:gd name="T51" fmla="*/ 33 h 54"/>
                  <a:gd name="T52" fmla="*/ 51 w 54"/>
                  <a:gd name="T53" fmla="*/ 37 h 54"/>
                  <a:gd name="T54" fmla="*/ 49 w 54"/>
                  <a:gd name="T55" fmla="*/ 42 h 54"/>
                  <a:gd name="T56" fmla="*/ 46 w 54"/>
                  <a:gd name="T57" fmla="*/ 46 h 54"/>
                  <a:gd name="T58" fmla="*/ 41 w 54"/>
                  <a:gd name="T59" fmla="*/ 50 h 54"/>
                  <a:gd name="T60" fmla="*/ 37 w 54"/>
                  <a:gd name="T61" fmla="*/ 52 h 54"/>
                  <a:gd name="T62" fmla="*/ 32 w 54"/>
                  <a:gd name="T63" fmla="*/ 53 h 54"/>
                  <a:gd name="T64" fmla="*/ 27 w 54"/>
                  <a:gd name="T6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4" h="54">
                    <a:moveTo>
                      <a:pt x="27" y="54"/>
                    </a:moveTo>
                    <a:lnTo>
                      <a:pt x="21" y="53"/>
                    </a:lnTo>
                    <a:lnTo>
                      <a:pt x="17" y="52"/>
                    </a:lnTo>
                    <a:lnTo>
                      <a:pt x="12" y="50"/>
                    </a:lnTo>
                    <a:lnTo>
                      <a:pt x="8" y="46"/>
                    </a:lnTo>
                    <a:lnTo>
                      <a:pt x="4" y="42"/>
                    </a:lnTo>
                    <a:lnTo>
                      <a:pt x="2" y="37"/>
                    </a:lnTo>
                    <a:lnTo>
                      <a:pt x="1" y="33"/>
                    </a:lnTo>
                    <a:lnTo>
                      <a:pt x="0" y="27"/>
                    </a:lnTo>
                    <a:lnTo>
                      <a:pt x="1" y="22"/>
                    </a:lnTo>
                    <a:lnTo>
                      <a:pt x="2" y="17"/>
                    </a:lnTo>
                    <a:lnTo>
                      <a:pt x="4" y="13"/>
                    </a:lnTo>
                    <a:lnTo>
                      <a:pt x="8" y="8"/>
                    </a:lnTo>
                    <a:lnTo>
                      <a:pt x="12" y="5"/>
                    </a:lnTo>
                    <a:lnTo>
                      <a:pt x="17" y="3"/>
                    </a:lnTo>
                    <a:lnTo>
                      <a:pt x="22" y="2"/>
                    </a:lnTo>
                    <a:lnTo>
                      <a:pt x="27" y="0"/>
                    </a:lnTo>
                    <a:lnTo>
                      <a:pt x="32" y="2"/>
                    </a:lnTo>
                    <a:lnTo>
                      <a:pt x="37" y="3"/>
                    </a:lnTo>
                    <a:lnTo>
                      <a:pt x="41" y="5"/>
                    </a:lnTo>
                    <a:lnTo>
                      <a:pt x="46" y="8"/>
                    </a:lnTo>
                    <a:lnTo>
                      <a:pt x="49" y="13"/>
                    </a:lnTo>
                    <a:lnTo>
                      <a:pt x="51" y="17"/>
                    </a:lnTo>
                    <a:lnTo>
                      <a:pt x="54" y="22"/>
                    </a:lnTo>
                    <a:lnTo>
                      <a:pt x="54" y="27"/>
                    </a:lnTo>
                    <a:lnTo>
                      <a:pt x="54" y="33"/>
                    </a:lnTo>
                    <a:lnTo>
                      <a:pt x="51" y="37"/>
                    </a:lnTo>
                    <a:lnTo>
                      <a:pt x="49" y="42"/>
                    </a:lnTo>
                    <a:lnTo>
                      <a:pt x="46" y="46"/>
                    </a:lnTo>
                    <a:lnTo>
                      <a:pt x="41" y="50"/>
                    </a:lnTo>
                    <a:lnTo>
                      <a:pt x="37" y="52"/>
                    </a:lnTo>
                    <a:lnTo>
                      <a:pt x="32" y="53"/>
                    </a:lnTo>
                    <a:lnTo>
                      <a:pt x="27" y="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 name="Freeform 118"/>
              <p:cNvSpPr>
                <a:spLocks/>
              </p:cNvSpPr>
              <p:nvPr/>
            </p:nvSpPr>
            <p:spPr bwMode="auto">
              <a:xfrm>
                <a:off x="4981575" y="3278188"/>
                <a:ext cx="20638" cy="20638"/>
              </a:xfrm>
              <a:custGeom>
                <a:avLst/>
                <a:gdLst>
                  <a:gd name="T0" fmla="*/ 27 w 54"/>
                  <a:gd name="T1" fmla="*/ 54 h 54"/>
                  <a:gd name="T2" fmla="*/ 21 w 54"/>
                  <a:gd name="T3" fmla="*/ 53 h 54"/>
                  <a:gd name="T4" fmla="*/ 17 w 54"/>
                  <a:gd name="T5" fmla="*/ 52 h 54"/>
                  <a:gd name="T6" fmla="*/ 12 w 54"/>
                  <a:gd name="T7" fmla="*/ 50 h 54"/>
                  <a:gd name="T8" fmla="*/ 8 w 54"/>
                  <a:gd name="T9" fmla="*/ 46 h 54"/>
                  <a:gd name="T10" fmla="*/ 4 w 54"/>
                  <a:gd name="T11" fmla="*/ 42 h 54"/>
                  <a:gd name="T12" fmla="*/ 2 w 54"/>
                  <a:gd name="T13" fmla="*/ 37 h 54"/>
                  <a:gd name="T14" fmla="*/ 0 w 54"/>
                  <a:gd name="T15" fmla="*/ 33 h 54"/>
                  <a:gd name="T16" fmla="*/ 0 w 54"/>
                  <a:gd name="T17" fmla="*/ 27 h 54"/>
                  <a:gd name="T18" fmla="*/ 0 w 54"/>
                  <a:gd name="T19" fmla="*/ 22 h 54"/>
                  <a:gd name="T20" fmla="*/ 2 w 54"/>
                  <a:gd name="T21" fmla="*/ 17 h 54"/>
                  <a:gd name="T22" fmla="*/ 4 w 54"/>
                  <a:gd name="T23" fmla="*/ 13 h 54"/>
                  <a:gd name="T24" fmla="*/ 8 w 54"/>
                  <a:gd name="T25" fmla="*/ 8 h 54"/>
                  <a:gd name="T26" fmla="*/ 11 w 54"/>
                  <a:gd name="T27" fmla="*/ 5 h 54"/>
                  <a:gd name="T28" fmla="*/ 17 w 54"/>
                  <a:gd name="T29" fmla="*/ 3 h 54"/>
                  <a:gd name="T30" fmla="*/ 21 w 54"/>
                  <a:gd name="T31" fmla="*/ 2 h 54"/>
                  <a:gd name="T32" fmla="*/ 27 w 54"/>
                  <a:gd name="T33" fmla="*/ 0 h 54"/>
                  <a:gd name="T34" fmla="*/ 31 w 54"/>
                  <a:gd name="T35" fmla="*/ 2 h 54"/>
                  <a:gd name="T36" fmla="*/ 37 w 54"/>
                  <a:gd name="T37" fmla="*/ 3 h 54"/>
                  <a:gd name="T38" fmla="*/ 41 w 54"/>
                  <a:gd name="T39" fmla="*/ 5 h 54"/>
                  <a:gd name="T40" fmla="*/ 46 w 54"/>
                  <a:gd name="T41" fmla="*/ 8 h 54"/>
                  <a:gd name="T42" fmla="*/ 49 w 54"/>
                  <a:gd name="T43" fmla="*/ 13 h 54"/>
                  <a:gd name="T44" fmla="*/ 51 w 54"/>
                  <a:gd name="T45" fmla="*/ 17 h 54"/>
                  <a:gd name="T46" fmla="*/ 53 w 54"/>
                  <a:gd name="T47" fmla="*/ 22 h 54"/>
                  <a:gd name="T48" fmla="*/ 54 w 54"/>
                  <a:gd name="T49" fmla="*/ 27 h 54"/>
                  <a:gd name="T50" fmla="*/ 53 w 54"/>
                  <a:gd name="T51" fmla="*/ 33 h 54"/>
                  <a:gd name="T52" fmla="*/ 51 w 54"/>
                  <a:gd name="T53" fmla="*/ 37 h 54"/>
                  <a:gd name="T54" fmla="*/ 49 w 54"/>
                  <a:gd name="T55" fmla="*/ 42 h 54"/>
                  <a:gd name="T56" fmla="*/ 46 w 54"/>
                  <a:gd name="T57" fmla="*/ 46 h 54"/>
                  <a:gd name="T58" fmla="*/ 41 w 54"/>
                  <a:gd name="T59" fmla="*/ 50 h 54"/>
                  <a:gd name="T60" fmla="*/ 37 w 54"/>
                  <a:gd name="T61" fmla="*/ 52 h 54"/>
                  <a:gd name="T62" fmla="*/ 31 w 54"/>
                  <a:gd name="T63" fmla="*/ 53 h 54"/>
                  <a:gd name="T64" fmla="*/ 27 w 54"/>
                  <a:gd name="T6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4" h="54">
                    <a:moveTo>
                      <a:pt x="27" y="54"/>
                    </a:moveTo>
                    <a:lnTo>
                      <a:pt x="21" y="53"/>
                    </a:lnTo>
                    <a:lnTo>
                      <a:pt x="17" y="52"/>
                    </a:lnTo>
                    <a:lnTo>
                      <a:pt x="12" y="50"/>
                    </a:lnTo>
                    <a:lnTo>
                      <a:pt x="8" y="46"/>
                    </a:lnTo>
                    <a:lnTo>
                      <a:pt x="4" y="42"/>
                    </a:lnTo>
                    <a:lnTo>
                      <a:pt x="2" y="37"/>
                    </a:lnTo>
                    <a:lnTo>
                      <a:pt x="0" y="33"/>
                    </a:lnTo>
                    <a:lnTo>
                      <a:pt x="0" y="27"/>
                    </a:lnTo>
                    <a:lnTo>
                      <a:pt x="0" y="22"/>
                    </a:lnTo>
                    <a:lnTo>
                      <a:pt x="2" y="17"/>
                    </a:lnTo>
                    <a:lnTo>
                      <a:pt x="4" y="13"/>
                    </a:lnTo>
                    <a:lnTo>
                      <a:pt x="8" y="8"/>
                    </a:lnTo>
                    <a:lnTo>
                      <a:pt x="11" y="5"/>
                    </a:lnTo>
                    <a:lnTo>
                      <a:pt x="17" y="3"/>
                    </a:lnTo>
                    <a:lnTo>
                      <a:pt x="21" y="2"/>
                    </a:lnTo>
                    <a:lnTo>
                      <a:pt x="27" y="0"/>
                    </a:lnTo>
                    <a:lnTo>
                      <a:pt x="31" y="2"/>
                    </a:lnTo>
                    <a:lnTo>
                      <a:pt x="37" y="3"/>
                    </a:lnTo>
                    <a:lnTo>
                      <a:pt x="41" y="5"/>
                    </a:lnTo>
                    <a:lnTo>
                      <a:pt x="46" y="8"/>
                    </a:lnTo>
                    <a:lnTo>
                      <a:pt x="49" y="13"/>
                    </a:lnTo>
                    <a:lnTo>
                      <a:pt x="51" y="17"/>
                    </a:lnTo>
                    <a:lnTo>
                      <a:pt x="53" y="22"/>
                    </a:lnTo>
                    <a:lnTo>
                      <a:pt x="54" y="27"/>
                    </a:lnTo>
                    <a:lnTo>
                      <a:pt x="53" y="33"/>
                    </a:lnTo>
                    <a:lnTo>
                      <a:pt x="51" y="37"/>
                    </a:lnTo>
                    <a:lnTo>
                      <a:pt x="49" y="42"/>
                    </a:lnTo>
                    <a:lnTo>
                      <a:pt x="46" y="46"/>
                    </a:lnTo>
                    <a:lnTo>
                      <a:pt x="41" y="50"/>
                    </a:lnTo>
                    <a:lnTo>
                      <a:pt x="37" y="52"/>
                    </a:lnTo>
                    <a:lnTo>
                      <a:pt x="31" y="53"/>
                    </a:lnTo>
                    <a:lnTo>
                      <a:pt x="27" y="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01" name="Rectangle 100"/>
            <p:cNvSpPr/>
            <p:nvPr/>
          </p:nvSpPr>
          <p:spPr>
            <a:xfrm>
              <a:off x="4332167" y="1377507"/>
              <a:ext cx="351923" cy="1086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700" b="1" dirty="0">
                  <a:solidFill>
                    <a:schemeClr val="tx2"/>
                  </a:solidFill>
                  <a:latin typeface="Calibri Light" panose="020F0302020204030204" pitchFamily="34" charset="0"/>
                  <a:cs typeface="Arabic Typesetting" panose="03020402040406030203" pitchFamily="66" charset="-78"/>
                </a:rPr>
                <a:t>Recertify</a:t>
              </a:r>
            </a:p>
          </p:txBody>
        </p:sp>
      </p:grpSp>
      <p:grpSp>
        <p:nvGrpSpPr>
          <p:cNvPr id="107" name="Group 106"/>
          <p:cNvGrpSpPr/>
          <p:nvPr/>
        </p:nvGrpSpPr>
        <p:grpSpPr>
          <a:xfrm>
            <a:off x="6259830" y="2298582"/>
            <a:ext cx="598170" cy="246312"/>
            <a:chOff x="4085920" y="1377507"/>
            <a:chExt cx="598170" cy="270943"/>
          </a:xfrm>
        </p:grpSpPr>
        <p:grpSp>
          <p:nvGrpSpPr>
            <p:cNvPr id="108" name="Group 107"/>
            <p:cNvGrpSpPr/>
            <p:nvPr/>
          </p:nvGrpSpPr>
          <p:grpSpPr>
            <a:xfrm>
              <a:off x="4085920" y="1430194"/>
              <a:ext cx="377876" cy="218256"/>
              <a:chOff x="4751388" y="3157538"/>
              <a:chExt cx="552450" cy="319088"/>
            </a:xfrm>
            <a:solidFill>
              <a:schemeClr val="tx2"/>
            </a:solidFill>
          </p:grpSpPr>
          <p:sp>
            <p:nvSpPr>
              <p:cNvPr id="110" name="Freeform 114"/>
              <p:cNvSpPr>
                <a:spLocks noEditPoints="1"/>
              </p:cNvSpPr>
              <p:nvPr/>
            </p:nvSpPr>
            <p:spPr bwMode="auto">
              <a:xfrm>
                <a:off x="4751388" y="3157538"/>
                <a:ext cx="384175" cy="319088"/>
              </a:xfrm>
              <a:custGeom>
                <a:avLst/>
                <a:gdLst>
                  <a:gd name="T0" fmla="*/ 398 w 969"/>
                  <a:gd name="T1" fmla="*/ 58 h 804"/>
                  <a:gd name="T2" fmla="*/ 298 w 969"/>
                  <a:gd name="T3" fmla="*/ 78 h 804"/>
                  <a:gd name="T4" fmla="*/ 211 w 969"/>
                  <a:gd name="T5" fmla="*/ 112 h 804"/>
                  <a:gd name="T6" fmla="*/ 139 w 969"/>
                  <a:gd name="T7" fmla="*/ 157 h 804"/>
                  <a:gd name="T8" fmla="*/ 88 w 969"/>
                  <a:gd name="T9" fmla="*/ 212 h 804"/>
                  <a:gd name="T10" fmla="*/ 59 w 969"/>
                  <a:gd name="T11" fmla="*/ 272 h 804"/>
                  <a:gd name="T12" fmla="*/ 55 w 969"/>
                  <a:gd name="T13" fmla="*/ 332 h 804"/>
                  <a:gd name="T14" fmla="*/ 83 w 969"/>
                  <a:gd name="T15" fmla="*/ 405 h 804"/>
                  <a:gd name="T16" fmla="*/ 164 w 969"/>
                  <a:gd name="T17" fmla="*/ 484 h 804"/>
                  <a:gd name="T18" fmla="*/ 287 w 969"/>
                  <a:gd name="T19" fmla="*/ 541 h 804"/>
                  <a:gd name="T20" fmla="*/ 334 w 969"/>
                  <a:gd name="T21" fmla="*/ 564 h 804"/>
                  <a:gd name="T22" fmla="*/ 329 w 969"/>
                  <a:gd name="T23" fmla="*/ 603 h 804"/>
                  <a:gd name="T24" fmla="*/ 274 w 969"/>
                  <a:gd name="T25" fmla="*/ 701 h 804"/>
                  <a:gd name="T26" fmla="*/ 342 w 969"/>
                  <a:gd name="T27" fmla="*/ 713 h 804"/>
                  <a:gd name="T28" fmla="*/ 443 w 969"/>
                  <a:gd name="T29" fmla="*/ 668 h 804"/>
                  <a:gd name="T30" fmla="*/ 528 w 969"/>
                  <a:gd name="T31" fmla="*/ 596 h 804"/>
                  <a:gd name="T32" fmla="*/ 561 w 969"/>
                  <a:gd name="T33" fmla="*/ 566 h 804"/>
                  <a:gd name="T34" fmla="*/ 732 w 969"/>
                  <a:gd name="T35" fmla="*/ 522 h 804"/>
                  <a:gd name="T36" fmla="*/ 814 w 969"/>
                  <a:gd name="T37" fmla="*/ 478 h 804"/>
                  <a:gd name="T38" fmla="*/ 866 w 969"/>
                  <a:gd name="T39" fmla="*/ 432 h 804"/>
                  <a:gd name="T40" fmla="*/ 900 w 969"/>
                  <a:gd name="T41" fmla="*/ 380 h 804"/>
                  <a:gd name="T42" fmla="*/ 915 w 969"/>
                  <a:gd name="T43" fmla="*/ 324 h 804"/>
                  <a:gd name="T44" fmla="*/ 907 w 969"/>
                  <a:gd name="T45" fmla="*/ 260 h 804"/>
                  <a:gd name="T46" fmla="*/ 873 w 969"/>
                  <a:gd name="T47" fmla="*/ 201 h 804"/>
                  <a:gd name="T48" fmla="*/ 817 w 969"/>
                  <a:gd name="T49" fmla="*/ 148 h 804"/>
                  <a:gd name="T50" fmla="*/ 742 w 969"/>
                  <a:gd name="T51" fmla="*/ 105 h 804"/>
                  <a:gd name="T52" fmla="*/ 653 w 969"/>
                  <a:gd name="T53" fmla="*/ 74 h 804"/>
                  <a:gd name="T54" fmla="*/ 551 w 969"/>
                  <a:gd name="T55" fmla="*/ 56 h 804"/>
                  <a:gd name="T56" fmla="*/ 113 w 969"/>
                  <a:gd name="T57" fmla="*/ 804 h 804"/>
                  <a:gd name="T58" fmla="*/ 94 w 969"/>
                  <a:gd name="T59" fmla="*/ 789 h 804"/>
                  <a:gd name="T60" fmla="*/ 94 w 969"/>
                  <a:gd name="T61" fmla="*/ 766 h 804"/>
                  <a:gd name="T62" fmla="*/ 113 w 969"/>
                  <a:gd name="T63" fmla="*/ 751 h 804"/>
                  <a:gd name="T64" fmla="*/ 181 w 969"/>
                  <a:gd name="T65" fmla="*/ 720 h 804"/>
                  <a:gd name="T66" fmla="*/ 232 w 969"/>
                  <a:gd name="T67" fmla="*/ 666 h 804"/>
                  <a:gd name="T68" fmla="*/ 243 w 969"/>
                  <a:gd name="T69" fmla="*/ 583 h 804"/>
                  <a:gd name="T70" fmla="*/ 113 w 969"/>
                  <a:gd name="T71" fmla="*/ 515 h 804"/>
                  <a:gd name="T72" fmla="*/ 30 w 969"/>
                  <a:gd name="T73" fmla="*/ 421 h 804"/>
                  <a:gd name="T74" fmla="*/ 5 w 969"/>
                  <a:gd name="T75" fmla="*/ 358 h 804"/>
                  <a:gd name="T76" fmla="*/ 1 w 969"/>
                  <a:gd name="T77" fmla="*/ 296 h 804"/>
                  <a:gd name="T78" fmla="*/ 23 w 969"/>
                  <a:gd name="T79" fmla="*/ 220 h 804"/>
                  <a:gd name="T80" fmla="*/ 71 w 969"/>
                  <a:gd name="T81" fmla="*/ 150 h 804"/>
                  <a:gd name="T82" fmla="*/ 143 w 969"/>
                  <a:gd name="T83" fmla="*/ 92 h 804"/>
                  <a:gd name="T84" fmla="*/ 233 w 969"/>
                  <a:gd name="T85" fmla="*/ 45 h 804"/>
                  <a:gd name="T86" fmla="*/ 341 w 969"/>
                  <a:gd name="T87" fmla="*/ 13 h 804"/>
                  <a:gd name="T88" fmla="*/ 460 w 969"/>
                  <a:gd name="T89" fmla="*/ 0 h 804"/>
                  <a:gd name="T90" fmla="*/ 582 w 969"/>
                  <a:gd name="T91" fmla="*/ 6 h 804"/>
                  <a:gd name="T92" fmla="*/ 694 w 969"/>
                  <a:gd name="T93" fmla="*/ 30 h 804"/>
                  <a:gd name="T94" fmla="*/ 793 w 969"/>
                  <a:gd name="T95" fmla="*/ 72 h 804"/>
                  <a:gd name="T96" fmla="*/ 873 w 969"/>
                  <a:gd name="T97" fmla="*/ 126 h 804"/>
                  <a:gd name="T98" fmla="*/ 931 w 969"/>
                  <a:gd name="T99" fmla="*/ 191 h 804"/>
                  <a:gd name="T100" fmla="*/ 963 w 969"/>
                  <a:gd name="T101" fmla="*/ 265 h 804"/>
                  <a:gd name="T102" fmla="*/ 968 w 969"/>
                  <a:gd name="T103" fmla="*/ 340 h 804"/>
                  <a:gd name="T104" fmla="*/ 946 w 969"/>
                  <a:gd name="T105" fmla="*/ 407 h 804"/>
                  <a:gd name="T106" fmla="*/ 906 w 969"/>
                  <a:gd name="T107" fmla="*/ 467 h 804"/>
                  <a:gd name="T108" fmla="*/ 845 w 969"/>
                  <a:gd name="T109" fmla="*/ 521 h 804"/>
                  <a:gd name="T110" fmla="*/ 769 w 969"/>
                  <a:gd name="T111" fmla="*/ 565 h 804"/>
                  <a:gd name="T112" fmla="*/ 680 w 969"/>
                  <a:gd name="T113" fmla="*/ 599 h 804"/>
                  <a:gd name="T114" fmla="*/ 579 w 969"/>
                  <a:gd name="T115" fmla="*/ 619 h 804"/>
                  <a:gd name="T116" fmla="*/ 505 w 969"/>
                  <a:gd name="T117" fmla="*/ 692 h 804"/>
                  <a:gd name="T118" fmla="*/ 415 w 969"/>
                  <a:gd name="T119" fmla="*/ 743 h 804"/>
                  <a:gd name="T120" fmla="*/ 268 w 969"/>
                  <a:gd name="T121" fmla="*/ 788 h 804"/>
                  <a:gd name="T122" fmla="*/ 118 w 969"/>
                  <a:gd name="T123" fmla="*/ 80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69" h="804">
                    <a:moveTo>
                      <a:pt x="484" y="54"/>
                    </a:moveTo>
                    <a:lnTo>
                      <a:pt x="463" y="54"/>
                    </a:lnTo>
                    <a:lnTo>
                      <a:pt x="441" y="55"/>
                    </a:lnTo>
                    <a:lnTo>
                      <a:pt x="419" y="56"/>
                    </a:lnTo>
                    <a:lnTo>
                      <a:pt x="398" y="58"/>
                    </a:lnTo>
                    <a:lnTo>
                      <a:pt x="377" y="62"/>
                    </a:lnTo>
                    <a:lnTo>
                      <a:pt x="357" y="65"/>
                    </a:lnTo>
                    <a:lnTo>
                      <a:pt x="337" y="69"/>
                    </a:lnTo>
                    <a:lnTo>
                      <a:pt x="317" y="74"/>
                    </a:lnTo>
                    <a:lnTo>
                      <a:pt x="298" y="78"/>
                    </a:lnTo>
                    <a:lnTo>
                      <a:pt x="279" y="85"/>
                    </a:lnTo>
                    <a:lnTo>
                      <a:pt x="261" y="91"/>
                    </a:lnTo>
                    <a:lnTo>
                      <a:pt x="245" y="97"/>
                    </a:lnTo>
                    <a:lnTo>
                      <a:pt x="227" y="105"/>
                    </a:lnTo>
                    <a:lnTo>
                      <a:pt x="211" y="112"/>
                    </a:lnTo>
                    <a:lnTo>
                      <a:pt x="195" y="121"/>
                    </a:lnTo>
                    <a:lnTo>
                      <a:pt x="181" y="129"/>
                    </a:lnTo>
                    <a:lnTo>
                      <a:pt x="166" y="138"/>
                    </a:lnTo>
                    <a:lnTo>
                      <a:pt x="153" y="148"/>
                    </a:lnTo>
                    <a:lnTo>
                      <a:pt x="139" y="157"/>
                    </a:lnTo>
                    <a:lnTo>
                      <a:pt x="128" y="168"/>
                    </a:lnTo>
                    <a:lnTo>
                      <a:pt x="117" y="178"/>
                    </a:lnTo>
                    <a:lnTo>
                      <a:pt x="106" y="189"/>
                    </a:lnTo>
                    <a:lnTo>
                      <a:pt x="97" y="201"/>
                    </a:lnTo>
                    <a:lnTo>
                      <a:pt x="88" y="212"/>
                    </a:lnTo>
                    <a:lnTo>
                      <a:pt x="80" y="223"/>
                    </a:lnTo>
                    <a:lnTo>
                      <a:pt x="73" y="235"/>
                    </a:lnTo>
                    <a:lnTo>
                      <a:pt x="67" y="248"/>
                    </a:lnTo>
                    <a:lnTo>
                      <a:pt x="63" y="260"/>
                    </a:lnTo>
                    <a:lnTo>
                      <a:pt x="59" y="272"/>
                    </a:lnTo>
                    <a:lnTo>
                      <a:pt x="56" y="286"/>
                    </a:lnTo>
                    <a:lnTo>
                      <a:pt x="54" y="299"/>
                    </a:lnTo>
                    <a:lnTo>
                      <a:pt x="54" y="313"/>
                    </a:lnTo>
                    <a:lnTo>
                      <a:pt x="54" y="322"/>
                    </a:lnTo>
                    <a:lnTo>
                      <a:pt x="55" y="332"/>
                    </a:lnTo>
                    <a:lnTo>
                      <a:pt x="56" y="341"/>
                    </a:lnTo>
                    <a:lnTo>
                      <a:pt x="59" y="351"/>
                    </a:lnTo>
                    <a:lnTo>
                      <a:pt x="64" y="369"/>
                    </a:lnTo>
                    <a:lnTo>
                      <a:pt x="73" y="387"/>
                    </a:lnTo>
                    <a:lnTo>
                      <a:pt x="83" y="405"/>
                    </a:lnTo>
                    <a:lnTo>
                      <a:pt x="96" y="423"/>
                    </a:lnTo>
                    <a:lnTo>
                      <a:pt x="109" y="438"/>
                    </a:lnTo>
                    <a:lnTo>
                      <a:pt x="126" y="455"/>
                    </a:lnTo>
                    <a:lnTo>
                      <a:pt x="144" y="470"/>
                    </a:lnTo>
                    <a:lnTo>
                      <a:pt x="164" y="484"/>
                    </a:lnTo>
                    <a:lnTo>
                      <a:pt x="185" y="498"/>
                    </a:lnTo>
                    <a:lnTo>
                      <a:pt x="209" y="510"/>
                    </a:lnTo>
                    <a:lnTo>
                      <a:pt x="233" y="522"/>
                    </a:lnTo>
                    <a:lnTo>
                      <a:pt x="260" y="532"/>
                    </a:lnTo>
                    <a:lnTo>
                      <a:pt x="287" y="541"/>
                    </a:lnTo>
                    <a:lnTo>
                      <a:pt x="317" y="550"/>
                    </a:lnTo>
                    <a:lnTo>
                      <a:pt x="322" y="553"/>
                    </a:lnTo>
                    <a:lnTo>
                      <a:pt x="328" y="555"/>
                    </a:lnTo>
                    <a:lnTo>
                      <a:pt x="331" y="559"/>
                    </a:lnTo>
                    <a:lnTo>
                      <a:pt x="334" y="564"/>
                    </a:lnTo>
                    <a:lnTo>
                      <a:pt x="337" y="569"/>
                    </a:lnTo>
                    <a:lnTo>
                      <a:pt x="338" y="575"/>
                    </a:lnTo>
                    <a:lnTo>
                      <a:pt x="337" y="581"/>
                    </a:lnTo>
                    <a:lnTo>
                      <a:pt x="335" y="586"/>
                    </a:lnTo>
                    <a:lnTo>
                      <a:pt x="329" y="603"/>
                    </a:lnTo>
                    <a:lnTo>
                      <a:pt x="321" y="621"/>
                    </a:lnTo>
                    <a:lnTo>
                      <a:pt x="311" y="640"/>
                    </a:lnTo>
                    <a:lnTo>
                      <a:pt x="300" y="660"/>
                    </a:lnTo>
                    <a:lnTo>
                      <a:pt x="287" y="680"/>
                    </a:lnTo>
                    <a:lnTo>
                      <a:pt x="274" y="701"/>
                    </a:lnTo>
                    <a:lnTo>
                      <a:pt x="258" y="720"/>
                    </a:lnTo>
                    <a:lnTo>
                      <a:pt x="241" y="738"/>
                    </a:lnTo>
                    <a:lnTo>
                      <a:pt x="280" y="730"/>
                    </a:lnTo>
                    <a:lnTo>
                      <a:pt x="321" y="720"/>
                    </a:lnTo>
                    <a:lnTo>
                      <a:pt x="342" y="713"/>
                    </a:lnTo>
                    <a:lnTo>
                      <a:pt x="362" y="706"/>
                    </a:lnTo>
                    <a:lnTo>
                      <a:pt x="384" y="698"/>
                    </a:lnTo>
                    <a:lnTo>
                      <a:pt x="404" y="689"/>
                    </a:lnTo>
                    <a:lnTo>
                      <a:pt x="424" y="679"/>
                    </a:lnTo>
                    <a:lnTo>
                      <a:pt x="443" y="668"/>
                    </a:lnTo>
                    <a:lnTo>
                      <a:pt x="462" y="656"/>
                    </a:lnTo>
                    <a:lnTo>
                      <a:pt x="480" y="643"/>
                    </a:lnTo>
                    <a:lnTo>
                      <a:pt x="497" y="629"/>
                    </a:lnTo>
                    <a:lnTo>
                      <a:pt x="514" y="613"/>
                    </a:lnTo>
                    <a:lnTo>
                      <a:pt x="528" y="596"/>
                    </a:lnTo>
                    <a:lnTo>
                      <a:pt x="541" y="578"/>
                    </a:lnTo>
                    <a:lnTo>
                      <a:pt x="545" y="574"/>
                    </a:lnTo>
                    <a:lnTo>
                      <a:pt x="550" y="571"/>
                    </a:lnTo>
                    <a:lnTo>
                      <a:pt x="555" y="568"/>
                    </a:lnTo>
                    <a:lnTo>
                      <a:pt x="561" y="566"/>
                    </a:lnTo>
                    <a:lnTo>
                      <a:pt x="598" y="562"/>
                    </a:lnTo>
                    <a:lnTo>
                      <a:pt x="634" y="555"/>
                    </a:lnTo>
                    <a:lnTo>
                      <a:pt x="668" y="546"/>
                    </a:lnTo>
                    <a:lnTo>
                      <a:pt x="701" y="535"/>
                    </a:lnTo>
                    <a:lnTo>
                      <a:pt x="732" y="522"/>
                    </a:lnTo>
                    <a:lnTo>
                      <a:pt x="761" y="509"/>
                    </a:lnTo>
                    <a:lnTo>
                      <a:pt x="776" y="501"/>
                    </a:lnTo>
                    <a:lnTo>
                      <a:pt x="789" y="494"/>
                    </a:lnTo>
                    <a:lnTo>
                      <a:pt x="802" y="485"/>
                    </a:lnTo>
                    <a:lnTo>
                      <a:pt x="814" y="478"/>
                    </a:lnTo>
                    <a:lnTo>
                      <a:pt x="825" y="469"/>
                    </a:lnTo>
                    <a:lnTo>
                      <a:pt x="836" y="460"/>
                    </a:lnTo>
                    <a:lnTo>
                      <a:pt x="847" y="451"/>
                    </a:lnTo>
                    <a:lnTo>
                      <a:pt x="857" y="441"/>
                    </a:lnTo>
                    <a:lnTo>
                      <a:pt x="866" y="432"/>
                    </a:lnTo>
                    <a:lnTo>
                      <a:pt x="875" y="421"/>
                    </a:lnTo>
                    <a:lnTo>
                      <a:pt x="881" y="411"/>
                    </a:lnTo>
                    <a:lnTo>
                      <a:pt x="889" y="401"/>
                    </a:lnTo>
                    <a:lnTo>
                      <a:pt x="895" y="390"/>
                    </a:lnTo>
                    <a:lnTo>
                      <a:pt x="900" y="380"/>
                    </a:lnTo>
                    <a:lnTo>
                      <a:pt x="905" y="369"/>
                    </a:lnTo>
                    <a:lnTo>
                      <a:pt x="908" y="358"/>
                    </a:lnTo>
                    <a:lnTo>
                      <a:pt x="912" y="346"/>
                    </a:lnTo>
                    <a:lnTo>
                      <a:pt x="914" y="335"/>
                    </a:lnTo>
                    <a:lnTo>
                      <a:pt x="915" y="324"/>
                    </a:lnTo>
                    <a:lnTo>
                      <a:pt x="916" y="313"/>
                    </a:lnTo>
                    <a:lnTo>
                      <a:pt x="915" y="299"/>
                    </a:lnTo>
                    <a:lnTo>
                      <a:pt x="914" y="286"/>
                    </a:lnTo>
                    <a:lnTo>
                      <a:pt x="910" y="272"/>
                    </a:lnTo>
                    <a:lnTo>
                      <a:pt x="907" y="260"/>
                    </a:lnTo>
                    <a:lnTo>
                      <a:pt x="903" y="248"/>
                    </a:lnTo>
                    <a:lnTo>
                      <a:pt x="896" y="235"/>
                    </a:lnTo>
                    <a:lnTo>
                      <a:pt x="889" y="223"/>
                    </a:lnTo>
                    <a:lnTo>
                      <a:pt x="881" y="212"/>
                    </a:lnTo>
                    <a:lnTo>
                      <a:pt x="873" y="201"/>
                    </a:lnTo>
                    <a:lnTo>
                      <a:pt x="863" y="189"/>
                    </a:lnTo>
                    <a:lnTo>
                      <a:pt x="853" y="178"/>
                    </a:lnTo>
                    <a:lnTo>
                      <a:pt x="842" y="168"/>
                    </a:lnTo>
                    <a:lnTo>
                      <a:pt x="830" y="157"/>
                    </a:lnTo>
                    <a:lnTo>
                      <a:pt x="817" y="148"/>
                    </a:lnTo>
                    <a:lnTo>
                      <a:pt x="804" y="138"/>
                    </a:lnTo>
                    <a:lnTo>
                      <a:pt x="789" y="129"/>
                    </a:lnTo>
                    <a:lnTo>
                      <a:pt x="775" y="121"/>
                    </a:lnTo>
                    <a:lnTo>
                      <a:pt x="759" y="112"/>
                    </a:lnTo>
                    <a:lnTo>
                      <a:pt x="742" y="105"/>
                    </a:lnTo>
                    <a:lnTo>
                      <a:pt x="726" y="97"/>
                    </a:lnTo>
                    <a:lnTo>
                      <a:pt x="708" y="91"/>
                    </a:lnTo>
                    <a:lnTo>
                      <a:pt x="690" y="85"/>
                    </a:lnTo>
                    <a:lnTo>
                      <a:pt x="672" y="78"/>
                    </a:lnTo>
                    <a:lnTo>
                      <a:pt x="653" y="74"/>
                    </a:lnTo>
                    <a:lnTo>
                      <a:pt x="632" y="69"/>
                    </a:lnTo>
                    <a:lnTo>
                      <a:pt x="612" y="65"/>
                    </a:lnTo>
                    <a:lnTo>
                      <a:pt x="592" y="62"/>
                    </a:lnTo>
                    <a:lnTo>
                      <a:pt x="572" y="58"/>
                    </a:lnTo>
                    <a:lnTo>
                      <a:pt x="551" y="56"/>
                    </a:lnTo>
                    <a:lnTo>
                      <a:pt x="529" y="55"/>
                    </a:lnTo>
                    <a:lnTo>
                      <a:pt x="507" y="54"/>
                    </a:lnTo>
                    <a:lnTo>
                      <a:pt x="484" y="54"/>
                    </a:lnTo>
                    <a:close/>
                    <a:moveTo>
                      <a:pt x="118" y="804"/>
                    </a:moveTo>
                    <a:lnTo>
                      <a:pt x="113" y="804"/>
                    </a:lnTo>
                    <a:lnTo>
                      <a:pt x="109" y="803"/>
                    </a:lnTo>
                    <a:lnTo>
                      <a:pt x="104" y="800"/>
                    </a:lnTo>
                    <a:lnTo>
                      <a:pt x="100" y="797"/>
                    </a:lnTo>
                    <a:lnTo>
                      <a:pt x="97" y="794"/>
                    </a:lnTo>
                    <a:lnTo>
                      <a:pt x="94" y="789"/>
                    </a:lnTo>
                    <a:lnTo>
                      <a:pt x="92" y="785"/>
                    </a:lnTo>
                    <a:lnTo>
                      <a:pt x="92" y="780"/>
                    </a:lnTo>
                    <a:lnTo>
                      <a:pt x="92" y="775"/>
                    </a:lnTo>
                    <a:lnTo>
                      <a:pt x="92" y="770"/>
                    </a:lnTo>
                    <a:lnTo>
                      <a:pt x="94" y="766"/>
                    </a:lnTo>
                    <a:lnTo>
                      <a:pt x="97" y="761"/>
                    </a:lnTo>
                    <a:lnTo>
                      <a:pt x="100" y="758"/>
                    </a:lnTo>
                    <a:lnTo>
                      <a:pt x="104" y="754"/>
                    </a:lnTo>
                    <a:lnTo>
                      <a:pt x="109" y="752"/>
                    </a:lnTo>
                    <a:lnTo>
                      <a:pt x="113" y="751"/>
                    </a:lnTo>
                    <a:lnTo>
                      <a:pt x="128" y="748"/>
                    </a:lnTo>
                    <a:lnTo>
                      <a:pt x="143" y="742"/>
                    </a:lnTo>
                    <a:lnTo>
                      <a:pt x="156" y="737"/>
                    </a:lnTo>
                    <a:lnTo>
                      <a:pt x="168" y="729"/>
                    </a:lnTo>
                    <a:lnTo>
                      <a:pt x="181" y="720"/>
                    </a:lnTo>
                    <a:lnTo>
                      <a:pt x="193" y="711"/>
                    </a:lnTo>
                    <a:lnTo>
                      <a:pt x="203" y="701"/>
                    </a:lnTo>
                    <a:lnTo>
                      <a:pt x="213" y="689"/>
                    </a:lnTo>
                    <a:lnTo>
                      <a:pt x="223" y="678"/>
                    </a:lnTo>
                    <a:lnTo>
                      <a:pt x="232" y="666"/>
                    </a:lnTo>
                    <a:lnTo>
                      <a:pt x="240" y="655"/>
                    </a:lnTo>
                    <a:lnTo>
                      <a:pt x="248" y="642"/>
                    </a:lnTo>
                    <a:lnTo>
                      <a:pt x="263" y="618"/>
                    </a:lnTo>
                    <a:lnTo>
                      <a:pt x="274" y="594"/>
                    </a:lnTo>
                    <a:lnTo>
                      <a:pt x="243" y="583"/>
                    </a:lnTo>
                    <a:lnTo>
                      <a:pt x="214" y="572"/>
                    </a:lnTo>
                    <a:lnTo>
                      <a:pt x="186" y="559"/>
                    </a:lnTo>
                    <a:lnTo>
                      <a:pt x="161" y="545"/>
                    </a:lnTo>
                    <a:lnTo>
                      <a:pt x="136" y="530"/>
                    </a:lnTo>
                    <a:lnTo>
                      <a:pt x="113" y="515"/>
                    </a:lnTo>
                    <a:lnTo>
                      <a:pt x="93" y="497"/>
                    </a:lnTo>
                    <a:lnTo>
                      <a:pt x="74" y="480"/>
                    </a:lnTo>
                    <a:lnTo>
                      <a:pt x="57" y="461"/>
                    </a:lnTo>
                    <a:lnTo>
                      <a:pt x="43" y="442"/>
                    </a:lnTo>
                    <a:lnTo>
                      <a:pt x="30" y="421"/>
                    </a:lnTo>
                    <a:lnTo>
                      <a:pt x="19" y="400"/>
                    </a:lnTo>
                    <a:lnTo>
                      <a:pt x="15" y="390"/>
                    </a:lnTo>
                    <a:lnTo>
                      <a:pt x="11" y="379"/>
                    </a:lnTo>
                    <a:lnTo>
                      <a:pt x="8" y="368"/>
                    </a:lnTo>
                    <a:lnTo>
                      <a:pt x="5" y="358"/>
                    </a:lnTo>
                    <a:lnTo>
                      <a:pt x="4" y="346"/>
                    </a:lnTo>
                    <a:lnTo>
                      <a:pt x="1" y="335"/>
                    </a:lnTo>
                    <a:lnTo>
                      <a:pt x="0" y="324"/>
                    </a:lnTo>
                    <a:lnTo>
                      <a:pt x="0" y="313"/>
                    </a:lnTo>
                    <a:lnTo>
                      <a:pt x="1" y="296"/>
                    </a:lnTo>
                    <a:lnTo>
                      <a:pt x="2" y="280"/>
                    </a:lnTo>
                    <a:lnTo>
                      <a:pt x="6" y="265"/>
                    </a:lnTo>
                    <a:lnTo>
                      <a:pt x="10" y="249"/>
                    </a:lnTo>
                    <a:lnTo>
                      <a:pt x="16" y="234"/>
                    </a:lnTo>
                    <a:lnTo>
                      <a:pt x="23" y="220"/>
                    </a:lnTo>
                    <a:lnTo>
                      <a:pt x="29" y="205"/>
                    </a:lnTo>
                    <a:lnTo>
                      <a:pt x="38" y="191"/>
                    </a:lnTo>
                    <a:lnTo>
                      <a:pt x="48" y="177"/>
                    </a:lnTo>
                    <a:lnTo>
                      <a:pt x="59" y="164"/>
                    </a:lnTo>
                    <a:lnTo>
                      <a:pt x="71" y="150"/>
                    </a:lnTo>
                    <a:lnTo>
                      <a:pt x="83" y="138"/>
                    </a:lnTo>
                    <a:lnTo>
                      <a:pt x="97" y="126"/>
                    </a:lnTo>
                    <a:lnTo>
                      <a:pt x="111" y="113"/>
                    </a:lnTo>
                    <a:lnTo>
                      <a:pt x="126" y="102"/>
                    </a:lnTo>
                    <a:lnTo>
                      <a:pt x="143" y="92"/>
                    </a:lnTo>
                    <a:lnTo>
                      <a:pt x="159" y="81"/>
                    </a:lnTo>
                    <a:lnTo>
                      <a:pt x="177" y="72"/>
                    </a:lnTo>
                    <a:lnTo>
                      <a:pt x="195" y="62"/>
                    </a:lnTo>
                    <a:lnTo>
                      <a:pt x="214" y="53"/>
                    </a:lnTo>
                    <a:lnTo>
                      <a:pt x="233" y="45"/>
                    </a:lnTo>
                    <a:lnTo>
                      <a:pt x="254" y="38"/>
                    </a:lnTo>
                    <a:lnTo>
                      <a:pt x="275" y="30"/>
                    </a:lnTo>
                    <a:lnTo>
                      <a:pt x="296" y="25"/>
                    </a:lnTo>
                    <a:lnTo>
                      <a:pt x="319" y="19"/>
                    </a:lnTo>
                    <a:lnTo>
                      <a:pt x="341" y="13"/>
                    </a:lnTo>
                    <a:lnTo>
                      <a:pt x="363" y="10"/>
                    </a:lnTo>
                    <a:lnTo>
                      <a:pt x="387" y="6"/>
                    </a:lnTo>
                    <a:lnTo>
                      <a:pt x="412" y="3"/>
                    </a:lnTo>
                    <a:lnTo>
                      <a:pt x="435" y="1"/>
                    </a:lnTo>
                    <a:lnTo>
                      <a:pt x="460" y="0"/>
                    </a:lnTo>
                    <a:lnTo>
                      <a:pt x="484" y="0"/>
                    </a:lnTo>
                    <a:lnTo>
                      <a:pt x="509" y="0"/>
                    </a:lnTo>
                    <a:lnTo>
                      <a:pt x="534" y="1"/>
                    </a:lnTo>
                    <a:lnTo>
                      <a:pt x="558" y="3"/>
                    </a:lnTo>
                    <a:lnTo>
                      <a:pt x="582" y="6"/>
                    </a:lnTo>
                    <a:lnTo>
                      <a:pt x="606" y="10"/>
                    </a:lnTo>
                    <a:lnTo>
                      <a:pt x="629" y="13"/>
                    </a:lnTo>
                    <a:lnTo>
                      <a:pt x="652" y="19"/>
                    </a:lnTo>
                    <a:lnTo>
                      <a:pt x="673" y="25"/>
                    </a:lnTo>
                    <a:lnTo>
                      <a:pt x="694" y="30"/>
                    </a:lnTo>
                    <a:lnTo>
                      <a:pt x="715" y="38"/>
                    </a:lnTo>
                    <a:lnTo>
                      <a:pt x="736" y="45"/>
                    </a:lnTo>
                    <a:lnTo>
                      <a:pt x="756" y="53"/>
                    </a:lnTo>
                    <a:lnTo>
                      <a:pt x="775" y="62"/>
                    </a:lnTo>
                    <a:lnTo>
                      <a:pt x="793" y="72"/>
                    </a:lnTo>
                    <a:lnTo>
                      <a:pt x="811" y="81"/>
                    </a:lnTo>
                    <a:lnTo>
                      <a:pt x="828" y="92"/>
                    </a:lnTo>
                    <a:lnTo>
                      <a:pt x="843" y="102"/>
                    </a:lnTo>
                    <a:lnTo>
                      <a:pt x="859" y="113"/>
                    </a:lnTo>
                    <a:lnTo>
                      <a:pt x="873" y="126"/>
                    </a:lnTo>
                    <a:lnTo>
                      <a:pt x="887" y="138"/>
                    </a:lnTo>
                    <a:lnTo>
                      <a:pt x="899" y="150"/>
                    </a:lnTo>
                    <a:lnTo>
                      <a:pt x="910" y="164"/>
                    </a:lnTo>
                    <a:lnTo>
                      <a:pt x="922" y="177"/>
                    </a:lnTo>
                    <a:lnTo>
                      <a:pt x="931" y="191"/>
                    </a:lnTo>
                    <a:lnTo>
                      <a:pt x="940" y="205"/>
                    </a:lnTo>
                    <a:lnTo>
                      <a:pt x="947" y="220"/>
                    </a:lnTo>
                    <a:lnTo>
                      <a:pt x="954" y="234"/>
                    </a:lnTo>
                    <a:lnTo>
                      <a:pt x="960" y="249"/>
                    </a:lnTo>
                    <a:lnTo>
                      <a:pt x="963" y="265"/>
                    </a:lnTo>
                    <a:lnTo>
                      <a:pt x="967" y="280"/>
                    </a:lnTo>
                    <a:lnTo>
                      <a:pt x="969" y="296"/>
                    </a:lnTo>
                    <a:lnTo>
                      <a:pt x="969" y="313"/>
                    </a:lnTo>
                    <a:lnTo>
                      <a:pt x="969" y="326"/>
                    </a:lnTo>
                    <a:lnTo>
                      <a:pt x="968" y="340"/>
                    </a:lnTo>
                    <a:lnTo>
                      <a:pt x="965" y="354"/>
                    </a:lnTo>
                    <a:lnTo>
                      <a:pt x="962" y="368"/>
                    </a:lnTo>
                    <a:lnTo>
                      <a:pt x="958" y="381"/>
                    </a:lnTo>
                    <a:lnTo>
                      <a:pt x="953" y="393"/>
                    </a:lnTo>
                    <a:lnTo>
                      <a:pt x="946" y="407"/>
                    </a:lnTo>
                    <a:lnTo>
                      <a:pt x="941" y="419"/>
                    </a:lnTo>
                    <a:lnTo>
                      <a:pt x="933" y="432"/>
                    </a:lnTo>
                    <a:lnTo>
                      <a:pt x="924" y="444"/>
                    </a:lnTo>
                    <a:lnTo>
                      <a:pt x="915" y="456"/>
                    </a:lnTo>
                    <a:lnTo>
                      <a:pt x="906" y="467"/>
                    </a:lnTo>
                    <a:lnTo>
                      <a:pt x="895" y="479"/>
                    </a:lnTo>
                    <a:lnTo>
                      <a:pt x="884" y="490"/>
                    </a:lnTo>
                    <a:lnTo>
                      <a:pt x="871" y="501"/>
                    </a:lnTo>
                    <a:lnTo>
                      <a:pt x="859" y="511"/>
                    </a:lnTo>
                    <a:lnTo>
                      <a:pt x="845" y="521"/>
                    </a:lnTo>
                    <a:lnTo>
                      <a:pt x="832" y="530"/>
                    </a:lnTo>
                    <a:lnTo>
                      <a:pt x="817" y="540"/>
                    </a:lnTo>
                    <a:lnTo>
                      <a:pt x="802" y="549"/>
                    </a:lnTo>
                    <a:lnTo>
                      <a:pt x="786" y="557"/>
                    </a:lnTo>
                    <a:lnTo>
                      <a:pt x="769" y="565"/>
                    </a:lnTo>
                    <a:lnTo>
                      <a:pt x="752" y="573"/>
                    </a:lnTo>
                    <a:lnTo>
                      <a:pt x="736" y="580"/>
                    </a:lnTo>
                    <a:lnTo>
                      <a:pt x="718" y="586"/>
                    </a:lnTo>
                    <a:lnTo>
                      <a:pt x="699" y="593"/>
                    </a:lnTo>
                    <a:lnTo>
                      <a:pt x="680" y="599"/>
                    </a:lnTo>
                    <a:lnTo>
                      <a:pt x="660" y="603"/>
                    </a:lnTo>
                    <a:lnTo>
                      <a:pt x="640" y="608"/>
                    </a:lnTo>
                    <a:lnTo>
                      <a:pt x="620" y="612"/>
                    </a:lnTo>
                    <a:lnTo>
                      <a:pt x="600" y="615"/>
                    </a:lnTo>
                    <a:lnTo>
                      <a:pt x="579" y="619"/>
                    </a:lnTo>
                    <a:lnTo>
                      <a:pt x="565" y="636"/>
                    </a:lnTo>
                    <a:lnTo>
                      <a:pt x="552" y="651"/>
                    </a:lnTo>
                    <a:lnTo>
                      <a:pt x="537" y="666"/>
                    </a:lnTo>
                    <a:lnTo>
                      <a:pt x="521" y="679"/>
                    </a:lnTo>
                    <a:lnTo>
                      <a:pt x="505" y="692"/>
                    </a:lnTo>
                    <a:lnTo>
                      <a:pt x="488" y="704"/>
                    </a:lnTo>
                    <a:lnTo>
                      <a:pt x="470" y="715"/>
                    </a:lnTo>
                    <a:lnTo>
                      <a:pt x="452" y="725"/>
                    </a:lnTo>
                    <a:lnTo>
                      <a:pt x="434" y="734"/>
                    </a:lnTo>
                    <a:lnTo>
                      <a:pt x="415" y="743"/>
                    </a:lnTo>
                    <a:lnTo>
                      <a:pt x="397" y="751"/>
                    </a:lnTo>
                    <a:lnTo>
                      <a:pt x="378" y="758"/>
                    </a:lnTo>
                    <a:lnTo>
                      <a:pt x="341" y="770"/>
                    </a:lnTo>
                    <a:lnTo>
                      <a:pt x="304" y="780"/>
                    </a:lnTo>
                    <a:lnTo>
                      <a:pt x="268" y="788"/>
                    </a:lnTo>
                    <a:lnTo>
                      <a:pt x="235" y="794"/>
                    </a:lnTo>
                    <a:lnTo>
                      <a:pt x="204" y="798"/>
                    </a:lnTo>
                    <a:lnTo>
                      <a:pt x="177" y="802"/>
                    </a:lnTo>
                    <a:lnTo>
                      <a:pt x="137" y="804"/>
                    </a:lnTo>
                    <a:lnTo>
                      <a:pt x="118" y="804"/>
                    </a:lnTo>
                    <a:lnTo>
                      <a:pt x="118" y="8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 name="Freeform 115"/>
              <p:cNvSpPr>
                <a:spLocks/>
              </p:cNvSpPr>
              <p:nvPr/>
            </p:nvSpPr>
            <p:spPr bwMode="auto">
              <a:xfrm>
                <a:off x="5027613" y="3217863"/>
                <a:ext cx="276225" cy="258763"/>
              </a:xfrm>
              <a:custGeom>
                <a:avLst/>
                <a:gdLst>
                  <a:gd name="T0" fmla="*/ 528 w 696"/>
                  <a:gd name="T1" fmla="*/ 648 h 653"/>
                  <a:gd name="T2" fmla="*/ 418 w 696"/>
                  <a:gd name="T3" fmla="*/ 626 h 653"/>
                  <a:gd name="T4" fmla="*/ 343 w 696"/>
                  <a:gd name="T5" fmla="*/ 597 h 653"/>
                  <a:gd name="T6" fmla="*/ 285 w 696"/>
                  <a:gd name="T7" fmla="*/ 563 h 653"/>
                  <a:gd name="T8" fmla="*/ 237 w 696"/>
                  <a:gd name="T9" fmla="*/ 518 h 653"/>
                  <a:gd name="T10" fmla="*/ 136 w 696"/>
                  <a:gd name="T11" fmla="*/ 486 h 653"/>
                  <a:gd name="T12" fmla="*/ 33 w 696"/>
                  <a:gd name="T13" fmla="*/ 440 h 653"/>
                  <a:gd name="T14" fmla="*/ 2 w 696"/>
                  <a:gd name="T15" fmla="*/ 413 h 653"/>
                  <a:gd name="T16" fmla="*/ 3 w 696"/>
                  <a:gd name="T17" fmla="*/ 393 h 653"/>
                  <a:gd name="T18" fmla="*/ 18 w 696"/>
                  <a:gd name="T19" fmla="*/ 378 h 653"/>
                  <a:gd name="T20" fmla="*/ 38 w 696"/>
                  <a:gd name="T21" fmla="*/ 379 h 653"/>
                  <a:gd name="T22" fmla="*/ 108 w 696"/>
                  <a:gd name="T23" fmla="*/ 418 h 653"/>
                  <a:gd name="T24" fmla="*/ 215 w 696"/>
                  <a:gd name="T25" fmla="*/ 449 h 653"/>
                  <a:gd name="T26" fmla="*/ 260 w 696"/>
                  <a:gd name="T27" fmla="*/ 460 h 653"/>
                  <a:gd name="T28" fmla="*/ 296 w 696"/>
                  <a:gd name="T29" fmla="*/ 501 h 653"/>
                  <a:gd name="T30" fmla="*/ 348 w 696"/>
                  <a:gd name="T31" fmla="*/ 540 h 653"/>
                  <a:gd name="T32" fmla="*/ 408 w 696"/>
                  <a:gd name="T33" fmla="*/ 566 h 653"/>
                  <a:gd name="T34" fmla="*/ 472 w 696"/>
                  <a:gd name="T35" fmla="*/ 573 h 653"/>
                  <a:gd name="T36" fmla="*/ 429 w 696"/>
                  <a:gd name="T37" fmla="*/ 501 h 653"/>
                  <a:gd name="T38" fmla="*/ 418 w 696"/>
                  <a:gd name="T39" fmla="*/ 459 h 653"/>
                  <a:gd name="T40" fmla="*/ 431 w 696"/>
                  <a:gd name="T41" fmla="*/ 442 h 653"/>
                  <a:gd name="T42" fmla="*/ 501 w 696"/>
                  <a:gd name="T43" fmla="*/ 417 h 653"/>
                  <a:gd name="T44" fmla="*/ 571 w 696"/>
                  <a:gd name="T45" fmla="*/ 377 h 653"/>
                  <a:gd name="T46" fmla="*/ 620 w 696"/>
                  <a:gd name="T47" fmla="*/ 327 h 653"/>
                  <a:gd name="T48" fmla="*/ 642 w 696"/>
                  <a:gd name="T49" fmla="*/ 269 h 653"/>
                  <a:gd name="T50" fmla="*/ 639 w 696"/>
                  <a:gd name="T51" fmla="*/ 225 h 653"/>
                  <a:gd name="T52" fmla="*/ 622 w 696"/>
                  <a:gd name="T53" fmla="*/ 186 h 653"/>
                  <a:gd name="T54" fmla="*/ 593 w 696"/>
                  <a:gd name="T55" fmla="*/ 152 h 653"/>
                  <a:gd name="T56" fmla="*/ 553 w 696"/>
                  <a:gd name="T57" fmla="*/ 120 h 653"/>
                  <a:gd name="T58" fmla="*/ 464 w 696"/>
                  <a:gd name="T59" fmla="*/ 79 h 653"/>
                  <a:gd name="T60" fmla="*/ 338 w 696"/>
                  <a:gd name="T61" fmla="*/ 55 h 653"/>
                  <a:gd name="T62" fmla="*/ 227 w 696"/>
                  <a:gd name="T63" fmla="*/ 59 h 653"/>
                  <a:gd name="T64" fmla="*/ 187 w 696"/>
                  <a:gd name="T65" fmla="*/ 61 h 653"/>
                  <a:gd name="T66" fmla="*/ 173 w 696"/>
                  <a:gd name="T67" fmla="*/ 46 h 653"/>
                  <a:gd name="T68" fmla="*/ 173 w 696"/>
                  <a:gd name="T69" fmla="*/ 26 h 653"/>
                  <a:gd name="T70" fmla="*/ 188 w 696"/>
                  <a:gd name="T71" fmla="*/ 11 h 653"/>
                  <a:gd name="T72" fmla="*/ 275 w 696"/>
                  <a:gd name="T73" fmla="*/ 0 h 653"/>
                  <a:gd name="T74" fmla="*/ 364 w 696"/>
                  <a:gd name="T75" fmla="*/ 3 h 653"/>
                  <a:gd name="T76" fmla="*/ 440 w 696"/>
                  <a:gd name="T77" fmla="*/ 15 h 653"/>
                  <a:gd name="T78" fmla="*/ 509 w 696"/>
                  <a:gd name="T79" fmla="*/ 36 h 653"/>
                  <a:gd name="T80" fmla="*/ 569 w 696"/>
                  <a:gd name="T81" fmla="*/ 65 h 653"/>
                  <a:gd name="T82" fmla="*/ 620 w 696"/>
                  <a:gd name="T83" fmla="*/ 101 h 653"/>
                  <a:gd name="T84" fmla="*/ 658 w 696"/>
                  <a:gd name="T85" fmla="*/ 144 h 653"/>
                  <a:gd name="T86" fmla="*/ 683 w 696"/>
                  <a:gd name="T87" fmla="*/ 191 h 653"/>
                  <a:gd name="T88" fmla="*/ 696 w 696"/>
                  <a:gd name="T89" fmla="*/ 241 h 653"/>
                  <a:gd name="T90" fmla="*/ 688 w 696"/>
                  <a:gd name="T91" fmla="*/ 309 h 653"/>
                  <a:gd name="T92" fmla="*/ 651 w 696"/>
                  <a:gd name="T93" fmla="*/ 375 h 653"/>
                  <a:gd name="T94" fmla="*/ 588 w 696"/>
                  <a:gd name="T95" fmla="*/ 431 h 653"/>
                  <a:gd name="T96" fmla="*/ 504 w 696"/>
                  <a:gd name="T97" fmla="*/ 475 h 653"/>
                  <a:gd name="T98" fmla="*/ 512 w 696"/>
                  <a:gd name="T99" fmla="*/ 537 h 653"/>
                  <a:gd name="T100" fmla="*/ 551 w 696"/>
                  <a:gd name="T101" fmla="*/ 578 h 653"/>
                  <a:gd name="T102" fmla="*/ 590 w 696"/>
                  <a:gd name="T103" fmla="*/ 598 h 653"/>
                  <a:gd name="T104" fmla="*/ 615 w 696"/>
                  <a:gd name="T105" fmla="*/ 607 h 653"/>
                  <a:gd name="T106" fmla="*/ 623 w 696"/>
                  <a:gd name="T107" fmla="*/ 624 h 653"/>
                  <a:gd name="T108" fmla="*/ 617 w 696"/>
                  <a:gd name="T109" fmla="*/ 643 h 653"/>
                  <a:gd name="T110" fmla="*/ 602 w 696"/>
                  <a:gd name="T111" fmla="*/ 653 h 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96" h="653">
                    <a:moveTo>
                      <a:pt x="596" y="653"/>
                    </a:moveTo>
                    <a:lnTo>
                      <a:pt x="581" y="653"/>
                    </a:lnTo>
                    <a:lnTo>
                      <a:pt x="549" y="651"/>
                    </a:lnTo>
                    <a:lnTo>
                      <a:pt x="528" y="648"/>
                    </a:lnTo>
                    <a:lnTo>
                      <a:pt x="503" y="645"/>
                    </a:lnTo>
                    <a:lnTo>
                      <a:pt x="476" y="640"/>
                    </a:lnTo>
                    <a:lnTo>
                      <a:pt x="448" y="634"/>
                    </a:lnTo>
                    <a:lnTo>
                      <a:pt x="418" y="626"/>
                    </a:lnTo>
                    <a:lnTo>
                      <a:pt x="389" y="616"/>
                    </a:lnTo>
                    <a:lnTo>
                      <a:pt x="373" y="610"/>
                    </a:lnTo>
                    <a:lnTo>
                      <a:pt x="358" y="605"/>
                    </a:lnTo>
                    <a:lnTo>
                      <a:pt x="343" y="597"/>
                    </a:lnTo>
                    <a:lnTo>
                      <a:pt x="328" y="590"/>
                    </a:lnTo>
                    <a:lnTo>
                      <a:pt x="313" y="582"/>
                    </a:lnTo>
                    <a:lnTo>
                      <a:pt x="300" y="573"/>
                    </a:lnTo>
                    <a:lnTo>
                      <a:pt x="285" y="563"/>
                    </a:lnTo>
                    <a:lnTo>
                      <a:pt x="273" y="553"/>
                    </a:lnTo>
                    <a:lnTo>
                      <a:pt x="260" y="542"/>
                    </a:lnTo>
                    <a:lnTo>
                      <a:pt x="248" y="531"/>
                    </a:lnTo>
                    <a:lnTo>
                      <a:pt x="237" y="518"/>
                    </a:lnTo>
                    <a:lnTo>
                      <a:pt x="226" y="505"/>
                    </a:lnTo>
                    <a:lnTo>
                      <a:pt x="196" y="500"/>
                    </a:lnTo>
                    <a:lnTo>
                      <a:pt x="166" y="494"/>
                    </a:lnTo>
                    <a:lnTo>
                      <a:pt x="136" y="486"/>
                    </a:lnTo>
                    <a:lnTo>
                      <a:pt x="108" y="477"/>
                    </a:lnTo>
                    <a:lnTo>
                      <a:pt x="83" y="466"/>
                    </a:lnTo>
                    <a:lnTo>
                      <a:pt x="57" y="453"/>
                    </a:lnTo>
                    <a:lnTo>
                      <a:pt x="33" y="440"/>
                    </a:lnTo>
                    <a:lnTo>
                      <a:pt x="11" y="425"/>
                    </a:lnTo>
                    <a:lnTo>
                      <a:pt x="7" y="422"/>
                    </a:lnTo>
                    <a:lnTo>
                      <a:pt x="4" y="417"/>
                    </a:lnTo>
                    <a:lnTo>
                      <a:pt x="2" y="413"/>
                    </a:lnTo>
                    <a:lnTo>
                      <a:pt x="1" y="408"/>
                    </a:lnTo>
                    <a:lnTo>
                      <a:pt x="0" y="403"/>
                    </a:lnTo>
                    <a:lnTo>
                      <a:pt x="1" y="397"/>
                    </a:lnTo>
                    <a:lnTo>
                      <a:pt x="3" y="393"/>
                    </a:lnTo>
                    <a:lnTo>
                      <a:pt x="5" y="388"/>
                    </a:lnTo>
                    <a:lnTo>
                      <a:pt x="9" y="384"/>
                    </a:lnTo>
                    <a:lnTo>
                      <a:pt x="13" y="380"/>
                    </a:lnTo>
                    <a:lnTo>
                      <a:pt x="18" y="378"/>
                    </a:lnTo>
                    <a:lnTo>
                      <a:pt x="23" y="377"/>
                    </a:lnTo>
                    <a:lnTo>
                      <a:pt x="28" y="377"/>
                    </a:lnTo>
                    <a:lnTo>
                      <a:pt x="33" y="377"/>
                    </a:lnTo>
                    <a:lnTo>
                      <a:pt x="38" y="379"/>
                    </a:lnTo>
                    <a:lnTo>
                      <a:pt x="42" y="381"/>
                    </a:lnTo>
                    <a:lnTo>
                      <a:pt x="62" y="395"/>
                    </a:lnTo>
                    <a:lnTo>
                      <a:pt x="85" y="407"/>
                    </a:lnTo>
                    <a:lnTo>
                      <a:pt x="108" y="418"/>
                    </a:lnTo>
                    <a:lnTo>
                      <a:pt x="133" y="429"/>
                    </a:lnTo>
                    <a:lnTo>
                      <a:pt x="160" y="436"/>
                    </a:lnTo>
                    <a:lnTo>
                      <a:pt x="187" y="443"/>
                    </a:lnTo>
                    <a:lnTo>
                      <a:pt x="215" y="449"/>
                    </a:lnTo>
                    <a:lnTo>
                      <a:pt x="244" y="453"/>
                    </a:lnTo>
                    <a:lnTo>
                      <a:pt x="250" y="454"/>
                    </a:lnTo>
                    <a:lnTo>
                      <a:pt x="255" y="457"/>
                    </a:lnTo>
                    <a:lnTo>
                      <a:pt x="260" y="460"/>
                    </a:lnTo>
                    <a:lnTo>
                      <a:pt x="263" y="464"/>
                    </a:lnTo>
                    <a:lnTo>
                      <a:pt x="273" y="478"/>
                    </a:lnTo>
                    <a:lnTo>
                      <a:pt x="284" y="490"/>
                    </a:lnTo>
                    <a:lnTo>
                      <a:pt x="296" y="501"/>
                    </a:lnTo>
                    <a:lnTo>
                      <a:pt x="308" y="513"/>
                    </a:lnTo>
                    <a:lnTo>
                      <a:pt x="320" y="523"/>
                    </a:lnTo>
                    <a:lnTo>
                      <a:pt x="334" y="532"/>
                    </a:lnTo>
                    <a:lnTo>
                      <a:pt x="348" y="540"/>
                    </a:lnTo>
                    <a:lnTo>
                      <a:pt x="363" y="547"/>
                    </a:lnTo>
                    <a:lnTo>
                      <a:pt x="377" y="554"/>
                    </a:lnTo>
                    <a:lnTo>
                      <a:pt x="393" y="561"/>
                    </a:lnTo>
                    <a:lnTo>
                      <a:pt x="408" y="566"/>
                    </a:lnTo>
                    <a:lnTo>
                      <a:pt x="423" y="571"/>
                    </a:lnTo>
                    <a:lnTo>
                      <a:pt x="454" y="580"/>
                    </a:lnTo>
                    <a:lnTo>
                      <a:pt x="483" y="587"/>
                    </a:lnTo>
                    <a:lnTo>
                      <a:pt x="472" y="573"/>
                    </a:lnTo>
                    <a:lnTo>
                      <a:pt x="461" y="559"/>
                    </a:lnTo>
                    <a:lnTo>
                      <a:pt x="451" y="544"/>
                    </a:lnTo>
                    <a:lnTo>
                      <a:pt x="444" y="529"/>
                    </a:lnTo>
                    <a:lnTo>
                      <a:pt x="429" y="501"/>
                    </a:lnTo>
                    <a:lnTo>
                      <a:pt x="418" y="476"/>
                    </a:lnTo>
                    <a:lnTo>
                      <a:pt x="417" y="470"/>
                    </a:lnTo>
                    <a:lnTo>
                      <a:pt x="417" y="464"/>
                    </a:lnTo>
                    <a:lnTo>
                      <a:pt x="418" y="459"/>
                    </a:lnTo>
                    <a:lnTo>
                      <a:pt x="419" y="453"/>
                    </a:lnTo>
                    <a:lnTo>
                      <a:pt x="422" y="449"/>
                    </a:lnTo>
                    <a:lnTo>
                      <a:pt x="427" y="444"/>
                    </a:lnTo>
                    <a:lnTo>
                      <a:pt x="431" y="442"/>
                    </a:lnTo>
                    <a:lnTo>
                      <a:pt x="437" y="440"/>
                    </a:lnTo>
                    <a:lnTo>
                      <a:pt x="459" y="433"/>
                    </a:lnTo>
                    <a:lnTo>
                      <a:pt x="481" y="426"/>
                    </a:lnTo>
                    <a:lnTo>
                      <a:pt x="501" y="417"/>
                    </a:lnTo>
                    <a:lnTo>
                      <a:pt x="521" y="408"/>
                    </a:lnTo>
                    <a:lnTo>
                      <a:pt x="539" y="398"/>
                    </a:lnTo>
                    <a:lnTo>
                      <a:pt x="556" y="388"/>
                    </a:lnTo>
                    <a:lnTo>
                      <a:pt x="571" y="377"/>
                    </a:lnTo>
                    <a:lnTo>
                      <a:pt x="586" y="365"/>
                    </a:lnTo>
                    <a:lnTo>
                      <a:pt x="598" y="352"/>
                    </a:lnTo>
                    <a:lnTo>
                      <a:pt x="609" y="340"/>
                    </a:lnTo>
                    <a:lnTo>
                      <a:pt x="620" y="327"/>
                    </a:lnTo>
                    <a:lnTo>
                      <a:pt x="627" y="313"/>
                    </a:lnTo>
                    <a:lnTo>
                      <a:pt x="634" y="299"/>
                    </a:lnTo>
                    <a:lnTo>
                      <a:pt x="639" y="284"/>
                    </a:lnTo>
                    <a:lnTo>
                      <a:pt x="642" y="269"/>
                    </a:lnTo>
                    <a:lnTo>
                      <a:pt x="642" y="255"/>
                    </a:lnTo>
                    <a:lnTo>
                      <a:pt x="642" y="245"/>
                    </a:lnTo>
                    <a:lnTo>
                      <a:pt x="641" y="235"/>
                    </a:lnTo>
                    <a:lnTo>
                      <a:pt x="639" y="225"/>
                    </a:lnTo>
                    <a:lnTo>
                      <a:pt x="635" y="214"/>
                    </a:lnTo>
                    <a:lnTo>
                      <a:pt x="632" y="205"/>
                    </a:lnTo>
                    <a:lnTo>
                      <a:pt x="627" y="195"/>
                    </a:lnTo>
                    <a:lnTo>
                      <a:pt x="622" y="186"/>
                    </a:lnTo>
                    <a:lnTo>
                      <a:pt x="615" y="177"/>
                    </a:lnTo>
                    <a:lnTo>
                      <a:pt x="608" y="168"/>
                    </a:lnTo>
                    <a:lnTo>
                      <a:pt x="600" y="159"/>
                    </a:lnTo>
                    <a:lnTo>
                      <a:pt x="593" y="152"/>
                    </a:lnTo>
                    <a:lnTo>
                      <a:pt x="584" y="144"/>
                    </a:lnTo>
                    <a:lnTo>
                      <a:pt x="575" y="136"/>
                    </a:lnTo>
                    <a:lnTo>
                      <a:pt x="563" y="128"/>
                    </a:lnTo>
                    <a:lnTo>
                      <a:pt x="553" y="120"/>
                    </a:lnTo>
                    <a:lnTo>
                      <a:pt x="542" y="114"/>
                    </a:lnTo>
                    <a:lnTo>
                      <a:pt x="518" y="100"/>
                    </a:lnTo>
                    <a:lnTo>
                      <a:pt x="492" y="89"/>
                    </a:lnTo>
                    <a:lnTo>
                      <a:pt x="464" y="79"/>
                    </a:lnTo>
                    <a:lnTo>
                      <a:pt x="435" y="70"/>
                    </a:lnTo>
                    <a:lnTo>
                      <a:pt x="403" y="63"/>
                    </a:lnTo>
                    <a:lnTo>
                      <a:pt x="371" y="57"/>
                    </a:lnTo>
                    <a:lnTo>
                      <a:pt x="338" y="55"/>
                    </a:lnTo>
                    <a:lnTo>
                      <a:pt x="303" y="54"/>
                    </a:lnTo>
                    <a:lnTo>
                      <a:pt x="278" y="54"/>
                    </a:lnTo>
                    <a:lnTo>
                      <a:pt x="253" y="56"/>
                    </a:lnTo>
                    <a:lnTo>
                      <a:pt x="227" y="59"/>
                    </a:lnTo>
                    <a:lnTo>
                      <a:pt x="203" y="63"/>
                    </a:lnTo>
                    <a:lnTo>
                      <a:pt x="197" y="63"/>
                    </a:lnTo>
                    <a:lnTo>
                      <a:pt x="192" y="63"/>
                    </a:lnTo>
                    <a:lnTo>
                      <a:pt x="187" y="61"/>
                    </a:lnTo>
                    <a:lnTo>
                      <a:pt x="182" y="59"/>
                    </a:lnTo>
                    <a:lnTo>
                      <a:pt x="179" y="55"/>
                    </a:lnTo>
                    <a:lnTo>
                      <a:pt x="176" y="52"/>
                    </a:lnTo>
                    <a:lnTo>
                      <a:pt x="173" y="46"/>
                    </a:lnTo>
                    <a:lnTo>
                      <a:pt x="171" y="42"/>
                    </a:lnTo>
                    <a:lnTo>
                      <a:pt x="171" y="36"/>
                    </a:lnTo>
                    <a:lnTo>
                      <a:pt x="171" y="31"/>
                    </a:lnTo>
                    <a:lnTo>
                      <a:pt x="173" y="26"/>
                    </a:lnTo>
                    <a:lnTo>
                      <a:pt x="176" y="22"/>
                    </a:lnTo>
                    <a:lnTo>
                      <a:pt x="179" y="17"/>
                    </a:lnTo>
                    <a:lnTo>
                      <a:pt x="183" y="14"/>
                    </a:lnTo>
                    <a:lnTo>
                      <a:pt x="188" y="11"/>
                    </a:lnTo>
                    <a:lnTo>
                      <a:pt x="192" y="10"/>
                    </a:lnTo>
                    <a:lnTo>
                      <a:pt x="220" y="6"/>
                    </a:lnTo>
                    <a:lnTo>
                      <a:pt x="247" y="3"/>
                    </a:lnTo>
                    <a:lnTo>
                      <a:pt x="275" y="0"/>
                    </a:lnTo>
                    <a:lnTo>
                      <a:pt x="303" y="0"/>
                    </a:lnTo>
                    <a:lnTo>
                      <a:pt x="325" y="0"/>
                    </a:lnTo>
                    <a:lnTo>
                      <a:pt x="345" y="1"/>
                    </a:lnTo>
                    <a:lnTo>
                      <a:pt x="364" y="3"/>
                    </a:lnTo>
                    <a:lnTo>
                      <a:pt x="384" y="5"/>
                    </a:lnTo>
                    <a:lnTo>
                      <a:pt x="403" y="8"/>
                    </a:lnTo>
                    <a:lnTo>
                      <a:pt x="422" y="11"/>
                    </a:lnTo>
                    <a:lnTo>
                      <a:pt x="440" y="15"/>
                    </a:lnTo>
                    <a:lnTo>
                      <a:pt x="458" y="19"/>
                    </a:lnTo>
                    <a:lnTo>
                      <a:pt x="475" y="25"/>
                    </a:lnTo>
                    <a:lnTo>
                      <a:pt x="492" y="31"/>
                    </a:lnTo>
                    <a:lnTo>
                      <a:pt x="509" y="36"/>
                    </a:lnTo>
                    <a:lnTo>
                      <a:pt x="524" y="43"/>
                    </a:lnTo>
                    <a:lnTo>
                      <a:pt x="540" y="50"/>
                    </a:lnTo>
                    <a:lnTo>
                      <a:pt x="554" y="57"/>
                    </a:lnTo>
                    <a:lnTo>
                      <a:pt x="569" y="65"/>
                    </a:lnTo>
                    <a:lnTo>
                      <a:pt x="583" y="74"/>
                    </a:lnTo>
                    <a:lnTo>
                      <a:pt x="595" y="82"/>
                    </a:lnTo>
                    <a:lnTo>
                      <a:pt x="607" y="92"/>
                    </a:lnTo>
                    <a:lnTo>
                      <a:pt x="620" y="101"/>
                    </a:lnTo>
                    <a:lnTo>
                      <a:pt x="630" y="111"/>
                    </a:lnTo>
                    <a:lnTo>
                      <a:pt x="640" y="121"/>
                    </a:lnTo>
                    <a:lnTo>
                      <a:pt x="650" y="133"/>
                    </a:lnTo>
                    <a:lnTo>
                      <a:pt x="658" y="144"/>
                    </a:lnTo>
                    <a:lnTo>
                      <a:pt x="665" y="155"/>
                    </a:lnTo>
                    <a:lnTo>
                      <a:pt x="672" y="166"/>
                    </a:lnTo>
                    <a:lnTo>
                      <a:pt x="679" y="179"/>
                    </a:lnTo>
                    <a:lnTo>
                      <a:pt x="683" y="191"/>
                    </a:lnTo>
                    <a:lnTo>
                      <a:pt x="688" y="203"/>
                    </a:lnTo>
                    <a:lnTo>
                      <a:pt x="691" y="216"/>
                    </a:lnTo>
                    <a:lnTo>
                      <a:pt x="695" y="229"/>
                    </a:lnTo>
                    <a:lnTo>
                      <a:pt x="696" y="241"/>
                    </a:lnTo>
                    <a:lnTo>
                      <a:pt x="696" y="255"/>
                    </a:lnTo>
                    <a:lnTo>
                      <a:pt x="695" y="273"/>
                    </a:lnTo>
                    <a:lnTo>
                      <a:pt x="692" y="291"/>
                    </a:lnTo>
                    <a:lnTo>
                      <a:pt x="688" y="309"/>
                    </a:lnTo>
                    <a:lnTo>
                      <a:pt x="681" y="327"/>
                    </a:lnTo>
                    <a:lnTo>
                      <a:pt x="672" y="342"/>
                    </a:lnTo>
                    <a:lnTo>
                      <a:pt x="662" y="359"/>
                    </a:lnTo>
                    <a:lnTo>
                      <a:pt x="651" y="375"/>
                    </a:lnTo>
                    <a:lnTo>
                      <a:pt x="637" y="389"/>
                    </a:lnTo>
                    <a:lnTo>
                      <a:pt x="623" y="404"/>
                    </a:lnTo>
                    <a:lnTo>
                      <a:pt x="606" y="418"/>
                    </a:lnTo>
                    <a:lnTo>
                      <a:pt x="588" y="431"/>
                    </a:lnTo>
                    <a:lnTo>
                      <a:pt x="569" y="443"/>
                    </a:lnTo>
                    <a:lnTo>
                      <a:pt x="549" y="454"/>
                    </a:lnTo>
                    <a:lnTo>
                      <a:pt x="528" y="466"/>
                    </a:lnTo>
                    <a:lnTo>
                      <a:pt x="504" y="475"/>
                    </a:lnTo>
                    <a:lnTo>
                      <a:pt x="479" y="484"/>
                    </a:lnTo>
                    <a:lnTo>
                      <a:pt x="488" y="501"/>
                    </a:lnTo>
                    <a:lnTo>
                      <a:pt x="500" y="519"/>
                    </a:lnTo>
                    <a:lnTo>
                      <a:pt x="512" y="537"/>
                    </a:lnTo>
                    <a:lnTo>
                      <a:pt x="526" y="555"/>
                    </a:lnTo>
                    <a:lnTo>
                      <a:pt x="534" y="563"/>
                    </a:lnTo>
                    <a:lnTo>
                      <a:pt x="542" y="571"/>
                    </a:lnTo>
                    <a:lnTo>
                      <a:pt x="551" y="578"/>
                    </a:lnTo>
                    <a:lnTo>
                      <a:pt x="560" y="583"/>
                    </a:lnTo>
                    <a:lnTo>
                      <a:pt x="570" y="589"/>
                    </a:lnTo>
                    <a:lnTo>
                      <a:pt x="580" y="593"/>
                    </a:lnTo>
                    <a:lnTo>
                      <a:pt x="590" y="598"/>
                    </a:lnTo>
                    <a:lnTo>
                      <a:pt x="602" y="600"/>
                    </a:lnTo>
                    <a:lnTo>
                      <a:pt x="606" y="601"/>
                    </a:lnTo>
                    <a:lnTo>
                      <a:pt x="611" y="603"/>
                    </a:lnTo>
                    <a:lnTo>
                      <a:pt x="615" y="607"/>
                    </a:lnTo>
                    <a:lnTo>
                      <a:pt x="618" y="610"/>
                    </a:lnTo>
                    <a:lnTo>
                      <a:pt x="621" y="615"/>
                    </a:lnTo>
                    <a:lnTo>
                      <a:pt x="622" y="619"/>
                    </a:lnTo>
                    <a:lnTo>
                      <a:pt x="623" y="624"/>
                    </a:lnTo>
                    <a:lnTo>
                      <a:pt x="623" y="629"/>
                    </a:lnTo>
                    <a:lnTo>
                      <a:pt x="622" y="634"/>
                    </a:lnTo>
                    <a:lnTo>
                      <a:pt x="621" y="638"/>
                    </a:lnTo>
                    <a:lnTo>
                      <a:pt x="617" y="643"/>
                    </a:lnTo>
                    <a:lnTo>
                      <a:pt x="615" y="646"/>
                    </a:lnTo>
                    <a:lnTo>
                      <a:pt x="611" y="649"/>
                    </a:lnTo>
                    <a:lnTo>
                      <a:pt x="606" y="652"/>
                    </a:lnTo>
                    <a:lnTo>
                      <a:pt x="602" y="653"/>
                    </a:lnTo>
                    <a:lnTo>
                      <a:pt x="596" y="65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 name="Freeform 116"/>
              <p:cNvSpPr>
                <a:spLocks/>
              </p:cNvSpPr>
              <p:nvPr/>
            </p:nvSpPr>
            <p:spPr bwMode="auto">
              <a:xfrm>
                <a:off x="4872038" y="3278188"/>
                <a:ext cx="20638" cy="20638"/>
              </a:xfrm>
              <a:custGeom>
                <a:avLst/>
                <a:gdLst>
                  <a:gd name="T0" fmla="*/ 27 w 54"/>
                  <a:gd name="T1" fmla="*/ 54 h 54"/>
                  <a:gd name="T2" fmla="*/ 21 w 54"/>
                  <a:gd name="T3" fmla="*/ 53 h 54"/>
                  <a:gd name="T4" fmla="*/ 16 w 54"/>
                  <a:gd name="T5" fmla="*/ 52 h 54"/>
                  <a:gd name="T6" fmla="*/ 11 w 54"/>
                  <a:gd name="T7" fmla="*/ 50 h 54"/>
                  <a:gd name="T8" fmla="*/ 8 w 54"/>
                  <a:gd name="T9" fmla="*/ 46 h 54"/>
                  <a:gd name="T10" fmla="*/ 4 w 54"/>
                  <a:gd name="T11" fmla="*/ 42 h 54"/>
                  <a:gd name="T12" fmla="*/ 1 w 54"/>
                  <a:gd name="T13" fmla="*/ 37 h 54"/>
                  <a:gd name="T14" fmla="*/ 0 w 54"/>
                  <a:gd name="T15" fmla="*/ 33 h 54"/>
                  <a:gd name="T16" fmla="*/ 0 w 54"/>
                  <a:gd name="T17" fmla="*/ 27 h 54"/>
                  <a:gd name="T18" fmla="*/ 0 w 54"/>
                  <a:gd name="T19" fmla="*/ 22 h 54"/>
                  <a:gd name="T20" fmla="*/ 1 w 54"/>
                  <a:gd name="T21" fmla="*/ 17 h 54"/>
                  <a:gd name="T22" fmla="*/ 4 w 54"/>
                  <a:gd name="T23" fmla="*/ 13 h 54"/>
                  <a:gd name="T24" fmla="*/ 8 w 54"/>
                  <a:gd name="T25" fmla="*/ 8 h 54"/>
                  <a:gd name="T26" fmla="*/ 11 w 54"/>
                  <a:gd name="T27" fmla="*/ 5 h 54"/>
                  <a:gd name="T28" fmla="*/ 16 w 54"/>
                  <a:gd name="T29" fmla="*/ 3 h 54"/>
                  <a:gd name="T30" fmla="*/ 21 w 54"/>
                  <a:gd name="T31" fmla="*/ 2 h 54"/>
                  <a:gd name="T32" fmla="*/ 26 w 54"/>
                  <a:gd name="T33" fmla="*/ 0 h 54"/>
                  <a:gd name="T34" fmla="*/ 31 w 54"/>
                  <a:gd name="T35" fmla="*/ 2 h 54"/>
                  <a:gd name="T36" fmla="*/ 37 w 54"/>
                  <a:gd name="T37" fmla="*/ 3 h 54"/>
                  <a:gd name="T38" fmla="*/ 41 w 54"/>
                  <a:gd name="T39" fmla="*/ 5 h 54"/>
                  <a:gd name="T40" fmla="*/ 46 w 54"/>
                  <a:gd name="T41" fmla="*/ 8 h 54"/>
                  <a:gd name="T42" fmla="*/ 49 w 54"/>
                  <a:gd name="T43" fmla="*/ 13 h 54"/>
                  <a:gd name="T44" fmla="*/ 52 w 54"/>
                  <a:gd name="T45" fmla="*/ 17 h 54"/>
                  <a:gd name="T46" fmla="*/ 53 w 54"/>
                  <a:gd name="T47" fmla="*/ 22 h 54"/>
                  <a:gd name="T48" fmla="*/ 54 w 54"/>
                  <a:gd name="T49" fmla="*/ 27 h 54"/>
                  <a:gd name="T50" fmla="*/ 53 w 54"/>
                  <a:gd name="T51" fmla="*/ 33 h 54"/>
                  <a:gd name="T52" fmla="*/ 52 w 54"/>
                  <a:gd name="T53" fmla="*/ 37 h 54"/>
                  <a:gd name="T54" fmla="*/ 49 w 54"/>
                  <a:gd name="T55" fmla="*/ 42 h 54"/>
                  <a:gd name="T56" fmla="*/ 46 w 54"/>
                  <a:gd name="T57" fmla="*/ 46 h 54"/>
                  <a:gd name="T58" fmla="*/ 41 w 54"/>
                  <a:gd name="T59" fmla="*/ 50 h 54"/>
                  <a:gd name="T60" fmla="*/ 37 w 54"/>
                  <a:gd name="T61" fmla="*/ 52 h 54"/>
                  <a:gd name="T62" fmla="*/ 31 w 54"/>
                  <a:gd name="T63" fmla="*/ 53 h 54"/>
                  <a:gd name="T64" fmla="*/ 27 w 54"/>
                  <a:gd name="T6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4" h="54">
                    <a:moveTo>
                      <a:pt x="27" y="54"/>
                    </a:moveTo>
                    <a:lnTo>
                      <a:pt x="21" y="53"/>
                    </a:lnTo>
                    <a:lnTo>
                      <a:pt x="16" y="52"/>
                    </a:lnTo>
                    <a:lnTo>
                      <a:pt x="11" y="50"/>
                    </a:lnTo>
                    <a:lnTo>
                      <a:pt x="8" y="46"/>
                    </a:lnTo>
                    <a:lnTo>
                      <a:pt x="4" y="42"/>
                    </a:lnTo>
                    <a:lnTo>
                      <a:pt x="1" y="37"/>
                    </a:lnTo>
                    <a:lnTo>
                      <a:pt x="0" y="33"/>
                    </a:lnTo>
                    <a:lnTo>
                      <a:pt x="0" y="27"/>
                    </a:lnTo>
                    <a:lnTo>
                      <a:pt x="0" y="22"/>
                    </a:lnTo>
                    <a:lnTo>
                      <a:pt x="1" y="17"/>
                    </a:lnTo>
                    <a:lnTo>
                      <a:pt x="4" y="13"/>
                    </a:lnTo>
                    <a:lnTo>
                      <a:pt x="8" y="8"/>
                    </a:lnTo>
                    <a:lnTo>
                      <a:pt x="11" y="5"/>
                    </a:lnTo>
                    <a:lnTo>
                      <a:pt x="16" y="3"/>
                    </a:lnTo>
                    <a:lnTo>
                      <a:pt x="21" y="2"/>
                    </a:lnTo>
                    <a:lnTo>
                      <a:pt x="26" y="0"/>
                    </a:lnTo>
                    <a:lnTo>
                      <a:pt x="31" y="2"/>
                    </a:lnTo>
                    <a:lnTo>
                      <a:pt x="37" y="3"/>
                    </a:lnTo>
                    <a:lnTo>
                      <a:pt x="41" y="5"/>
                    </a:lnTo>
                    <a:lnTo>
                      <a:pt x="46" y="8"/>
                    </a:lnTo>
                    <a:lnTo>
                      <a:pt x="49" y="13"/>
                    </a:lnTo>
                    <a:lnTo>
                      <a:pt x="52" y="17"/>
                    </a:lnTo>
                    <a:lnTo>
                      <a:pt x="53" y="22"/>
                    </a:lnTo>
                    <a:lnTo>
                      <a:pt x="54" y="27"/>
                    </a:lnTo>
                    <a:lnTo>
                      <a:pt x="53" y="33"/>
                    </a:lnTo>
                    <a:lnTo>
                      <a:pt x="52" y="37"/>
                    </a:lnTo>
                    <a:lnTo>
                      <a:pt x="49" y="42"/>
                    </a:lnTo>
                    <a:lnTo>
                      <a:pt x="46" y="46"/>
                    </a:lnTo>
                    <a:lnTo>
                      <a:pt x="41" y="50"/>
                    </a:lnTo>
                    <a:lnTo>
                      <a:pt x="37" y="52"/>
                    </a:lnTo>
                    <a:lnTo>
                      <a:pt x="31" y="53"/>
                    </a:lnTo>
                    <a:lnTo>
                      <a:pt x="27" y="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 name="Freeform 117"/>
              <p:cNvSpPr>
                <a:spLocks/>
              </p:cNvSpPr>
              <p:nvPr/>
            </p:nvSpPr>
            <p:spPr bwMode="auto">
              <a:xfrm>
                <a:off x="4926013" y="3278188"/>
                <a:ext cx="22225" cy="20638"/>
              </a:xfrm>
              <a:custGeom>
                <a:avLst/>
                <a:gdLst>
                  <a:gd name="T0" fmla="*/ 27 w 54"/>
                  <a:gd name="T1" fmla="*/ 54 h 54"/>
                  <a:gd name="T2" fmla="*/ 21 w 54"/>
                  <a:gd name="T3" fmla="*/ 53 h 54"/>
                  <a:gd name="T4" fmla="*/ 17 w 54"/>
                  <a:gd name="T5" fmla="*/ 52 h 54"/>
                  <a:gd name="T6" fmla="*/ 12 w 54"/>
                  <a:gd name="T7" fmla="*/ 50 h 54"/>
                  <a:gd name="T8" fmla="*/ 8 w 54"/>
                  <a:gd name="T9" fmla="*/ 46 h 54"/>
                  <a:gd name="T10" fmla="*/ 4 w 54"/>
                  <a:gd name="T11" fmla="*/ 42 h 54"/>
                  <a:gd name="T12" fmla="*/ 2 w 54"/>
                  <a:gd name="T13" fmla="*/ 37 h 54"/>
                  <a:gd name="T14" fmla="*/ 1 w 54"/>
                  <a:gd name="T15" fmla="*/ 33 h 54"/>
                  <a:gd name="T16" fmla="*/ 0 w 54"/>
                  <a:gd name="T17" fmla="*/ 27 h 54"/>
                  <a:gd name="T18" fmla="*/ 1 w 54"/>
                  <a:gd name="T19" fmla="*/ 22 h 54"/>
                  <a:gd name="T20" fmla="*/ 2 w 54"/>
                  <a:gd name="T21" fmla="*/ 17 h 54"/>
                  <a:gd name="T22" fmla="*/ 4 w 54"/>
                  <a:gd name="T23" fmla="*/ 13 h 54"/>
                  <a:gd name="T24" fmla="*/ 8 w 54"/>
                  <a:gd name="T25" fmla="*/ 8 h 54"/>
                  <a:gd name="T26" fmla="*/ 12 w 54"/>
                  <a:gd name="T27" fmla="*/ 5 h 54"/>
                  <a:gd name="T28" fmla="*/ 17 w 54"/>
                  <a:gd name="T29" fmla="*/ 3 h 54"/>
                  <a:gd name="T30" fmla="*/ 22 w 54"/>
                  <a:gd name="T31" fmla="*/ 2 h 54"/>
                  <a:gd name="T32" fmla="*/ 27 w 54"/>
                  <a:gd name="T33" fmla="*/ 0 h 54"/>
                  <a:gd name="T34" fmla="*/ 32 w 54"/>
                  <a:gd name="T35" fmla="*/ 2 h 54"/>
                  <a:gd name="T36" fmla="*/ 37 w 54"/>
                  <a:gd name="T37" fmla="*/ 3 h 54"/>
                  <a:gd name="T38" fmla="*/ 41 w 54"/>
                  <a:gd name="T39" fmla="*/ 5 h 54"/>
                  <a:gd name="T40" fmla="*/ 46 w 54"/>
                  <a:gd name="T41" fmla="*/ 8 h 54"/>
                  <a:gd name="T42" fmla="*/ 49 w 54"/>
                  <a:gd name="T43" fmla="*/ 13 h 54"/>
                  <a:gd name="T44" fmla="*/ 51 w 54"/>
                  <a:gd name="T45" fmla="*/ 17 h 54"/>
                  <a:gd name="T46" fmla="*/ 54 w 54"/>
                  <a:gd name="T47" fmla="*/ 22 h 54"/>
                  <a:gd name="T48" fmla="*/ 54 w 54"/>
                  <a:gd name="T49" fmla="*/ 27 h 54"/>
                  <a:gd name="T50" fmla="*/ 54 w 54"/>
                  <a:gd name="T51" fmla="*/ 33 h 54"/>
                  <a:gd name="T52" fmla="*/ 51 w 54"/>
                  <a:gd name="T53" fmla="*/ 37 h 54"/>
                  <a:gd name="T54" fmla="*/ 49 w 54"/>
                  <a:gd name="T55" fmla="*/ 42 h 54"/>
                  <a:gd name="T56" fmla="*/ 46 w 54"/>
                  <a:gd name="T57" fmla="*/ 46 h 54"/>
                  <a:gd name="T58" fmla="*/ 41 w 54"/>
                  <a:gd name="T59" fmla="*/ 50 h 54"/>
                  <a:gd name="T60" fmla="*/ 37 w 54"/>
                  <a:gd name="T61" fmla="*/ 52 h 54"/>
                  <a:gd name="T62" fmla="*/ 32 w 54"/>
                  <a:gd name="T63" fmla="*/ 53 h 54"/>
                  <a:gd name="T64" fmla="*/ 27 w 54"/>
                  <a:gd name="T6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4" h="54">
                    <a:moveTo>
                      <a:pt x="27" y="54"/>
                    </a:moveTo>
                    <a:lnTo>
                      <a:pt x="21" y="53"/>
                    </a:lnTo>
                    <a:lnTo>
                      <a:pt x="17" y="52"/>
                    </a:lnTo>
                    <a:lnTo>
                      <a:pt x="12" y="50"/>
                    </a:lnTo>
                    <a:lnTo>
                      <a:pt x="8" y="46"/>
                    </a:lnTo>
                    <a:lnTo>
                      <a:pt x="4" y="42"/>
                    </a:lnTo>
                    <a:lnTo>
                      <a:pt x="2" y="37"/>
                    </a:lnTo>
                    <a:lnTo>
                      <a:pt x="1" y="33"/>
                    </a:lnTo>
                    <a:lnTo>
                      <a:pt x="0" y="27"/>
                    </a:lnTo>
                    <a:lnTo>
                      <a:pt x="1" y="22"/>
                    </a:lnTo>
                    <a:lnTo>
                      <a:pt x="2" y="17"/>
                    </a:lnTo>
                    <a:lnTo>
                      <a:pt x="4" y="13"/>
                    </a:lnTo>
                    <a:lnTo>
                      <a:pt x="8" y="8"/>
                    </a:lnTo>
                    <a:lnTo>
                      <a:pt x="12" y="5"/>
                    </a:lnTo>
                    <a:lnTo>
                      <a:pt x="17" y="3"/>
                    </a:lnTo>
                    <a:lnTo>
                      <a:pt x="22" y="2"/>
                    </a:lnTo>
                    <a:lnTo>
                      <a:pt x="27" y="0"/>
                    </a:lnTo>
                    <a:lnTo>
                      <a:pt x="32" y="2"/>
                    </a:lnTo>
                    <a:lnTo>
                      <a:pt x="37" y="3"/>
                    </a:lnTo>
                    <a:lnTo>
                      <a:pt x="41" y="5"/>
                    </a:lnTo>
                    <a:lnTo>
                      <a:pt x="46" y="8"/>
                    </a:lnTo>
                    <a:lnTo>
                      <a:pt x="49" y="13"/>
                    </a:lnTo>
                    <a:lnTo>
                      <a:pt x="51" y="17"/>
                    </a:lnTo>
                    <a:lnTo>
                      <a:pt x="54" y="22"/>
                    </a:lnTo>
                    <a:lnTo>
                      <a:pt x="54" y="27"/>
                    </a:lnTo>
                    <a:lnTo>
                      <a:pt x="54" y="33"/>
                    </a:lnTo>
                    <a:lnTo>
                      <a:pt x="51" y="37"/>
                    </a:lnTo>
                    <a:lnTo>
                      <a:pt x="49" y="42"/>
                    </a:lnTo>
                    <a:lnTo>
                      <a:pt x="46" y="46"/>
                    </a:lnTo>
                    <a:lnTo>
                      <a:pt x="41" y="50"/>
                    </a:lnTo>
                    <a:lnTo>
                      <a:pt x="37" y="52"/>
                    </a:lnTo>
                    <a:lnTo>
                      <a:pt x="32" y="53"/>
                    </a:lnTo>
                    <a:lnTo>
                      <a:pt x="27" y="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4" name="Freeform 118"/>
              <p:cNvSpPr>
                <a:spLocks/>
              </p:cNvSpPr>
              <p:nvPr/>
            </p:nvSpPr>
            <p:spPr bwMode="auto">
              <a:xfrm>
                <a:off x="4981575" y="3278188"/>
                <a:ext cx="20638" cy="20638"/>
              </a:xfrm>
              <a:custGeom>
                <a:avLst/>
                <a:gdLst>
                  <a:gd name="T0" fmla="*/ 27 w 54"/>
                  <a:gd name="T1" fmla="*/ 54 h 54"/>
                  <a:gd name="T2" fmla="*/ 21 w 54"/>
                  <a:gd name="T3" fmla="*/ 53 h 54"/>
                  <a:gd name="T4" fmla="*/ 17 w 54"/>
                  <a:gd name="T5" fmla="*/ 52 h 54"/>
                  <a:gd name="T6" fmla="*/ 12 w 54"/>
                  <a:gd name="T7" fmla="*/ 50 h 54"/>
                  <a:gd name="T8" fmla="*/ 8 w 54"/>
                  <a:gd name="T9" fmla="*/ 46 h 54"/>
                  <a:gd name="T10" fmla="*/ 4 w 54"/>
                  <a:gd name="T11" fmla="*/ 42 h 54"/>
                  <a:gd name="T12" fmla="*/ 2 w 54"/>
                  <a:gd name="T13" fmla="*/ 37 h 54"/>
                  <a:gd name="T14" fmla="*/ 0 w 54"/>
                  <a:gd name="T15" fmla="*/ 33 h 54"/>
                  <a:gd name="T16" fmla="*/ 0 w 54"/>
                  <a:gd name="T17" fmla="*/ 27 h 54"/>
                  <a:gd name="T18" fmla="*/ 0 w 54"/>
                  <a:gd name="T19" fmla="*/ 22 h 54"/>
                  <a:gd name="T20" fmla="*/ 2 w 54"/>
                  <a:gd name="T21" fmla="*/ 17 h 54"/>
                  <a:gd name="T22" fmla="*/ 4 w 54"/>
                  <a:gd name="T23" fmla="*/ 13 h 54"/>
                  <a:gd name="T24" fmla="*/ 8 w 54"/>
                  <a:gd name="T25" fmla="*/ 8 h 54"/>
                  <a:gd name="T26" fmla="*/ 11 w 54"/>
                  <a:gd name="T27" fmla="*/ 5 h 54"/>
                  <a:gd name="T28" fmla="*/ 17 w 54"/>
                  <a:gd name="T29" fmla="*/ 3 h 54"/>
                  <a:gd name="T30" fmla="*/ 21 w 54"/>
                  <a:gd name="T31" fmla="*/ 2 h 54"/>
                  <a:gd name="T32" fmla="*/ 27 w 54"/>
                  <a:gd name="T33" fmla="*/ 0 h 54"/>
                  <a:gd name="T34" fmla="*/ 31 w 54"/>
                  <a:gd name="T35" fmla="*/ 2 h 54"/>
                  <a:gd name="T36" fmla="*/ 37 w 54"/>
                  <a:gd name="T37" fmla="*/ 3 h 54"/>
                  <a:gd name="T38" fmla="*/ 41 w 54"/>
                  <a:gd name="T39" fmla="*/ 5 h 54"/>
                  <a:gd name="T40" fmla="*/ 46 w 54"/>
                  <a:gd name="T41" fmla="*/ 8 h 54"/>
                  <a:gd name="T42" fmla="*/ 49 w 54"/>
                  <a:gd name="T43" fmla="*/ 13 h 54"/>
                  <a:gd name="T44" fmla="*/ 51 w 54"/>
                  <a:gd name="T45" fmla="*/ 17 h 54"/>
                  <a:gd name="T46" fmla="*/ 53 w 54"/>
                  <a:gd name="T47" fmla="*/ 22 h 54"/>
                  <a:gd name="T48" fmla="*/ 54 w 54"/>
                  <a:gd name="T49" fmla="*/ 27 h 54"/>
                  <a:gd name="T50" fmla="*/ 53 w 54"/>
                  <a:gd name="T51" fmla="*/ 33 h 54"/>
                  <a:gd name="T52" fmla="*/ 51 w 54"/>
                  <a:gd name="T53" fmla="*/ 37 h 54"/>
                  <a:gd name="T54" fmla="*/ 49 w 54"/>
                  <a:gd name="T55" fmla="*/ 42 h 54"/>
                  <a:gd name="T56" fmla="*/ 46 w 54"/>
                  <a:gd name="T57" fmla="*/ 46 h 54"/>
                  <a:gd name="T58" fmla="*/ 41 w 54"/>
                  <a:gd name="T59" fmla="*/ 50 h 54"/>
                  <a:gd name="T60" fmla="*/ 37 w 54"/>
                  <a:gd name="T61" fmla="*/ 52 h 54"/>
                  <a:gd name="T62" fmla="*/ 31 w 54"/>
                  <a:gd name="T63" fmla="*/ 53 h 54"/>
                  <a:gd name="T64" fmla="*/ 27 w 54"/>
                  <a:gd name="T6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4" h="54">
                    <a:moveTo>
                      <a:pt x="27" y="54"/>
                    </a:moveTo>
                    <a:lnTo>
                      <a:pt x="21" y="53"/>
                    </a:lnTo>
                    <a:lnTo>
                      <a:pt x="17" y="52"/>
                    </a:lnTo>
                    <a:lnTo>
                      <a:pt x="12" y="50"/>
                    </a:lnTo>
                    <a:lnTo>
                      <a:pt x="8" y="46"/>
                    </a:lnTo>
                    <a:lnTo>
                      <a:pt x="4" y="42"/>
                    </a:lnTo>
                    <a:lnTo>
                      <a:pt x="2" y="37"/>
                    </a:lnTo>
                    <a:lnTo>
                      <a:pt x="0" y="33"/>
                    </a:lnTo>
                    <a:lnTo>
                      <a:pt x="0" y="27"/>
                    </a:lnTo>
                    <a:lnTo>
                      <a:pt x="0" y="22"/>
                    </a:lnTo>
                    <a:lnTo>
                      <a:pt x="2" y="17"/>
                    </a:lnTo>
                    <a:lnTo>
                      <a:pt x="4" y="13"/>
                    </a:lnTo>
                    <a:lnTo>
                      <a:pt x="8" y="8"/>
                    </a:lnTo>
                    <a:lnTo>
                      <a:pt x="11" y="5"/>
                    </a:lnTo>
                    <a:lnTo>
                      <a:pt x="17" y="3"/>
                    </a:lnTo>
                    <a:lnTo>
                      <a:pt x="21" y="2"/>
                    </a:lnTo>
                    <a:lnTo>
                      <a:pt x="27" y="0"/>
                    </a:lnTo>
                    <a:lnTo>
                      <a:pt x="31" y="2"/>
                    </a:lnTo>
                    <a:lnTo>
                      <a:pt x="37" y="3"/>
                    </a:lnTo>
                    <a:lnTo>
                      <a:pt x="41" y="5"/>
                    </a:lnTo>
                    <a:lnTo>
                      <a:pt x="46" y="8"/>
                    </a:lnTo>
                    <a:lnTo>
                      <a:pt x="49" y="13"/>
                    </a:lnTo>
                    <a:lnTo>
                      <a:pt x="51" y="17"/>
                    </a:lnTo>
                    <a:lnTo>
                      <a:pt x="53" y="22"/>
                    </a:lnTo>
                    <a:lnTo>
                      <a:pt x="54" y="27"/>
                    </a:lnTo>
                    <a:lnTo>
                      <a:pt x="53" y="33"/>
                    </a:lnTo>
                    <a:lnTo>
                      <a:pt x="51" y="37"/>
                    </a:lnTo>
                    <a:lnTo>
                      <a:pt x="49" y="42"/>
                    </a:lnTo>
                    <a:lnTo>
                      <a:pt x="46" y="46"/>
                    </a:lnTo>
                    <a:lnTo>
                      <a:pt x="41" y="50"/>
                    </a:lnTo>
                    <a:lnTo>
                      <a:pt x="37" y="52"/>
                    </a:lnTo>
                    <a:lnTo>
                      <a:pt x="31" y="53"/>
                    </a:lnTo>
                    <a:lnTo>
                      <a:pt x="27" y="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09" name="Rectangle 108"/>
            <p:cNvSpPr/>
            <p:nvPr/>
          </p:nvSpPr>
          <p:spPr>
            <a:xfrm>
              <a:off x="4332167" y="1377507"/>
              <a:ext cx="351923" cy="1086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700" b="1" dirty="0">
                  <a:solidFill>
                    <a:schemeClr val="tx2"/>
                  </a:solidFill>
                  <a:latin typeface="Calibri Light" panose="020F0302020204030204" pitchFamily="34" charset="0"/>
                  <a:cs typeface="Arabic Typesetting" panose="03020402040406030203" pitchFamily="66" charset="-78"/>
                </a:rPr>
                <a:t>Recertify</a:t>
              </a:r>
            </a:p>
          </p:txBody>
        </p:sp>
      </p:grpSp>
      <p:grpSp>
        <p:nvGrpSpPr>
          <p:cNvPr id="115" name="Group 114"/>
          <p:cNvGrpSpPr/>
          <p:nvPr/>
        </p:nvGrpSpPr>
        <p:grpSpPr>
          <a:xfrm>
            <a:off x="6259830" y="2545811"/>
            <a:ext cx="598170" cy="246312"/>
            <a:chOff x="4085920" y="1377507"/>
            <a:chExt cx="598170" cy="270943"/>
          </a:xfrm>
        </p:grpSpPr>
        <p:grpSp>
          <p:nvGrpSpPr>
            <p:cNvPr id="116" name="Group 115"/>
            <p:cNvGrpSpPr/>
            <p:nvPr/>
          </p:nvGrpSpPr>
          <p:grpSpPr>
            <a:xfrm>
              <a:off x="4085920" y="1430194"/>
              <a:ext cx="377876" cy="218256"/>
              <a:chOff x="4751388" y="3157538"/>
              <a:chExt cx="552450" cy="319088"/>
            </a:xfrm>
            <a:solidFill>
              <a:schemeClr val="tx2"/>
            </a:solidFill>
          </p:grpSpPr>
          <p:sp>
            <p:nvSpPr>
              <p:cNvPr id="118" name="Freeform 114"/>
              <p:cNvSpPr>
                <a:spLocks noEditPoints="1"/>
              </p:cNvSpPr>
              <p:nvPr/>
            </p:nvSpPr>
            <p:spPr bwMode="auto">
              <a:xfrm>
                <a:off x="4751388" y="3157538"/>
                <a:ext cx="384175" cy="319088"/>
              </a:xfrm>
              <a:custGeom>
                <a:avLst/>
                <a:gdLst>
                  <a:gd name="T0" fmla="*/ 398 w 969"/>
                  <a:gd name="T1" fmla="*/ 58 h 804"/>
                  <a:gd name="T2" fmla="*/ 298 w 969"/>
                  <a:gd name="T3" fmla="*/ 78 h 804"/>
                  <a:gd name="T4" fmla="*/ 211 w 969"/>
                  <a:gd name="T5" fmla="*/ 112 h 804"/>
                  <a:gd name="T6" fmla="*/ 139 w 969"/>
                  <a:gd name="T7" fmla="*/ 157 h 804"/>
                  <a:gd name="T8" fmla="*/ 88 w 969"/>
                  <a:gd name="T9" fmla="*/ 212 h 804"/>
                  <a:gd name="T10" fmla="*/ 59 w 969"/>
                  <a:gd name="T11" fmla="*/ 272 h 804"/>
                  <a:gd name="T12" fmla="*/ 55 w 969"/>
                  <a:gd name="T13" fmla="*/ 332 h 804"/>
                  <a:gd name="T14" fmla="*/ 83 w 969"/>
                  <a:gd name="T15" fmla="*/ 405 h 804"/>
                  <a:gd name="T16" fmla="*/ 164 w 969"/>
                  <a:gd name="T17" fmla="*/ 484 h 804"/>
                  <a:gd name="T18" fmla="*/ 287 w 969"/>
                  <a:gd name="T19" fmla="*/ 541 h 804"/>
                  <a:gd name="T20" fmla="*/ 334 w 969"/>
                  <a:gd name="T21" fmla="*/ 564 h 804"/>
                  <a:gd name="T22" fmla="*/ 329 w 969"/>
                  <a:gd name="T23" fmla="*/ 603 h 804"/>
                  <a:gd name="T24" fmla="*/ 274 w 969"/>
                  <a:gd name="T25" fmla="*/ 701 h 804"/>
                  <a:gd name="T26" fmla="*/ 342 w 969"/>
                  <a:gd name="T27" fmla="*/ 713 h 804"/>
                  <a:gd name="T28" fmla="*/ 443 w 969"/>
                  <a:gd name="T29" fmla="*/ 668 h 804"/>
                  <a:gd name="T30" fmla="*/ 528 w 969"/>
                  <a:gd name="T31" fmla="*/ 596 h 804"/>
                  <a:gd name="T32" fmla="*/ 561 w 969"/>
                  <a:gd name="T33" fmla="*/ 566 h 804"/>
                  <a:gd name="T34" fmla="*/ 732 w 969"/>
                  <a:gd name="T35" fmla="*/ 522 h 804"/>
                  <a:gd name="T36" fmla="*/ 814 w 969"/>
                  <a:gd name="T37" fmla="*/ 478 h 804"/>
                  <a:gd name="T38" fmla="*/ 866 w 969"/>
                  <a:gd name="T39" fmla="*/ 432 h 804"/>
                  <a:gd name="T40" fmla="*/ 900 w 969"/>
                  <a:gd name="T41" fmla="*/ 380 h 804"/>
                  <a:gd name="T42" fmla="*/ 915 w 969"/>
                  <a:gd name="T43" fmla="*/ 324 h 804"/>
                  <a:gd name="T44" fmla="*/ 907 w 969"/>
                  <a:gd name="T45" fmla="*/ 260 h 804"/>
                  <a:gd name="T46" fmla="*/ 873 w 969"/>
                  <a:gd name="T47" fmla="*/ 201 h 804"/>
                  <a:gd name="T48" fmla="*/ 817 w 969"/>
                  <a:gd name="T49" fmla="*/ 148 h 804"/>
                  <a:gd name="T50" fmla="*/ 742 w 969"/>
                  <a:gd name="T51" fmla="*/ 105 h 804"/>
                  <a:gd name="T52" fmla="*/ 653 w 969"/>
                  <a:gd name="T53" fmla="*/ 74 h 804"/>
                  <a:gd name="T54" fmla="*/ 551 w 969"/>
                  <a:gd name="T55" fmla="*/ 56 h 804"/>
                  <a:gd name="T56" fmla="*/ 113 w 969"/>
                  <a:gd name="T57" fmla="*/ 804 h 804"/>
                  <a:gd name="T58" fmla="*/ 94 w 969"/>
                  <a:gd name="T59" fmla="*/ 789 h 804"/>
                  <a:gd name="T60" fmla="*/ 94 w 969"/>
                  <a:gd name="T61" fmla="*/ 766 h 804"/>
                  <a:gd name="T62" fmla="*/ 113 w 969"/>
                  <a:gd name="T63" fmla="*/ 751 h 804"/>
                  <a:gd name="T64" fmla="*/ 181 w 969"/>
                  <a:gd name="T65" fmla="*/ 720 h 804"/>
                  <a:gd name="T66" fmla="*/ 232 w 969"/>
                  <a:gd name="T67" fmla="*/ 666 h 804"/>
                  <a:gd name="T68" fmla="*/ 243 w 969"/>
                  <a:gd name="T69" fmla="*/ 583 h 804"/>
                  <a:gd name="T70" fmla="*/ 113 w 969"/>
                  <a:gd name="T71" fmla="*/ 515 h 804"/>
                  <a:gd name="T72" fmla="*/ 30 w 969"/>
                  <a:gd name="T73" fmla="*/ 421 h 804"/>
                  <a:gd name="T74" fmla="*/ 5 w 969"/>
                  <a:gd name="T75" fmla="*/ 358 h 804"/>
                  <a:gd name="T76" fmla="*/ 1 w 969"/>
                  <a:gd name="T77" fmla="*/ 296 h 804"/>
                  <a:gd name="T78" fmla="*/ 23 w 969"/>
                  <a:gd name="T79" fmla="*/ 220 h 804"/>
                  <a:gd name="T80" fmla="*/ 71 w 969"/>
                  <a:gd name="T81" fmla="*/ 150 h 804"/>
                  <a:gd name="T82" fmla="*/ 143 w 969"/>
                  <a:gd name="T83" fmla="*/ 92 h 804"/>
                  <a:gd name="T84" fmla="*/ 233 w 969"/>
                  <a:gd name="T85" fmla="*/ 45 h 804"/>
                  <a:gd name="T86" fmla="*/ 341 w 969"/>
                  <a:gd name="T87" fmla="*/ 13 h 804"/>
                  <a:gd name="T88" fmla="*/ 460 w 969"/>
                  <a:gd name="T89" fmla="*/ 0 h 804"/>
                  <a:gd name="T90" fmla="*/ 582 w 969"/>
                  <a:gd name="T91" fmla="*/ 6 h 804"/>
                  <a:gd name="T92" fmla="*/ 694 w 969"/>
                  <a:gd name="T93" fmla="*/ 30 h 804"/>
                  <a:gd name="T94" fmla="*/ 793 w 969"/>
                  <a:gd name="T95" fmla="*/ 72 h 804"/>
                  <a:gd name="T96" fmla="*/ 873 w 969"/>
                  <a:gd name="T97" fmla="*/ 126 h 804"/>
                  <a:gd name="T98" fmla="*/ 931 w 969"/>
                  <a:gd name="T99" fmla="*/ 191 h 804"/>
                  <a:gd name="T100" fmla="*/ 963 w 969"/>
                  <a:gd name="T101" fmla="*/ 265 h 804"/>
                  <a:gd name="T102" fmla="*/ 968 w 969"/>
                  <a:gd name="T103" fmla="*/ 340 h 804"/>
                  <a:gd name="T104" fmla="*/ 946 w 969"/>
                  <a:gd name="T105" fmla="*/ 407 h 804"/>
                  <a:gd name="T106" fmla="*/ 906 w 969"/>
                  <a:gd name="T107" fmla="*/ 467 h 804"/>
                  <a:gd name="T108" fmla="*/ 845 w 969"/>
                  <a:gd name="T109" fmla="*/ 521 h 804"/>
                  <a:gd name="T110" fmla="*/ 769 w 969"/>
                  <a:gd name="T111" fmla="*/ 565 h 804"/>
                  <a:gd name="T112" fmla="*/ 680 w 969"/>
                  <a:gd name="T113" fmla="*/ 599 h 804"/>
                  <a:gd name="T114" fmla="*/ 579 w 969"/>
                  <a:gd name="T115" fmla="*/ 619 h 804"/>
                  <a:gd name="T116" fmla="*/ 505 w 969"/>
                  <a:gd name="T117" fmla="*/ 692 h 804"/>
                  <a:gd name="T118" fmla="*/ 415 w 969"/>
                  <a:gd name="T119" fmla="*/ 743 h 804"/>
                  <a:gd name="T120" fmla="*/ 268 w 969"/>
                  <a:gd name="T121" fmla="*/ 788 h 804"/>
                  <a:gd name="T122" fmla="*/ 118 w 969"/>
                  <a:gd name="T123" fmla="*/ 80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69" h="804">
                    <a:moveTo>
                      <a:pt x="484" y="54"/>
                    </a:moveTo>
                    <a:lnTo>
                      <a:pt x="463" y="54"/>
                    </a:lnTo>
                    <a:lnTo>
                      <a:pt x="441" y="55"/>
                    </a:lnTo>
                    <a:lnTo>
                      <a:pt x="419" y="56"/>
                    </a:lnTo>
                    <a:lnTo>
                      <a:pt x="398" y="58"/>
                    </a:lnTo>
                    <a:lnTo>
                      <a:pt x="377" y="62"/>
                    </a:lnTo>
                    <a:lnTo>
                      <a:pt x="357" y="65"/>
                    </a:lnTo>
                    <a:lnTo>
                      <a:pt x="337" y="69"/>
                    </a:lnTo>
                    <a:lnTo>
                      <a:pt x="317" y="74"/>
                    </a:lnTo>
                    <a:lnTo>
                      <a:pt x="298" y="78"/>
                    </a:lnTo>
                    <a:lnTo>
                      <a:pt x="279" y="85"/>
                    </a:lnTo>
                    <a:lnTo>
                      <a:pt x="261" y="91"/>
                    </a:lnTo>
                    <a:lnTo>
                      <a:pt x="245" y="97"/>
                    </a:lnTo>
                    <a:lnTo>
                      <a:pt x="227" y="105"/>
                    </a:lnTo>
                    <a:lnTo>
                      <a:pt x="211" y="112"/>
                    </a:lnTo>
                    <a:lnTo>
                      <a:pt x="195" y="121"/>
                    </a:lnTo>
                    <a:lnTo>
                      <a:pt x="181" y="129"/>
                    </a:lnTo>
                    <a:lnTo>
                      <a:pt x="166" y="138"/>
                    </a:lnTo>
                    <a:lnTo>
                      <a:pt x="153" y="148"/>
                    </a:lnTo>
                    <a:lnTo>
                      <a:pt x="139" y="157"/>
                    </a:lnTo>
                    <a:lnTo>
                      <a:pt x="128" y="168"/>
                    </a:lnTo>
                    <a:lnTo>
                      <a:pt x="117" y="178"/>
                    </a:lnTo>
                    <a:lnTo>
                      <a:pt x="106" y="189"/>
                    </a:lnTo>
                    <a:lnTo>
                      <a:pt x="97" y="201"/>
                    </a:lnTo>
                    <a:lnTo>
                      <a:pt x="88" y="212"/>
                    </a:lnTo>
                    <a:lnTo>
                      <a:pt x="80" y="223"/>
                    </a:lnTo>
                    <a:lnTo>
                      <a:pt x="73" y="235"/>
                    </a:lnTo>
                    <a:lnTo>
                      <a:pt x="67" y="248"/>
                    </a:lnTo>
                    <a:lnTo>
                      <a:pt x="63" y="260"/>
                    </a:lnTo>
                    <a:lnTo>
                      <a:pt x="59" y="272"/>
                    </a:lnTo>
                    <a:lnTo>
                      <a:pt x="56" y="286"/>
                    </a:lnTo>
                    <a:lnTo>
                      <a:pt x="54" y="299"/>
                    </a:lnTo>
                    <a:lnTo>
                      <a:pt x="54" y="313"/>
                    </a:lnTo>
                    <a:lnTo>
                      <a:pt x="54" y="322"/>
                    </a:lnTo>
                    <a:lnTo>
                      <a:pt x="55" y="332"/>
                    </a:lnTo>
                    <a:lnTo>
                      <a:pt x="56" y="341"/>
                    </a:lnTo>
                    <a:lnTo>
                      <a:pt x="59" y="351"/>
                    </a:lnTo>
                    <a:lnTo>
                      <a:pt x="64" y="369"/>
                    </a:lnTo>
                    <a:lnTo>
                      <a:pt x="73" y="387"/>
                    </a:lnTo>
                    <a:lnTo>
                      <a:pt x="83" y="405"/>
                    </a:lnTo>
                    <a:lnTo>
                      <a:pt x="96" y="423"/>
                    </a:lnTo>
                    <a:lnTo>
                      <a:pt x="109" y="438"/>
                    </a:lnTo>
                    <a:lnTo>
                      <a:pt x="126" y="455"/>
                    </a:lnTo>
                    <a:lnTo>
                      <a:pt x="144" y="470"/>
                    </a:lnTo>
                    <a:lnTo>
                      <a:pt x="164" y="484"/>
                    </a:lnTo>
                    <a:lnTo>
                      <a:pt x="185" y="498"/>
                    </a:lnTo>
                    <a:lnTo>
                      <a:pt x="209" y="510"/>
                    </a:lnTo>
                    <a:lnTo>
                      <a:pt x="233" y="522"/>
                    </a:lnTo>
                    <a:lnTo>
                      <a:pt x="260" y="532"/>
                    </a:lnTo>
                    <a:lnTo>
                      <a:pt x="287" y="541"/>
                    </a:lnTo>
                    <a:lnTo>
                      <a:pt x="317" y="550"/>
                    </a:lnTo>
                    <a:lnTo>
                      <a:pt x="322" y="553"/>
                    </a:lnTo>
                    <a:lnTo>
                      <a:pt x="328" y="555"/>
                    </a:lnTo>
                    <a:lnTo>
                      <a:pt x="331" y="559"/>
                    </a:lnTo>
                    <a:lnTo>
                      <a:pt x="334" y="564"/>
                    </a:lnTo>
                    <a:lnTo>
                      <a:pt x="337" y="569"/>
                    </a:lnTo>
                    <a:lnTo>
                      <a:pt x="338" y="575"/>
                    </a:lnTo>
                    <a:lnTo>
                      <a:pt x="337" y="581"/>
                    </a:lnTo>
                    <a:lnTo>
                      <a:pt x="335" y="586"/>
                    </a:lnTo>
                    <a:lnTo>
                      <a:pt x="329" y="603"/>
                    </a:lnTo>
                    <a:lnTo>
                      <a:pt x="321" y="621"/>
                    </a:lnTo>
                    <a:lnTo>
                      <a:pt x="311" y="640"/>
                    </a:lnTo>
                    <a:lnTo>
                      <a:pt x="300" y="660"/>
                    </a:lnTo>
                    <a:lnTo>
                      <a:pt x="287" y="680"/>
                    </a:lnTo>
                    <a:lnTo>
                      <a:pt x="274" y="701"/>
                    </a:lnTo>
                    <a:lnTo>
                      <a:pt x="258" y="720"/>
                    </a:lnTo>
                    <a:lnTo>
                      <a:pt x="241" y="738"/>
                    </a:lnTo>
                    <a:lnTo>
                      <a:pt x="280" y="730"/>
                    </a:lnTo>
                    <a:lnTo>
                      <a:pt x="321" y="720"/>
                    </a:lnTo>
                    <a:lnTo>
                      <a:pt x="342" y="713"/>
                    </a:lnTo>
                    <a:lnTo>
                      <a:pt x="362" y="706"/>
                    </a:lnTo>
                    <a:lnTo>
                      <a:pt x="384" y="698"/>
                    </a:lnTo>
                    <a:lnTo>
                      <a:pt x="404" y="689"/>
                    </a:lnTo>
                    <a:lnTo>
                      <a:pt x="424" y="679"/>
                    </a:lnTo>
                    <a:lnTo>
                      <a:pt x="443" y="668"/>
                    </a:lnTo>
                    <a:lnTo>
                      <a:pt x="462" y="656"/>
                    </a:lnTo>
                    <a:lnTo>
                      <a:pt x="480" y="643"/>
                    </a:lnTo>
                    <a:lnTo>
                      <a:pt x="497" y="629"/>
                    </a:lnTo>
                    <a:lnTo>
                      <a:pt x="514" y="613"/>
                    </a:lnTo>
                    <a:lnTo>
                      <a:pt x="528" y="596"/>
                    </a:lnTo>
                    <a:lnTo>
                      <a:pt x="541" y="578"/>
                    </a:lnTo>
                    <a:lnTo>
                      <a:pt x="545" y="574"/>
                    </a:lnTo>
                    <a:lnTo>
                      <a:pt x="550" y="571"/>
                    </a:lnTo>
                    <a:lnTo>
                      <a:pt x="555" y="568"/>
                    </a:lnTo>
                    <a:lnTo>
                      <a:pt x="561" y="566"/>
                    </a:lnTo>
                    <a:lnTo>
                      <a:pt x="598" y="562"/>
                    </a:lnTo>
                    <a:lnTo>
                      <a:pt x="634" y="555"/>
                    </a:lnTo>
                    <a:lnTo>
                      <a:pt x="668" y="546"/>
                    </a:lnTo>
                    <a:lnTo>
                      <a:pt x="701" y="535"/>
                    </a:lnTo>
                    <a:lnTo>
                      <a:pt x="732" y="522"/>
                    </a:lnTo>
                    <a:lnTo>
                      <a:pt x="761" y="509"/>
                    </a:lnTo>
                    <a:lnTo>
                      <a:pt x="776" y="501"/>
                    </a:lnTo>
                    <a:lnTo>
                      <a:pt x="789" y="494"/>
                    </a:lnTo>
                    <a:lnTo>
                      <a:pt x="802" y="485"/>
                    </a:lnTo>
                    <a:lnTo>
                      <a:pt x="814" y="478"/>
                    </a:lnTo>
                    <a:lnTo>
                      <a:pt x="825" y="469"/>
                    </a:lnTo>
                    <a:lnTo>
                      <a:pt x="836" y="460"/>
                    </a:lnTo>
                    <a:lnTo>
                      <a:pt x="847" y="451"/>
                    </a:lnTo>
                    <a:lnTo>
                      <a:pt x="857" y="441"/>
                    </a:lnTo>
                    <a:lnTo>
                      <a:pt x="866" y="432"/>
                    </a:lnTo>
                    <a:lnTo>
                      <a:pt x="875" y="421"/>
                    </a:lnTo>
                    <a:lnTo>
                      <a:pt x="881" y="411"/>
                    </a:lnTo>
                    <a:lnTo>
                      <a:pt x="889" y="401"/>
                    </a:lnTo>
                    <a:lnTo>
                      <a:pt x="895" y="390"/>
                    </a:lnTo>
                    <a:lnTo>
                      <a:pt x="900" y="380"/>
                    </a:lnTo>
                    <a:lnTo>
                      <a:pt x="905" y="369"/>
                    </a:lnTo>
                    <a:lnTo>
                      <a:pt x="908" y="358"/>
                    </a:lnTo>
                    <a:lnTo>
                      <a:pt x="912" y="346"/>
                    </a:lnTo>
                    <a:lnTo>
                      <a:pt x="914" y="335"/>
                    </a:lnTo>
                    <a:lnTo>
                      <a:pt x="915" y="324"/>
                    </a:lnTo>
                    <a:lnTo>
                      <a:pt x="916" y="313"/>
                    </a:lnTo>
                    <a:lnTo>
                      <a:pt x="915" y="299"/>
                    </a:lnTo>
                    <a:lnTo>
                      <a:pt x="914" y="286"/>
                    </a:lnTo>
                    <a:lnTo>
                      <a:pt x="910" y="272"/>
                    </a:lnTo>
                    <a:lnTo>
                      <a:pt x="907" y="260"/>
                    </a:lnTo>
                    <a:lnTo>
                      <a:pt x="903" y="248"/>
                    </a:lnTo>
                    <a:lnTo>
                      <a:pt x="896" y="235"/>
                    </a:lnTo>
                    <a:lnTo>
                      <a:pt x="889" y="223"/>
                    </a:lnTo>
                    <a:lnTo>
                      <a:pt x="881" y="212"/>
                    </a:lnTo>
                    <a:lnTo>
                      <a:pt x="873" y="201"/>
                    </a:lnTo>
                    <a:lnTo>
                      <a:pt x="863" y="189"/>
                    </a:lnTo>
                    <a:lnTo>
                      <a:pt x="853" y="178"/>
                    </a:lnTo>
                    <a:lnTo>
                      <a:pt x="842" y="168"/>
                    </a:lnTo>
                    <a:lnTo>
                      <a:pt x="830" y="157"/>
                    </a:lnTo>
                    <a:lnTo>
                      <a:pt x="817" y="148"/>
                    </a:lnTo>
                    <a:lnTo>
                      <a:pt x="804" y="138"/>
                    </a:lnTo>
                    <a:lnTo>
                      <a:pt x="789" y="129"/>
                    </a:lnTo>
                    <a:lnTo>
                      <a:pt x="775" y="121"/>
                    </a:lnTo>
                    <a:lnTo>
                      <a:pt x="759" y="112"/>
                    </a:lnTo>
                    <a:lnTo>
                      <a:pt x="742" y="105"/>
                    </a:lnTo>
                    <a:lnTo>
                      <a:pt x="726" y="97"/>
                    </a:lnTo>
                    <a:lnTo>
                      <a:pt x="708" y="91"/>
                    </a:lnTo>
                    <a:lnTo>
                      <a:pt x="690" y="85"/>
                    </a:lnTo>
                    <a:lnTo>
                      <a:pt x="672" y="78"/>
                    </a:lnTo>
                    <a:lnTo>
                      <a:pt x="653" y="74"/>
                    </a:lnTo>
                    <a:lnTo>
                      <a:pt x="632" y="69"/>
                    </a:lnTo>
                    <a:lnTo>
                      <a:pt x="612" y="65"/>
                    </a:lnTo>
                    <a:lnTo>
                      <a:pt x="592" y="62"/>
                    </a:lnTo>
                    <a:lnTo>
                      <a:pt x="572" y="58"/>
                    </a:lnTo>
                    <a:lnTo>
                      <a:pt x="551" y="56"/>
                    </a:lnTo>
                    <a:lnTo>
                      <a:pt x="529" y="55"/>
                    </a:lnTo>
                    <a:lnTo>
                      <a:pt x="507" y="54"/>
                    </a:lnTo>
                    <a:lnTo>
                      <a:pt x="484" y="54"/>
                    </a:lnTo>
                    <a:close/>
                    <a:moveTo>
                      <a:pt x="118" y="804"/>
                    </a:moveTo>
                    <a:lnTo>
                      <a:pt x="113" y="804"/>
                    </a:lnTo>
                    <a:lnTo>
                      <a:pt x="109" y="803"/>
                    </a:lnTo>
                    <a:lnTo>
                      <a:pt x="104" y="800"/>
                    </a:lnTo>
                    <a:lnTo>
                      <a:pt x="100" y="797"/>
                    </a:lnTo>
                    <a:lnTo>
                      <a:pt x="97" y="794"/>
                    </a:lnTo>
                    <a:lnTo>
                      <a:pt x="94" y="789"/>
                    </a:lnTo>
                    <a:lnTo>
                      <a:pt x="92" y="785"/>
                    </a:lnTo>
                    <a:lnTo>
                      <a:pt x="92" y="780"/>
                    </a:lnTo>
                    <a:lnTo>
                      <a:pt x="92" y="775"/>
                    </a:lnTo>
                    <a:lnTo>
                      <a:pt x="92" y="770"/>
                    </a:lnTo>
                    <a:lnTo>
                      <a:pt x="94" y="766"/>
                    </a:lnTo>
                    <a:lnTo>
                      <a:pt x="97" y="761"/>
                    </a:lnTo>
                    <a:lnTo>
                      <a:pt x="100" y="758"/>
                    </a:lnTo>
                    <a:lnTo>
                      <a:pt x="104" y="754"/>
                    </a:lnTo>
                    <a:lnTo>
                      <a:pt x="109" y="752"/>
                    </a:lnTo>
                    <a:lnTo>
                      <a:pt x="113" y="751"/>
                    </a:lnTo>
                    <a:lnTo>
                      <a:pt x="128" y="748"/>
                    </a:lnTo>
                    <a:lnTo>
                      <a:pt x="143" y="742"/>
                    </a:lnTo>
                    <a:lnTo>
                      <a:pt x="156" y="737"/>
                    </a:lnTo>
                    <a:lnTo>
                      <a:pt x="168" y="729"/>
                    </a:lnTo>
                    <a:lnTo>
                      <a:pt x="181" y="720"/>
                    </a:lnTo>
                    <a:lnTo>
                      <a:pt x="193" y="711"/>
                    </a:lnTo>
                    <a:lnTo>
                      <a:pt x="203" y="701"/>
                    </a:lnTo>
                    <a:lnTo>
                      <a:pt x="213" y="689"/>
                    </a:lnTo>
                    <a:lnTo>
                      <a:pt x="223" y="678"/>
                    </a:lnTo>
                    <a:lnTo>
                      <a:pt x="232" y="666"/>
                    </a:lnTo>
                    <a:lnTo>
                      <a:pt x="240" y="655"/>
                    </a:lnTo>
                    <a:lnTo>
                      <a:pt x="248" y="642"/>
                    </a:lnTo>
                    <a:lnTo>
                      <a:pt x="263" y="618"/>
                    </a:lnTo>
                    <a:lnTo>
                      <a:pt x="274" y="594"/>
                    </a:lnTo>
                    <a:lnTo>
                      <a:pt x="243" y="583"/>
                    </a:lnTo>
                    <a:lnTo>
                      <a:pt x="214" y="572"/>
                    </a:lnTo>
                    <a:lnTo>
                      <a:pt x="186" y="559"/>
                    </a:lnTo>
                    <a:lnTo>
                      <a:pt x="161" y="545"/>
                    </a:lnTo>
                    <a:lnTo>
                      <a:pt x="136" y="530"/>
                    </a:lnTo>
                    <a:lnTo>
                      <a:pt x="113" y="515"/>
                    </a:lnTo>
                    <a:lnTo>
                      <a:pt x="93" y="497"/>
                    </a:lnTo>
                    <a:lnTo>
                      <a:pt x="74" y="480"/>
                    </a:lnTo>
                    <a:lnTo>
                      <a:pt x="57" y="461"/>
                    </a:lnTo>
                    <a:lnTo>
                      <a:pt x="43" y="442"/>
                    </a:lnTo>
                    <a:lnTo>
                      <a:pt x="30" y="421"/>
                    </a:lnTo>
                    <a:lnTo>
                      <a:pt x="19" y="400"/>
                    </a:lnTo>
                    <a:lnTo>
                      <a:pt x="15" y="390"/>
                    </a:lnTo>
                    <a:lnTo>
                      <a:pt x="11" y="379"/>
                    </a:lnTo>
                    <a:lnTo>
                      <a:pt x="8" y="368"/>
                    </a:lnTo>
                    <a:lnTo>
                      <a:pt x="5" y="358"/>
                    </a:lnTo>
                    <a:lnTo>
                      <a:pt x="4" y="346"/>
                    </a:lnTo>
                    <a:lnTo>
                      <a:pt x="1" y="335"/>
                    </a:lnTo>
                    <a:lnTo>
                      <a:pt x="0" y="324"/>
                    </a:lnTo>
                    <a:lnTo>
                      <a:pt x="0" y="313"/>
                    </a:lnTo>
                    <a:lnTo>
                      <a:pt x="1" y="296"/>
                    </a:lnTo>
                    <a:lnTo>
                      <a:pt x="2" y="280"/>
                    </a:lnTo>
                    <a:lnTo>
                      <a:pt x="6" y="265"/>
                    </a:lnTo>
                    <a:lnTo>
                      <a:pt x="10" y="249"/>
                    </a:lnTo>
                    <a:lnTo>
                      <a:pt x="16" y="234"/>
                    </a:lnTo>
                    <a:lnTo>
                      <a:pt x="23" y="220"/>
                    </a:lnTo>
                    <a:lnTo>
                      <a:pt x="29" y="205"/>
                    </a:lnTo>
                    <a:lnTo>
                      <a:pt x="38" y="191"/>
                    </a:lnTo>
                    <a:lnTo>
                      <a:pt x="48" y="177"/>
                    </a:lnTo>
                    <a:lnTo>
                      <a:pt x="59" y="164"/>
                    </a:lnTo>
                    <a:lnTo>
                      <a:pt x="71" y="150"/>
                    </a:lnTo>
                    <a:lnTo>
                      <a:pt x="83" y="138"/>
                    </a:lnTo>
                    <a:lnTo>
                      <a:pt x="97" y="126"/>
                    </a:lnTo>
                    <a:lnTo>
                      <a:pt x="111" y="113"/>
                    </a:lnTo>
                    <a:lnTo>
                      <a:pt x="126" y="102"/>
                    </a:lnTo>
                    <a:lnTo>
                      <a:pt x="143" y="92"/>
                    </a:lnTo>
                    <a:lnTo>
                      <a:pt x="159" y="81"/>
                    </a:lnTo>
                    <a:lnTo>
                      <a:pt x="177" y="72"/>
                    </a:lnTo>
                    <a:lnTo>
                      <a:pt x="195" y="62"/>
                    </a:lnTo>
                    <a:lnTo>
                      <a:pt x="214" y="53"/>
                    </a:lnTo>
                    <a:lnTo>
                      <a:pt x="233" y="45"/>
                    </a:lnTo>
                    <a:lnTo>
                      <a:pt x="254" y="38"/>
                    </a:lnTo>
                    <a:lnTo>
                      <a:pt x="275" y="30"/>
                    </a:lnTo>
                    <a:lnTo>
                      <a:pt x="296" y="25"/>
                    </a:lnTo>
                    <a:lnTo>
                      <a:pt x="319" y="19"/>
                    </a:lnTo>
                    <a:lnTo>
                      <a:pt x="341" y="13"/>
                    </a:lnTo>
                    <a:lnTo>
                      <a:pt x="363" y="10"/>
                    </a:lnTo>
                    <a:lnTo>
                      <a:pt x="387" y="6"/>
                    </a:lnTo>
                    <a:lnTo>
                      <a:pt x="412" y="3"/>
                    </a:lnTo>
                    <a:lnTo>
                      <a:pt x="435" y="1"/>
                    </a:lnTo>
                    <a:lnTo>
                      <a:pt x="460" y="0"/>
                    </a:lnTo>
                    <a:lnTo>
                      <a:pt x="484" y="0"/>
                    </a:lnTo>
                    <a:lnTo>
                      <a:pt x="509" y="0"/>
                    </a:lnTo>
                    <a:lnTo>
                      <a:pt x="534" y="1"/>
                    </a:lnTo>
                    <a:lnTo>
                      <a:pt x="558" y="3"/>
                    </a:lnTo>
                    <a:lnTo>
                      <a:pt x="582" y="6"/>
                    </a:lnTo>
                    <a:lnTo>
                      <a:pt x="606" y="10"/>
                    </a:lnTo>
                    <a:lnTo>
                      <a:pt x="629" y="13"/>
                    </a:lnTo>
                    <a:lnTo>
                      <a:pt x="652" y="19"/>
                    </a:lnTo>
                    <a:lnTo>
                      <a:pt x="673" y="25"/>
                    </a:lnTo>
                    <a:lnTo>
                      <a:pt x="694" y="30"/>
                    </a:lnTo>
                    <a:lnTo>
                      <a:pt x="715" y="38"/>
                    </a:lnTo>
                    <a:lnTo>
                      <a:pt x="736" y="45"/>
                    </a:lnTo>
                    <a:lnTo>
                      <a:pt x="756" y="53"/>
                    </a:lnTo>
                    <a:lnTo>
                      <a:pt x="775" y="62"/>
                    </a:lnTo>
                    <a:lnTo>
                      <a:pt x="793" y="72"/>
                    </a:lnTo>
                    <a:lnTo>
                      <a:pt x="811" y="81"/>
                    </a:lnTo>
                    <a:lnTo>
                      <a:pt x="828" y="92"/>
                    </a:lnTo>
                    <a:lnTo>
                      <a:pt x="843" y="102"/>
                    </a:lnTo>
                    <a:lnTo>
                      <a:pt x="859" y="113"/>
                    </a:lnTo>
                    <a:lnTo>
                      <a:pt x="873" y="126"/>
                    </a:lnTo>
                    <a:lnTo>
                      <a:pt x="887" y="138"/>
                    </a:lnTo>
                    <a:lnTo>
                      <a:pt x="899" y="150"/>
                    </a:lnTo>
                    <a:lnTo>
                      <a:pt x="910" y="164"/>
                    </a:lnTo>
                    <a:lnTo>
                      <a:pt x="922" y="177"/>
                    </a:lnTo>
                    <a:lnTo>
                      <a:pt x="931" y="191"/>
                    </a:lnTo>
                    <a:lnTo>
                      <a:pt x="940" y="205"/>
                    </a:lnTo>
                    <a:lnTo>
                      <a:pt x="947" y="220"/>
                    </a:lnTo>
                    <a:lnTo>
                      <a:pt x="954" y="234"/>
                    </a:lnTo>
                    <a:lnTo>
                      <a:pt x="960" y="249"/>
                    </a:lnTo>
                    <a:lnTo>
                      <a:pt x="963" y="265"/>
                    </a:lnTo>
                    <a:lnTo>
                      <a:pt x="967" y="280"/>
                    </a:lnTo>
                    <a:lnTo>
                      <a:pt x="969" y="296"/>
                    </a:lnTo>
                    <a:lnTo>
                      <a:pt x="969" y="313"/>
                    </a:lnTo>
                    <a:lnTo>
                      <a:pt x="969" y="326"/>
                    </a:lnTo>
                    <a:lnTo>
                      <a:pt x="968" y="340"/>
                    </a:lnTo>
                    <a:lnTo>
                      <a:pt x="965" y="354"/>
                    </a:lnTo>
                    <a:lnTo>
                      <a:pt x="962" y="368"/>
                    </a:lnTo>
                    <a:lnTo>
                      <a:pt x="958" y="381"/>
                    </a:lnTo>
                    <a:lnTo>
                      <a:pt x="953" y="393"/>
                    </a:lnTo>
                    <a:lnTo>
                      <a:pt x="946" y="407"/>
                    </a:lnTo>
                    <a:lnTo>
                      <a:pt x="941" y="419"/>
                    </a:lnTo>
                    <a:lnTo>
                      <a:pt x="933" y="432"/>
                    </a:lnTo>
                    <a:lnTo>
                      <a:pt x="924" y="444"/>
                    </a:lnTo>
                    <a:lnTo>
                      <a:pt x="915" y="456"/>
                    </a:lnTo>
                    <a:lnTo>
                      <a:pt x="906" y="467"/>
                    </a:lnTo>
                    <a:lnTo>
                      <a:pt x="895" y="479"/>
                    </a:lnTo>
                    <a:lnTo>
                      <a:pt x="884" y="490"/>
                    </a:lnTo>
                    <a:lnTo>
                      <a:pt x="871" y="501"/>
                    </a:lnTo>
                    <a:lnTo>
                      <a:pt x="859" y="511"/>
                    </a:lnTo>
                    <a:lnTo>
                      <a:pt x="845" y="521"/>
                    </a:lnTo>
                    <a:lnTo>
                      <a:pt x="832" y="530"/>
                    </a:lnTo>
                    <a:lnTo>
                      <a:pt x="817" y="540"/>
                    </a:lnTo>
                    <a:lnTo>
                      <a:pt x="802" y="549"/>
                    </a:lnTo>
                    <a:lnTo>
                      <a:pt x="786" y="557"/>
                    </a:lnTo>
                    <a:lnTo>
                      <a:pt x="769" y="565"/>
                    </a:lnTo>
                    <a:lnTo>
                      <a:pt x="752" y="573"/>
                    </a:lnTo>
                    <a:lnTo>
                      <a:pt x="736" y="580"/>
                    </a:lnTo>
                    <a:lnTo>
                      <a:pt x="718" y="586"/>
                    </a:lnTo>
                    <a:lnTo>
                      <a:pt x="699" y="593"/>
                    </a:lnTo>
                    <a:lnTo>
                      <a:pt x="680" y="599"/>
                    </a:lnTo>
                    <a:lnTo>
                      <a:pt x="660" y="603"/>
                    </a:lnTo>
                    <a:lnTo>
                      <a:pt x="640" y="608"/>
                    </a:lnTo>
                    <a:lnTo>
                      <a:pt x="620" y="612"/>
                    </a:lnTo>
                    <a:lnTo>
                      <a:pt x="600" y="615"/>
                    </a:lnTo>
                    <a:lnTo>
                      <a:pt x="579" y="619"/>
                    </a:lnTo>
                    <a:lnTo>
                      <a:pt x="565" y="636"/>
                    </a:lnTo>
                    <a:lnTo>
                      <a:pt x="552" y="651"/>
                    </a:lnTo>
                    <a:lnTo>
                      <a:pt x="537" y="666"/>
                    </a:lnTo>
                    <a:lnTo>
                      <a:pt x="521" y="679"/>
                    </a:lnTo>
                    <a:lnTo>
                      <a:pt x="505" y="692"/>
                    </a:lnTo>
                    <a:lnTo>
                      <a:pt x="488" y="704"/>
                    </a:lnTo>
                    <a:lnTo>
                      <a:pt x="470" y="715"/>
                    </a:lnTo>
                    <a:lnTo>
                      <a:pt x="452" y="725"/>
                    </a:lnTo>
                    <a:lnTo>
                      <a:pt x="434" y="734"/>
                    </a:lnTo>
                    <a:lnTo>
                      <a:pt x="415" y="743"/>
                    </a:lnTo>
                    <a:lnTo>
                      <a:pt x="397" y="751"/>
                    </a:lnTo>
                    <a:lnTo>
                      <a:pt x="378" y="758"/>
                    </a:lnTo>
                    <a:lnTo>
                      <a:pt x="341" y="770"/>
                    </a:lnTo>
                    <a:lnTo>
                      <a:pt x="304" y="780"/>
                    </a:lnTo>
                    <a:lnTo>
                      <a:pt x="268" y="788"/>
                    </a:lnTo>
                    <a:lnTo>
                      <a:pt x="235" y="794"/>
                    </a:lnTo>
                    <a:lnTo>
                      <a:pt x="204" y="798"/>
                    </a:lnTo>
                    <a:lnTo>
                      <a:pt x="177" y="802"/>
                    </a:lnTo>
                    <a:lnTo>
                      <a:pt x="137" y="804"/>
                    </a:lnTo>
                    <a:lnTo>
                      <a:pt x="118" y="804"/>
                    </a:lnTo>
                    <a:lnTo>
                      <a:pt x="118" y="8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9" name="Freeform 115"/>
              <p:cNvSpPr>
                <a:spLocks/>
              </p:cNvSpPr>
              <p:nvPr/>
            </p:nvSpPr>
            <p:spPr bwMode="auto">
              <a:xfrm>
                <a:off x="5027613" y="3217863"/>
                <a:ext cx="276225" cy="258763"/>
              </a:xfrm>
              <a:custGeom>
                <a:avLst/>
                <a:gdLst>
                  <a:gd name="T0" fmla="*/ 528 w 696"/>
                  <a:gd name="T1" fmla="*/ 648 h 653"/>
                  <a:gd name="T2" fmla="*/ 418 w 696"/>
                  <a:gd name="T3" fmla="*/ 626 h 653"/>
                  <a:gd name="T4" fmla="*/ 343 w 696"/>
                  <a:gd name="T5" fmla="*/ 597 h 653"/>
                  <a:gd name="T6" fmla="*/ 285 w 696"/>
                  <a:gd name="T7" fmla="*/ 563 h 653"/>
                  <a:gd name="T8" fmla="*/ 237 w 696"/>
                  <a:gd name="T9" fmla="*/ 518 h 653"/>
                  <a:gd name="T10" fmla="*/ 136 w 696"/>
                  <a:gd name="T11" fmla="*/ 486 h 653"/>
                  <a:gd name="T12" fmla="*/ 33 w 696"/>
                  <a:gd name="T13" fmla="*/ 440 h 653"/>
                  <a:gd name="T14" fmla="*/ 2 w 696"/>
                  <a:gd name="T15" fmla="*/ 413 h 653"/>
                  <a:gd name="T16" fmla="*/ 3 w 696"/>
                  <a:gd name="T17" fmla="*/ 393 h 653"/>
                  <a:gd name="T18" fmla="*/ 18 w 696"/>
                  <a:gd name="T19" fmla="*/ 378 h 653"/>
                  <a:gd name="T20" fmla="*/ 38 w 696"/>
                  <a:gd name="T21" fmla="*/ 379 h 653"/>
                  <a:gd name="T22" fmla="*/ 108 w 696"/>
                  <a:gd name="T23" fmla="*/ 418 h 653"/>
                  <a:gd name="T24" fmla="*/ 215 w 696"/>
                  <a:gd name="T25" fmla="*/ 449 h 653"/>
                  <a:gd name="T26" fmla="*/ 260 w 696"/>
                  <a:gd name="T27" fmla="*/ 460 h 653"/>
                  <a:gd name="T28" fmla="*/ 296 w 696"/>
                  <a:gd name="T29" fmla="*/ 501 h 653"/>
                  <a:gd name="T30" fmla="*/ 348 w 696"/>
                  <a:gd name="T31" fmla="*/ 540 h 653"/>
                  <a:gd name="T32" fmla="*/ 408 w 696"/>
                  <a:gd name="T33" fmla="*/ 566 h 653"/>
                  <a:gd name="T34" fmla="*/ 472 w 696"/>
                  <a:gd name="T35" fmla="*/ 573 h 653"/>
                  <a:gd name="T36" fmla="*/ 429 w 696"/>
                  <a:gd name="T37" fmla="*/ 501 h 653"/>
                  <a:gd name="T38" fmla="*/ 418 w 696"/>
                  <a:gd name="T39" fmla="*/ 459 h 653"/>
                  <a:gd name="T40" fmla="*/ 431 w 696"/>
                  <a:gd name="T41" fmla="*/ 442 h 653"/>
                  <a:gd name="T42" fmla="*/ 501 w 696"/>
                  <a:gd name="T43" fmla="*/ 417 h 653"/>
                  <a:gd name="T44" fmla="*/ 571 w 696"/>
                  <a:gd name="T45" fmla="*/ 377 h 653"/>
                  <a:gd name="T46" fmla="*/ 620 w 696"/>
                  <a:gd name="T47" fmla="*/ 327 h 653"/>
                  <a:gd name="T48" fmla="*/ 642 w 696"/>
                  <a:gd name="T49" fmla="*/ 269 h 653"/>
                  <a:gd name="T50" fmla="*/ 639 w 696"/>
                  <a:gd name="T51" fmla="*/ 225 h 653"/>
                  <a:gd name="T52" fmla="*/ 622 w 696"/>
                  <a:gd name="T53" fmla="*/ 186 h 653"/>
                  <a:gd name="T54" fmla="*/ 593 w 696"/>
                  <a:gd name="T55" fmla="*/ 152 h 653"/>
                  <a:gd name="T56" fmla="*/ 553 w 696"/>
                  <a:gd name="T57" fmla="*/ 120 h 653"/>
                  <a:gd name="T58" fmla="*/ 464 w 696"/>
                  <a:gd name="T59" fmla="*/ 79 h 653"/>
                  <a:gd name="T60" fmla="*/ 338 w 696"/>
                  <a:gd name="T61" fmla="*/ 55 h 653"/>
                  <a:gd name="T62" fmla="*/ 227 w 696"/>
                  <a:gd name="T63" fmla="*/ 59 h 653"/>
                  <a:gd name="T64" fmla="*/ 187 w 696"/>
                  <a:gd name="T65" fmla="*/ 61 h 653"/>
                  <a:gd name="T66" fmla="*/ 173 w 696"/>
                  <a:gd name="T67" fmla="*/ 46 h 653"/>
                  <a:gd name="T68" fmla="*/ 173 w 696"/>
                  <a:gd name="T69" fmla="*/ 26 h 653"/>
                  <a:gd name="T70" fmla="*/ 188 w 696"/>
                  <a:gd name="T71" fmla="*/ 11 h 653"/>
                  <a:gd name="T72" fmla="*/ 275 w 696"/>
                  <a:gd name="T73" fmla="*/ 0 h 653"/>
                  <a:gd name="T74" fmla="*/ 364 w 696"/>
                  <a:gd name="T75" fmla="*/ 3 h 653"/>
                  <a:gd name="T76" fmla="*/ 440 w 696"/>
                  <a:gd name="T77" fmla="*/ 15 h 653"/>
                  <a:gd name="T78" fmla="*/ 509 w 696"/>
                  <a:gd name="T79" fmla="*/ 36 h 653"/>
                  <a:gd name="T80" fmla="*/ 569 w 696"/>
                  <a:gd name="T81" fmla="*/ 65 h 653"/>
                  <a:gd name="T82" fmla="*/ 620 w 696"/>
                  <a:gd name="T83" fmla="*/ 101 h 653"/>
                  <a:gd name="T84" fmla="*/ 658 w 696"/>
                  <a:gd name="T85" fmla="*/ 144 h 653"/>
                  <a:gd name="T86" fmla="*/ 683 w 696"/>
                  <a:gd name="T87" fmla="*/ 191 h 653"/>
                  <a:gd name="T88" fmla="*/ 696 w 696"/>
                  <a:gd name="T89" fmla="*/ 241 h 653"/>
                  <a:gd name="T90" fmla="*/ 688 w 696"/>
                  <a:gd name="T91" fmla="*/ 309 h 653"/>
                  <a:gd name="T92" fmla="*/ 651 w 696"/>
                  <a:gd name="T93" fmla="*/ 375 h 653"/>
                  <a:gd name="T94" fmla="*/ 588 w 696"/>
                  <a:gd name="T95" fmla="*/ 431 h 653"/>
                  <a:gd name="T96" fmla="*/ 504 w 696"/>
                  <a:gd name="T97" fmla="*/ 475 h 653"/>
                  <a:gd name="T98" fmla="*/ 512 w 696"/>
                  <a:gd name="T99" fmla="*/ 537 h 653"/>
                  <a:gd name="T100" fmla="*/ 551 w 696"/>
                  <a:gd name="T101" fmla="*/ 578 h 653"/>
                  <a:gd name="T102" fmla="*/ 590 w 696"/>
                  <a:gd name="T103" fmla="*/ 598 h 653"/>
                  <a:gd name="T104" fmla="*/ 615 w 696"/>
                  <a:gd name="T105" fmla="*/ 607 h 653"/>
                  <a:gd name="T106" fmla="*/ 623 w 696"/>
                  <a:gd name="T107" fmla="*/ 624 h 653"/>
                  <a:gd name="T108" fmla="*/ 617 w 696"/>
                  <a:gd name="T109" fmla="*/ 643 h 653"/>
                  <a:gd name="T110" fmla="*/ 602 w 696"/>
                  <a:gd name="T111" fmla="*/ 653 h 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96" h="653">
                    <a:moveTo>
                      <a:pt x="596" y="653"/>
                    </a:moveTo>
                    <a:lnTo>
                      <a:pt x="581" y="653"/>
                    </a:lnTo>
                    <a:lnTo>
                      <a:pt x="549" y="651"/>
                    </a:lnTo>
                    <a:lnTo>
                      <a:pt x="528" y="648"/>
                    </a:lnTo>
                    <a:lnTo>
                      <a:pt x="503" y="645"/>
                    </a:lnTo>
                    <a:lnTo>
                      <a:pt x="476" y="640"/>
                    </a:lnTo>
                    <a:lnTo>
                      <a:pt x="448" y="634"/>
                    </a:lnTo>
                    <a:lnTo>
                      <a:pt x="418" y="626"/>
                    </a:lnTo>
                    <a:lnTo>
                      <a:pt x="389" y="616"/>
                    </a:lnTo>
                    <a:lnTo>
                      <a:pt x="373" y="610"/>
                    </a:lnTo>
                    <a:lnTo>
                      <a:pt x="358" y="605"/>
                    </a:lnTo>
                    <a:lnTo>
                      <a:pt x="343" y="597"/>
                    </a:lnTo>
                    <a:lnTo>
                      <a:pt x="328" y="590"/>
                    </a:lnTo>
                    <a:lnTo>
                      <a:pt x="313" y="582"/>
                    </a:lnTo>
                    <a:lnTo>
                      <a:pt x="300" y="573"/>
                    </a:lnTo>
                    <a:lnTo>
                      <a:pt x="285" y="563"/>
                    </a:lnTo>
                    <a:lnTo>
                      <a:pt x="273" y="553"/>
                    </a:lnTo>
                    <a:lnTo>
                      <a:pt x="260" y="542"/>
                    </a:lnTo>
                    <a:lnTo>
                      <a:pt x="248" y="531"/>
                    </a:lnTo>
                    <a:lnTo>
                      <a:pt x="237" y="518"/>
                    </a:lnTo>
                    <a:lnTo>
                      <a:pt x="226" y="505"/>
                    </a:lnTo>
                    <a:lnTo>
                      <a:pt x="196" y="500"/>
                    </a:lnTo>
                    <a:lnTo>
                      <a:pt x="166" y="494"/>
                    </a:lnTo>
                    <a:lnTo>
                      <a:pt x="136" y="486"/>
                    </a:lnTo>
                    <a:lnTo>
                      <a:pt x="108" y="477"/>
                    </a:lnTo>
                    <a:lnTo>
                      <a:pt x="83" y="466"/>
                    </a:lnTo>
                    <a:lnTo>
                      <a:pt x="57" y="453"/>
                    </a:lnTo>
                    <a:lnTo>
                      <a:pt x="33" y="440"/>
                    </a:lnTo>
                    <a:lnTo>
                      <a:pt x="11" y="425"/>
                    </a:lnTo>
                    <a:lnTo>
                      <a:pt x="7" y="422"/>
                    </a:lnTo>
                    <a:lnTo>
                      <a:pt x="4" y="417"/>
                    </a:lnTo>
                    <a:lnTo>
                      <a:pt x="2" y="413"/>
                    </a:lnTo>
                    <a:lnTo>
                      <a:pt x="1" y="408"/>
                    </a:lnTo>
                    <a:lnTo>
                      <a:pt x="0" y="403"/>
                    </a:lnTo>
                    <a:lnTo>
                      <a:pt x="1" y="397"/>
                    </a:lnTo>
                    <a:lnTo>
                      <a:pt x="3" y="393"/>
                    </a:lnTo>
                    <a:lnTo>
                      <a:pt x="5" y="388"/>
                    </a:lnTo>
                    <a:lnTo>
                      <a:pt x="9" y="384"/>
                    </a:lnTo>
                    <a:lnTo>
                      <a:pt x="13" y="380"/>
                    </a:lnTo>
                    <a:lnTo>
                      <a:pt x="18" y="378"/>
                    </a:lnTo>
                    <a:lnTo>
                      <a:pt x="23" y="377"/>
                    </a:lnTo>
                    <a:lnTo>
                      <a:pt x="28" y="377"/>
                    </a:lnTo>
                    <a:lnTo>
                      <a:pt x="33" y="377"/>
                    </a:lnTo>
                    <a:lnTo>
                      <a:pt x="38" y="379"/>
                    </a:lnTo>
                    <a:lnTo>
                      <a:pt x="42" y="381"/>
                    </a:lnTo>
                    <a:lnTo>
                      <a:pt x="62" y="395"/>
                    </a:lnTo>
                    <a:lnTo>
                      <a:pt x="85" y="407"/>
                    </a:lnTo>
                    <a:lnTo>
                      <a:pt x="108" y="418"/>
                    </a:lnTo>
                    <a:lnTo>
                      <a:pt x="133" y="429"/>
                    </a:lnTo>
                    <a:lnTo>
                      <a:pt x="160" y="436"/>
                    </a:lnTo>
                    <a:lnTo>
                      <a:pt x="187" y="443"/>
                    </a:lnTo>
                    <a:lnTo>
                      <a:pt x="215" y="449"/>
                    </a:lnTo>
                    <a:lnTo>
                      <a:pt x="244" y="453"/>
                    </a:lnTo>
                    <a:lnTo>
                      <a:pt x="250" y="454"/>
                    </a:lnTo>
                    <a:lnTo>
                      <a:pt x="255" y="457"/>
                    </a:lnTo>
                    <a:lnTo>
                      <a:pt x="260" y="460"/>
                    </a:lnTo>
                    <a:lnTo>
                      <a:pt x="263" y="464"/>
                    </a:lnTo>
                    <a:lnTo>
                      <a:pt x="273" y="478"/>
                    </a:lnTo>
                    <a:lnTo>
                      <a:pt x="284" y="490"/>
                    </a:lnTo>
                    <a:lnTo>
                      <a:pt x="296" y="501"/>
                    </a:lnTo>
                    <a:lnTo>
                      <a:pt x="308" y="513"/>
                    </a:lnTo>
                    <a:lnTo>
                      <a:pt x="320" y="523"/>
                    </a:lnTo>
                    <a:lnTo>
                      <a:pt x="334" y="532"/>
                    </a:lnTo>
                    <a:lnTo>
                      <a:pt x="348" y="540"/>
                    </a:lnTo>
                    <a:lnTo>
                      <a:pt x="363" y="547"/>
                    </a:lnTo>
                    <a:lnTo>
                      <a:pt x="377" y="554"/>
                    </a:lnTo>
                    <a:lnTo>
                      <a:pt x="393" y="561"/>
                    </a:lnTo>
                    <a:lnTo>
                      <a:pt x="408" y="566"/>
                    </a:lnTo>
                    <a:lnTo>
                      <a:pt x="423" y="571"/>
                    </a:lnTo>
                    <a:lnTo>
                      <a:pt x="454" y="580"/>
                    </a:lnTo>
                    <a:lnTo>
                      <a:pt x="483" y="587"/>
                    </a:lnTo>
                    <a:lnTo>
                      <a:pt x="472" y="573"/>
                    </a:lnTo>
                    <a:lnTo>
                      <a:pt x="461" y="559"/>
                    </a:lnTo>
                    <a:lnTo>
                      <a:pt x="451" y="544"/>
                    </a:lnTo>
                    <a:lnTo>
                      <a:pt x="444" y="529"/>
                    </a:lnTo>
                    <a:lnTo>
                      <a:pt x="429" y="501"/>
                    </a:lnTo>
                    <a:lnTo>
                      <a:pt x="418" y="476"/>
                    </a:lnTo>
                    <a:lnTo>
                      <a:pt x="417" y="470"/>
                    </a:lnTo>
                    <a:lnTo>
                      <a:pt x="417" y="464"/>
                    </a:lnTo>
                    <a:lnTo>
                      <a:pt x="418" y="459"/>
                    </a:lnTo>
                    <a:lnTo>
                      <a:pt x="419" y="453"/>
                    </a:lnTo>
                    <a:lnTo>
                      <a:pt x="422" y="449"/>
                    </a:lnTo>
                    <a:lnTo>
                      <a:pt x="427" y="444"/>
                    </a:lnTo>
                    <a:lnTo>
                      <a:pt x="431" y="442"/>
                    </a:lnTo>
                    <a:lnTo>
                      <a:pt x="437" y="440"/>
                    </a:lnTo>
                    <a:lnTo>
                      <a:pt x="459" y="433"/>
                    </a:lnTo>
                    <a:lnTo>
                      <a:pt x="481" y="426"/>
                    </a:lnTo>
                    <a:lnTo>
                      <a:pt x="501" y="417"/>
                    </a:lnTo>
                    <a:lnTo>
                      <a:pt x="521" y="408"/>
                    </a:lnTo>
                    <a:lnTo>
                      <a:pt x="539" y="398"/>
                    </a:lnTo>
                    <a:lnTo>
                      <a:pt x="556" y="388"/>
                    </a:lnTo>
                    <a:lnTo>
                      <a:pt x="571" y="377"/>
                    </a:lnTo>
                    <a:lnTo>
                      <a:pt x="586" y="365"/>
                    </a:lnTo>
                    <a:lnTo>
                      <a:pt x="598" y="352"/>
                    </a:lnTo>
                    <a:lnTo>
                      <a:pt x="609" y="340"/>
                    </a:lnTo>
                    <a:lnTo>
                      <a:pt x="620" y="327"/>
                    </a:lnTo>
                    <a:lnTo>
                      <a:pt x="627" y="313"/>
                    </a:lnTo>
                    <a:lnTo>
                      <a:pt x="634" y="299"/>
                    </a:lnTo>
                    <a:lnTo>
                      <a:pt x="639" y="284"/>
                    </a:lnTo>
                    <a:lnTo>
                      <a:pt x="642" y="269"/>
                    </a:lnTo>
                    <a:lnTo>
                      <a:pt x="642" y="255"/>
                    </a:lnTo>
                    <a:lnTo>
                      <a:pt x="642" y="245"/>
                    </a:lnTo>
                    <a:lnTo>
                      <a:pt x="641" y="235"/>
                    </a:lnTo>
                    <a:lnTo>
                      <a:pt x="639" y="225"/>
                    </a:lnTo>
                    <a:lnTo>
                      <a:pt x="635" y="214"/>
                    </a:lnTo>
                    <a:lnTo>
                      <a:pt x="632" y="205"/>
                    </a:lnTo>
                    <a:lnTo>
                      <a:pt x="627" y="195"/>
                    </a:lnTo>
                    <a:lnTo>
                      <a:pt x="622" y="186"/>
                    </a:lnTo>
                    <a:lnTo>
                      <a:pt x="615" y="177"/>
                    </a:lnTo>
                    <a:lnTo>
                      <a:pt x="608" y="168"/>
                    </a:lnTo>
                    <a:lnTo>
                      <a:pt x="600" y="159"/>
                    </a:lnTo>
                    <a:lnTo>
                      <a:pt x="593" y="152"/>
                    </a:lnTo>
                    <a:lnTo>
                      <a:pt x="584" y="144"/>
                    </a:lnTo>
                    <a:lnTo>
                      <a:pt x="575" y="136"/>
                    </a:lnTo>
                    <a:lnTo>
                      <a:pt x="563" y="128"/>
                    </a:lnTo>
                    <a:lnTo>
                      <a:pt x="553" y="120"/>
                    </a:lnTo>
                    <a:lnTo>
                      <a:pt x="542" y="114"/>
                    </a:lnTo>
                    <a:lnTo>
                      <a:pt x="518" y="100"/>
                    </a:lnTo>
                    <a:lnTo>
                      <a:pt x="492" y="89"/>
                    </a:lnTo>
                    <a:lnTo>
                      <a:pt x="464" y="79"/>
                    </a:lnTo>
                    <a:lnTo>
                      <a:pt x="435" y="70"/>
                    </a:lnTo>
                    <a:lnTo>
                      <a:pt x="403" y="63"/>
                    </a:lnTo>
                    <a:lnTo>
                      <a:pt x="371" y="57"/>
                    </a:lnTo>
                    <a:lnTo>
                      <a:pt x="338" y="55"/>
                    </a:lnTo>
                    <a:lnTo>
                      <a:pt x="303" y="54"/>
                    </a:lnTo>
                    <a:lnTo>
                      <a:pt x="278" y="54"/>
                    </a:lnTo>
                    <a:lnTo>
                      <a:pt x="253" y="56"/>
                    </a:lnTo>
                    <a:lnTo>
                      <a:pt x="227" y="59"/>
                    </a:lnTo>
                    <a:lnTo>
                      <a:pt x="203" y="63"/>
                    </a:lnTo>
                    <a:lnTo>
                      <a:pt x="197" y="63"/>
                    </a:lnTo>
                    <a:lnTo>
                      <a:pt x="192" y="63"/>
                    </a:lnTo>
                    <a:lnTo>
                      <a:pt x="187" y="61"/>
                    </a:lnTo>
                    <a:lnTo>
                      <a:pt x="182" y="59"/>
                    </a:lnTo>
                    <a:lnTo>
                      <a:pt x="179" y="55"/>
                    </a:lnTo>
                    <a:lnTo>
                      <a:pt x="176" y="52"/>
                    </a:lnTo>
                    <a:lnTo>
                      <a:pt x="173" y="46"/>
                    </a:lnTo>
                    <a:lnTo>
                      <a:pt x="171" y="42"/>
                    </a:lnTo>
                    <a:lnTo>
                      <a:pt x="171" y="36"/>
                    </a:lnTo>
                    <a:lnTo>
                      <a:pt x="171" y="31"/>
                    </a:lnTo>
                    <a:lnTo>
                      <a:pt x="173" y="26"/>
                    </a:lnTo>
                    <a:lnTo>
                      <a:pt x="176" y="22"/>
                    </a:lnTo>
                    <a:lnTo>
                      <a:pt x="179" y="17"/>
                    </a:lnTo>
                    <a:lnTo>
                      <a:pt x="183" y="14"/>
                    </a:lnTo>
                    <a:lnTo>
                      <a:pt x="188" y="11"/>
                    </a:lnTo>
                    <a:lnTo>
                      <a:pt x="192" y="10"/>
                    </a:lnTo>
                    <a:lnTo>
                      <a:pt x="220" y="6"/>
                    </a:lnTo>
                    <a:lnTo>
                      <a:pt x="247" y="3"/>
                    </a:lnTo>
                    <a:lnTo>
                      <a:pt x="275" y="0"/>
                    </a:lnTo>
                    <a:lnTo>
                      <a:pt x="303" y="0"/>
                    </a:lnTo>
                    <a:lnTo>
                      <a:pt x="325" y="0"/>
                    </a:lnTo>
                    <a:lnTo>
                      <a:pt x="345" y="1"/>
                    </a:lnTo>
                    <a:lnTo>
                      <a:pt x="364" y="3"/>
                    </a:lnTo>
                    <a:lnTo>
                      <a:pt x="384" y="5"/>
                    </a:lnTo>
                    <a:lnTo>
                      <a:pt x="403" y="8"/>
                    </a:lnTo>
                    <a:lnTo>
                      <a:pt x="422" y="11"/>
                    </a:lnTo>
                    <a:lnTo>
                      <a:pt x="440" y="15"/>
                    </a:lnTo>
                    <a:lnTo>
                      <a:pt x="458" y="19"/>
                    </a:lnTo>
                    <a:lnTo>
                      <a:pt x="475" y="25"/>
                    </a:lnTo>
                    <a:lnTo>
                      <a:pt x="492" y="31"/>
                    </a:lnTo>
                    <a:lnTo>
                      <a:pt x="509" y="36"/>
                    </a:lnTo>
                    <a:lnTo>
                      <a:pt x="524" y="43"/>
                    </a:lnTo>
                    <a:lnTo>
                      <a:pt x="540" y="50"/>
                    </a:lnTo>
                    <a:lnTo>
                      <a:pt x="554" y="57"/>
                    </a:lnTo>
                    <a:lnTo>
                      <a:pt x="569" y="65"/>
                    </a:lnTo>
                    <a:lnTo>
                      <a:pt x="583" y="74"/>
                    </a:lnTo>
                    <a:lnTo>
                      <a:pt x="595" y="82"/>
                    </a:lnTo>
                    <a:lnTo>
                      <a:pt x="607" y="92"/>
                    </a:lnTo>
                    <a:lnTo>
                      <a:pt x="620" y="101"/>
                    </a:lnTo>
                    <a:lnTo>
                      <a:pt x="630" y="111"/>
                    </a:lnTo>
                    <a:lnTo>
                      <a:pt x="640" y="121"/>
                    </a:lnTo>
                    <a:lnTo>
                      <a:pt x="650" y="133"/>
                    </a:lnTo>
                    <a:lnTo>
                      <a:pt x="658" y="144"/>
                    </a:lnTo>
                    <a:lnTo>
                      <a:pt x="665" y="155"/>
                    </a:lnTo>
                    <a:lnTo>
                      <a:pt x="672" y="166"/>
                    </a:lnTo>
                    <a:lnTo>
                      <a:pt x="679" y="179"/>
                    </a:lnTo>
                    <a:lnTo>
                      <a:pt x="683" y="191"/>
                    </a:lnTo>
                    <a:lnTo>
                      <a:pt x="688" y="203"/>
                    </a:lnTo>
                    <a:lnTo>
                      <a:pt x="691" y="216"/>
                    </a:lnTo>
                    <a:lnTo>
                      <a:pt x="695" y="229"/>
                    </a:lnTo>
                    <a:lnTo>
                      <a:pt x="696" y="241"/>
                    </a:lnTo>
                    <a:lnTo>
                      <a:pt x="696" y="255"/>
                    </a:lnTo>
                    <a:lnTo>
                      <a:pt x="695" y="273"/>
                    </a:lnTo>
                    <a:lnTo>
                      <a:pt x="692" y="291"/>
                    </a:lnTo>
                    <a:lnTo>
                      <a:pt x="688" y="309"/>
                    </a:lnTo>
                    <a:lnTo>
                      <a:pt x="681" y="327"/>
                    </a:lnTo>
                    <a:lnTo>
                      <a:pt x="672" y="342"/>
                    </a:lnTo>
                    <a:lnTo>
                      <a:pt x="662" y="359"/>
                    </a:lnTo>
                    <a:lnTo>
                      <a:pt x="651" y="375"/>
                    </a:lnTo>
                    <a:lnTo>
                      <a:pt x="637" y="389"/>
                    </a:lnTo>
                    <a:lnTo>
                      <a:pt x="623" y="404"/>
                    </a:lnTo>
                    <a:lnTo>
                      <a:pt x="606" y="418"/>
                    </a:lnTo>
                    <a:lnTo>
                      <a:pt x="588" y="431"/>
                    </a:lnTo>
                    <a:lnTo>
                      <a:pt x="569" y="443"/>
                    </a:lnTo>
                    <a:lnTo>
                      <a:pt x="549" y="454"/>
                    </a:lnTo>
                    <a:lnTo>
                      <a:pt x="528" y="466"/>
                    </a:lnTo>
                    <a:lnTo>
                      <a:pt x="504" y="475"/>
                    </a:lnTo>
                    <a:lnTo>
                      <a:pt x="479" y="484"/>
                    </a:lnTo>
                    <a:lnTo>
                      <a:pt x="488" y="501"/>
                    </a:lnTo>
                    <a:lnTo>
                      <a:pt x="500" y="519"/>
                    </a:lnTo>
                    <a:lnTo>
                      <a:pt x="512" y="537"/>
                    </a:lnTo>
                    <a:lnTo>
                      <a:pt x="526" y="555"/>
                    </a:lnTo>
                    <a:lnTo>
                      <a:pt x="534" y="563"/>
                    </a:lnTo>
                    <a:lnTo>
                      <a:pt x="542" y="571"/>
                    </a:lnTo>
                    <a:lnTo>
                      <a:pt x="551" y="578"/>
                    </a:lnTo>
                    <a:lnTo>
                      <a:pt x="560" y="583"/>
                    </a:lnTo>
                    <a:lnTo>
                      <a:pt x="570" y="589"/>
                    </a:lnTo>
                    <a:lnTo>
                      <a:pt x="580" y="593"/>
                    </a:lnTo>
                    <a:lnTo>
                      <a:pt x="590" y="598"/>
                    </a:lnTo>
                    <a:lnTo>
                      <a:pt x="602" y="600"/>
                    </a:lnTo>
                    <a:lnTo>
                      <a:pt x="606" y="601"/>
                    </a:lnTo>
                    <a:lnTo>
                      <a:pt x="611" y="603"/>
                    </a:lnTo>
                    <a:lnTo>
                      <a:pt x="615" y="607"/>
                    </a:lnTo>
                    <a:lnTo>
                      <a:pt x="618" y="610"/>
                    </a:lnTo>
                    <a:lnTo>
                      <a:pt x="621" y="615"/>
                    </a:lnTo>
                    <a:lnTo>
                      <a:pt x="622" y="619"/>
                    </a:lnTo>
                    <a:lnTo>
                      <a:pt x="623" y="624"/>
                    </a:lnTo>
                    <a:lnTo>
                      <a:pt x="623" y="629"/>
                    </a:lnTo>
                    <a:lnTo>
                      <a:pt x="622" y="634"/>
                    </a:lnTo>
                    <a:lnTo>
                      <a:pt x="621" y="638"/>
                    </a:lnTo>
                    <a:lnTo>
                      <a:pt x="617" y="643"/>
                    </a:lnTo>
                    <a:lnTo>
                      <a:pt x="615" y="646"/>
                    </a:lnTo>
                    <a:lnTo>
                      <a:pt x="611" y="649"/>
                    </a:lnTo>
                    <a:lnTo>
                      <a:pt x="606" y="652"/>
                    </a:lnTo>
                    <a:lnTo>
                      <a:pt x="602" y="653"/>
                    </a:lnTo>
                    <a:lnTo>
                      <a:pt x="596" y="65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0" name="Freeform 116"/>
              <p:cNvSpPr>
                <a:spLocks/>
              </p:cNvSpPr>
              <p:nvPr/>
            </p:nvSpPr>
            <p:spPr bwMode="auto">
              <a:xfrm>
                <a:off x="4872038" y="3278188"/>
                <a:ext cx="20638" cy="20638"/>
              </a:xfrm>
              <a:custGeom>
                <a:avLst/>
                <a:gdLst>
                  <a:gd name="T0" fmla="*/ 27 w 54"/>
                  <a:gd name="T1" fmla="*/ 54 h 54"/>
                  <a:gd name="T2" fmla="*/ 21 w 54"/>
                  <a:gd name="T3" fmla="*/ 53 h 54"/>
                  <a:gd name="T4" fmla="*/ 16 w 54"/>
                  <a:gd name="T5" fmla="*/ 52 h 54"/>
                  <a:gd name="T6" fmla="*/ 11 w 54"/>
                  <a:gd name="T7" fmla="*/ 50 h 54"/>
                  <a:gd name="T8" fmla="*/ 8 w 54"/>
                  <a:gd name="T9" fmla="*/ 46 h 54"/>
                  <a:gd name="T10" fmla="*/ 4 w 54"/>
                  <a:gd name="T11" fmla="*/ 42 h 54"/>
                  <a:gd name="T12" fmla="*/ 1 w 54"/>
                  <a:gd name="T13" fmla="*/ 37 h 54"/>
                  <a:gd name="T14" fmla="*/ 0 w 54"/>
                  <a:gd name="T15" fmla="*/ 33 h 54"/>
                  <a:gd name="T16" fmla="*/ 0 w 54"/>
                  <a:gd name="T17" fmla="*/ 27 h 54"/>
                  <a:gd name="T18" fmla="*/ 0 w 54"/>
                  <a:gd name="T19" fmla="*/ 22 h 54"/>
                  <a:gd name="T20" fmla="*/ 1 w 54"/>
                  <a:gd name="T21" fmla="*/ 17 h 54"/>
                  <a:gd name="T22" fmla="*/ 4 w 54"/>
                  <a:gd name="T23" fmla="*/ 13 h 54"/>
                  <a:gd name="T24" fmla="*/ 8 w 54"/>
                  <a:gd name="T25" fmla="*/ 8 h 54"/>
                  <a:gd name="T26" fmla="*/ 11 w 54"/>
                  <a:gd name="T27" fmla="*/ 5 h 54"/>
                  <a:gd name="T28" fmla="*/ 16 w 54"/>
                  <a:gd name="T29" fmla="*/ 3 h 54"/>
                  <a:gd name="T30" fmla="*/ 21 w 54"/>
                  <a:gd name="T31" fmla="*/ 2 h 54"/>
                  <a:gd name="T32" fmla="*/ 26 w 54"/>
                  <a:gd name="T33" fmla="*/ 0 h 54"/>
                  <a:gd name="T34" fmla="*/ 31 w 54"/>
                  <a:gd name="T35" fmla="*/ 2 h 54"/>
                  <a:gd name="T36" fmla="*/ 37 w 54"/>
                  <a:gd name="T37" fmla="*/ 3 h 54"/>
                  <a:gd name="T38" fmla="*/ 41 w 54"/>
                  <a:gd name="T39" fmla="*/ 5 h 54"/>
                  <a:gd name="T40" fmla="*/ 46 w 54"/>
                  <a:gd name="T41" fmla="*/ 8 h 54"/>
                  <a:gd name="T42" fmla="*/ 49 w 54"/>
                  <a:gd name="T43" fmla="*/ 13 h 54"/>
                  <a:gd name="T44" fmla="*/ 52 w 54"/>
                  <a:gd name="T45" fmla="*/ 17 h 54"/>
                  <a:gd name="T46" fmla="*/ 53 w 54"/>
                  <a:gd name="T47" fmla="*/ 22 h 54"/>
                  <a:gd name="T48" fmla="*/ 54 w 54"/>
                  <a:gd name="T49" fmla="*/ 27 h 54"/>
                  <a:gd name="T50" fmla="*/ 53 w 54"/>
                  <a:gd name="T51" fmla="*/ 33 h 54"/>
                  <a:gd name="T52" fmla="*/ 52 w 54"/>
                  <a:gd name="T53" fmla="*/ 37 h 54"/>
                  <a:gd name="T54" fmla="*/ 49 w 54"/>
                  <a:gd name="T55" fmla="*/ 42 h 54"/>
                  <a:gd name="T56" fmla="*/ 46 w 54"/>
                  <a:gd name="T57" fmla="*/ 46 h 54"/>
                  <a:gd name="T58" fmla="*/ 41 w 54"/>
                  <a:gd name="T59" fmla="*/ 50 h 54"/>
                  <a:gd name="T60" fmla="*/ 37 w 54"/>
                  <a:gd name="T61" fmla="*/ 52 h 54"/>
                  <a:gd name="T62" fmla="*/ 31 w 54"/>
                  <a:gd name="T63" fmla="*/ 53 h 54"/>
                  <a:gd name="T64" fmla="*/ 27 w 54"/>
                  <a:gd name="T6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4" h="54">
                    <a:moveTo>
                      <a:pt x="27" y="54"/>
                    </a:moveTo>
                    <a:lnTo>
                      <a:pt x="21" y="53"/>
                    </a:lnTo>
                    <a:lnTo>
                      <a:pt x="16" y="52"/>
                    </a:lnTo>
                    <a:lnTo>
                      <a:pt x="11" y="50"/>
                    </a:lnTo>
                    <a:lnTo>
                      <a:pt x="8" y="46"/>
                    </a:lnTo>
                    <a:lnTo>
                      <a:pt x="4" y="42"/>
                    </a:lnTo>
                    <a:lnTo>
                      <a:pt x="1" y="37"/>
                    </a:lnTo>
                    <a:lnTo>
                      <a:pt x="0" y="33"/>
                    </a:lnTo>
                    <a:lnTo>
                      <a:pt x="0" y="27"/>
                    </a:lnTo>
                    <a:lnTo>
                      <a:pt x="0" y="22"/>
                    </a:lnTo>
                    <a:lnTo>
                      <a:pt x="1" y="17"/>
                    </a:lnTo>
                    <a:lnTo>
                      <a:pt x="4" y="13"/>
                    </a:lnTo>
                    <a:lnTo>
                      <a:pt x="8" y="8"/>
                    </a:lnTo>
                    <a:lnTo>
                      <a:pt x="11" y="5"/>
                    </a:lnTo>
                    <a:lnTo>
                      <a:pt x="16" y="3"/>
                    </a:lnTo>
                    <a:lnTo>
                      <a:pt x="21" y="2"/>
                    </a:lnTo>
                    <a:lnTo>
                      <a:pt x="26" y="0"/>
                    </a:lnTo>
                    <a:lnTo>
                      <a:pt x="31" y="2"/>
                    </a:lnTo>
                    <a:lnTo>
                      <a:pt x="37" y="3"/>
                    </a:lnTo>
                    <a:lnTo>
                      <a:pt x="41" y="5"/>
                    </a:lnTo>
                    <a:lnTo>
                      <a:pt x="46" y="8"/>
                    </a:lnTo>
                    <a:lnTo>
                      <a:pt x="49" y="13"/>
                    </a:lnTo>
                    <a:lnTo>
                      <a:pt x="52" y="17"/>
                    </a:lnTo>
                    <a:lnTo>
                      <a:pt x="53" y="22"/>
                    </a:lnTo>
                    <a:lnTo>
                      <a:pt x="54" y="27"/>
                    </a:lnTo>
                    <a:lnTo>
                      <a:pt x="53" y="33"/>
                    </a:lnTo>
                    <a:lnTo>
                      <a:pt x="52" y="37"/>
                    </a:lnTo>
                    <a:lnTo>
                      <a:pt x="49" y="42"/>
                    </a:lnTo>
                    <a:lnTo>
                      <a:pt x="46" y="46"/>
                    </a:lnTo>
                    <a:lnTo>
                      <a:pt x="41" y="50"/>
                    </a:lnTo>
                    <a:lnTo>
                      <a:pt x="37" y="52"/>
                    </a:lnTo>
                    <a:lnTo>
                      <a:pt x="31" y="53"/>
                    </a:lnTo>
                    <a:lnTo>
                      <a:pt x="27" y="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1" name="Freeform 117"/>
              <p:cNvSpPr>
                <a:spLocks/>
              </p:cNvSpPr>
              <p:nvPr/>
            </p:nvSpPr>
            <p:spPr bwMode="auto">
              <a:xfrm>
                <a:off x="4926013" y="3278188"/>
                <a:ext cx="22225" cy="20638"/>
              </a:xfrm>
              <a:custGeom>
                <a:avLst/>
                <a:gdLst>
                  <a:gd name="T0" fmla="*/ 27 w 54"/>
                  <a:gd name="T1" fmla="*/ 54 h 54"/>
                  <a:gd name="T2" fmla="*/ 21 w 54"/>
                  <a:gd name="T3" fmla="*/ 53 h 54"/>
                  <a:gd name="T4" fmla="*/ 17 w 54"/>
                  <a:gd name="T5" fmla="*/ 52 h 54"/>
                  <a:gd name="T6" fmla="*/ 12 w 54"/>
                  <a:gd name="T7" fmla="*/ 50 h 54"/>
                  <a:gd name="T8" fmla="*/ 8 w 54"/>
                  <a:gd name="T9" fmla="*/ 46 h 54"/>
                  <a:gd name="T10" fmla="*/ 4 w 54"/>
                  <a:gd name="T11" fmla="*/ 42 h 54"/>
                  <a:gd name="T12" fmla="*/ 2 w 54"/>
                  <a:gd name="T13" fmla="*/ 37 h 54"/>
                  <a:gd name="T14" fmla="*/ 1 w 54"/>
                  <a:gd name="T15" fmla="*/ 33 h 54"/>
                  <a:gd name="T16" fmla="*/ 0 w 54"/>
                  <a:gd name="T17" fmla="*/ 27 h 54"/>
                  <a:gd name="T18" fmla="*/ 1 w 54"/>
                  <a:gd name="T19" fmla="*/ 22 h 54"/>
                  <a:gd name="T20" fmla="*/ 2 w 54"/>
                  <a:gd name="T21" fmla="*/ 17 h 54"/>
                  <a:gd name="T22" fmla="*/ 4 w 54"/>
                  <a:gd name="T23" fmla="*/ 13 h 54"/>
                  <a:gd name="T24" fmla="*/ 8 w 54"/>
                  <a:gd name="T25" fmla="*/ 8 h 54"/>
                  <a:gd name="T26" fmla="*/ 12 w 54"/>
                  <a:gd name="T27" fmla="*/ 5 h 54"/>
                  <a:gd name="T28" fmla="*/ 17 w 54"/>
                  <a:gd name="T29" fmla="*/ 3 h 54"/>
                  <a:gd name="T30" fmla="*/ 22 w 54"/>
                  <a:gd name="T31" fmla="*/ 2 h 54"/>
                  <a:gd name="T32" fmla="*/ 27 w 54"/>
                  <a:gd name="T33" fmla="*/ 0 h 54"/>
                  <a:gd name="T34" fmla="*/ 32 w 54"/>
                  <a:gd name="T35" fmla="*/ 2 h 54"/>
                  <a:gd name="T36" fmla="*/ 37 w 54"/>
                  <a:gd name="T37" fmla="*/ 3 h 54"/>
                  <a:gd name="T38" fmla="*/ 41 w 54"/>
                  <a:gd name="T39" fmla="*/ 5 h 54"/>
                  <a:gd name="T40" fmla="*/ 46 w 54"/>
                  <a:gd name="T41" fmla="*/ 8 h 54"/>
                  <a:gd name="T42" fmla="*/ 49 w 54"/>
                  <a:gd name="T43" fmla="*/ 13 h 54"/>
                  <a:gd name="T44" fmla="*/ 51 w 54"/>
                  <a:gd name="T45" fmla="*/ 17 h 54"/>
                  <a:gd name="T46" fmla="*/ 54 w 54"/>
                  <a:gd name="T47" fmla="*/ 22 h 54"/>
                  <a:gd name="T48" fmla="*/ 54 w 54"/>
                  <a:gd name="T49" fmla="*/ 27 h 54"/>
                  <a:gd name="T50" fmla="*/ 54 w 54"/>
                  <a:gd name="T51" fmla="*/ 33 h 54"/>
                  <a:gd name="T52" fmla="*/ 51 w 54"/>
                  <a:gd name="T53" fmla="*/ 37 h 54"/>
                  <a:gd name="T54" fmla="*/ 49 w 54"/>
                  <a:gd name="T55" fmla="*/ 42 h 54"/>
                  <a:gd name="T56" fmla="*/ 46 w 54"/>
                  <a:gd name="T57" fmla="*/ 46 h 54"/>
                  <a:gd name="T58" fmla="*/ 41 w 54"/>
                  <a:gd name="T59" fmla="*/ 50 h 54"/>
                  <a:gd name="T60" fmla="*/ 37 w 54"/>
                  <a:gd name="T61" fmla="*/ 52 h 54"/>
                  <a:gd name="T62" fmla="*/ 32 w 54"/>
                  <a:gd name="T63" fmla="*/ 53 h 54"/>
                  <a:gd name="T64" fmla="*/ 27 w 54"/>
                  <a:gd name="T6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4" h="54">
                    <a:moveTo>
                      <a:pt x="27" y="54"/>
                    </a:moveTo>
                    <a:lnTo>
                      <a:pt x="21" y="53"/>
                    </a:lnTo>
                    <a:lnTo>
                      <a:pt x="17" y="52"/>
                    </a:lnTo>
                    <a:lnTo>
                      <a:pt x="12" y="50"/>
                    </a:lnTo>
                    <a:lnTo>
                      <a:pt x="8" y="46"/>
                    </a:lnTo>
                    <a:lnTo>
                      <a:pt x="4" y="42"/>
                    </a:lnTo>
                    <a:lnTo>
                      <a:pt x="2" y="37"/>
                    </a:lnTo>
                    <a:lnTo>
                      <a:pt x="1" y="33"/>
                    </a:lnTo>
                    <a:lnTo>
                      <a:pt x="0" y="27"/>
                    </a:lnTo>
                    <a:lnTo>
                      <a:pt x="1" y="22"/>
                    </a:lnTo>
                    <a:lnTo>
                      <a:pt x="2" y="17"/>
                    </a:lnTo>
                    <a:lnTo>
                      <a:pt x="4" y="13"/>
                    </a:lnTo>
                    <a:lnTo>
                      <a:pt x="8" y="8"/>
                    </a:lnTo>
                    <a:lnTo>
                      <a:pt x="12" y="5"/>
                    </a:lnTo>
                    <a:lnTo>
                      <a:pt x="17" y="3"/>
                    </a:lnTo>
                    <a:lnTo>
                      <a:pt x="22" y="2"/>
                    </a:lnTo>
                    <a:lnTo>
                      <a:pt x="27" y="0"/>
                    </a:lnTo>
                    <a:lnTo>
                      <a:pt x="32" y="2"/>
                    </a:lnTo>
                    <a:lnTo>
                      <a:pt x="37" y="3"/>
                    </a:lnTo>
                    <a:lnTo>
                      <a:pt x="41" y="5"/>
                    </a:lnTo>
                    <a:lnTo>
                      <a:pt x="46" y="8"/>
                    </a:lnTo>
                    <a:lnTo>
                      <a:pt x="49" y="13"/>
                    </a:lnTo>
                    <a:lnTo>
                      <a:pt x="51" y="17"/>
                    </a:lnTo>
                    <a:lnTo>
                      <a:pt x="54" y="22"/>
                    </a:lnTo>
                    <a:lnTo>
                      <a:pt x="54" y="27"/>
                    </a:lnTo>
                    <a:lnTo>
                      <a:pt x="54" y="33"/>
                    </a:lnTo>
                    <a:lnTo>
                      <a:pt x="51" y="37"/>
                    </a:lnTo>
                    <a:lnTo>
                      <a:pt x="49" y="42"/>
                    </a:lnTo>
                    <a:lnTo>
                      <a:pt x="46" y="46"/>
                    </a:lnTo>
                    <a:lnTo>
                      <a:pt x="41" y="50"/>
                    </a:lnTo>
                    <a:lnTo>
                      <a:pt x="37" y="52"/>
                    </a:lnTo>
                    <a:lnTo>
                      <a:pt x="32" y="53"/>
                    </a:lnTo>
                    <a:lnTo>
                      <a:pt x="27" y="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2" name="Freeform 118"/>
              <p:cNvSpPr>
                <a:spLocks/>
              </p:cNvSpPr>
              <p:nvPr/>
            </p:nvSpPr>
            <p:spPr bwMode="auto">
              <a:xfrm>
                <a:off x="4981575" y="3278188"/>
                <a:ext cx="20638" cy="20638"/>
              </a:xfrm>
              <a:custGeom>
                <a:avLst/>
                <a:gdLst>
                  <a:gd name="T0" fmla="*/ 27 w 54"/>
                  <a:gd name="T1" fmla="*/ 54 h 54"/>
                  <a:gd name="T2" fmla="*/ 21 w 54"/>
                  <a:gd name="T3" fmla="*/ 53 h 54"/>
                  <a:gd name="T4" fmla="*/ 17 w 54"/>
                  <a:gd name="T5" fmla="*/ 52 h 54"/>
                  <a:gd name="T6" fmla="*/ 12 w 54"/>
                  <a:gd name="T7" fmla="*/ 50 h 54"/>
                  <a:gd name="T8" fmla="*/ 8 w 54"/>
                  <a:gd name="T9" fmla="*/ 46 h 54"/>
                  <a:gd name="T10" fmla="*/ 4 w 54"/>
                  <a:gd name="T11" fmla="*/ 42 h 54"/>
                  <a:gd name="T12" fmla="*/ 2 w 54"/>
                  <a:gd name="T13" fmla="*/ 37 h 54"/>
                  <a:gd name="T14" fmla="*/ 0 w 54"/>
                  <a:gd name="T15" fmla="*/ 33 h 54"/>
                  <a:gd name="T16" fmla="*/ 0 w 54"/>
                  <a:gd name="T17" fmla="*/ 27 h 54"/>
                  <a:gd name="T18" fmla="*/ 0 w 54"/>
                  <a:gd name="T19" fmla="*/ 22 h 54"/>
                  <a:gd name="T20" fmla="*/ 2 w 54"/>
                  <a:gd name="T21" fmla="*/ 17 h 54"/>
                  <a:gd name="T22" fmla="*/ 4 w 54"/>
                  <a:gd name="T23" fmla="*/ 13 h 54"/>
                  <a:gd name="T24" fmla="*/ 8 w 54"/>
                  <a:gd name="T25" fmla="*/ 8 h 54"/>
                  <a:gd name="T26" fmla="*/ 11 w 54"/>
                  <a:gd name="T27" fmla="*/ 5 h 54"/>
                  <a:gd name="T28" fmla="*/ 17 w 54"/>
                  <a:gd name="T29" fmla="*/ 3 h 54"/>
                  <a:gd name="T30" fmla="*/ 21 w 54"/>
                  <a:gd name="T31" fmla="*/ 2 h 54"/>
                  <a:gd name="T32" fmla="*/ 27 w 54"/>
                  <a:gd name="T33" fmla="*/ 0 h 54"/>
                  <a:gd name="T34" fmla="*/ 31 w 54"/>
                  <a:gd name="T35" fmla="*/ 2 h 54"/>
                  <a:gd name="T36" fmla="*/ 37 w 54"/>
                  <a:gd name="T37" fmla="*/ 3 h 54"/>
                  <a:gd name="T38" fmla="*/ 41 w 54"/>
                  <a:gd name="T39" fmla="*/ 5 h 54"/>
                  <a:gd name="T40" fmla="*/ 46 w 54"/>
                  <a:gd name="T41" fmla="*/ 8 h 54"/>
                  <a:gd name="T42" fmla="*/ 49 w 54"/>
                  <a:gd name="T43" fmla="*/ 13 h 54"/>
                  <a:gd name="T44" fmla="*/ 51 w 54"/>
                  <a:gd name="T45" fmla="*/ 17 h 54"/>
                  <a:gd name="T46" fmla="*/ 53 w 54"/>
                  <a:gd name="T47" fmla="*/ 22 h 54"/>
                  <a:gd name="T48" fmla="*/ 54 w 54"/>
                  <a:gd name="T49" fmla="*/ 27 h 54"/>
                  <a:gd name="T50" fmla="*/ 53 w 54"/>
                  <a:gd name="T51" fmla="*/ 33 h 54"/>
                  <a:gd name="T52" fmla="*/ 51 w 54"/>
                  <a:gd name="T53" fmla="*/ 37 h 54"/>
                  <a:gd name="T54" fmla="*/ 49 w 54"/>
                  <a:gd name="T55" fmla="*/ 42 h 54"/>
                  <a:gd name="T56" fmla="*/ 46 w 54"/>
                  <a:gd name="T57" fmla="*/ 46 h 54"/>
                  <a:gd name="T58" fmla="*/ 41 w 54"/>
                  <a:gd name="T59" fmla="*/ 50 h 54"/>
                  <a:gd name="T60" fmla="*/ 37 w 54"/>
                  <a:gd name="T61" fmla="*/ 52 h 54"/>
                  <a:gd name="T62" fmla="*/ 31 w 54"/>
                  <a:gd name="T63" fmla="*/ 53 h 54"/>
                  <a:gd name="T64" fmla="*/ 27 w 54"/>
                  <a:gd name="T6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4" h="54">
                    <a:moveTo>
                      <a:pt x="27" y="54"/>
                    </a:moveTo>
                    <a:lnTo>
                      <a:pt x="21" y="53"/>
                    </a:lnTo>
                    <a:lnTo>
                      <a:pt x="17" y="52"/>
                    </a:lnTo>
                    <a:lnTo>
                      <a:pt x="12" y="50"/>
                    </a:lnTo>
                    <a:lnTo>
                      <a:pt x="8" y="46"/>
                    </a:lnTo>
                    <a:lnTo>
                      <a:pt x="4" y="42"/>
                    </a:lnTo>
                    <a:lnTo>
                      <a:pt x="2" y="37"/>
                    </a:lnTo>
                    <a:lnTo>
                      <a:pt x="0" y="33"/>
                    </a:lnTo>
                    <a:lnTo>
                      <a:pt x="0" y="27"/>
                    </a:lnTo>
                    <a:lnTo>
                      <a:pt x="0" y="22"/>
                    </a:lnTo>
                    <a:lnTo>
                      <a:pt x="2" y="17"/>
                    </a:lnTo>
                    <a:lnTo>
                      <a:pt x="4" y="13"/>
                    </a:lnTo>
                    <a:lnTo>
                      <a:pt x="8" y="8"/>
                    </a:lnTo>
                    <a:lnTo>
                      <a:pt x="11" y="5"/>
                    </a:lnTo>
                    <a:lnTo>
                      <a:pt x="17" y="3"/>
                    </a:lnTo>
                    <a:lnTo>
                      <a:pt x="21" y="2"/>
                    </a:lnTo>
                    <a:lnTo>
                      <a:pt x="27" y="0"/>
                    </a:lnTo>
                    <a:lnTo>
                      <a:pt x="31" y="2"/>
                    </a:lnTo>
                    <a:lnTo>
                      <a:pt x="37" y="3"/>
                    </a:lnTo>
                    <a:lnTo>
                      <a:pt x="41" y="5"/>
                    </a:lnTo>
                    <a:lnTo>
                      <a:pt x="46" y="8"/>
                    </a:lnTo>
                    <a:lnTo>
                      <a:pt x="49" y="13"/>
                    </a:lnTo>
                    <a:lnTo>
                      <a:pt x="51" y="17"/>
                    </a:lnTo>
                    <a:lnTo>
                      <a:pt x="53" y="22"/>
                    </a:lnTo>
                    <a:lnTo>
                      <a:pt x="54" y="27"/>
                    </a:lnTo>
                    <a:lnTo>
                      <a:pt x="53" y="33"/>
                    </a:lnTo>
                    <a:lnTo>
                      <a:pt x="51" y="37"/>
                    </a:lnTo>
                    <a:lnTo>
                      <a:pt x="49" y="42"/>
                    </a:lnTo>
                    <a:lnTo>
                      <a:pt x="46" y="46"/>
                    </a:lnTo>
                    <a:lnTo>
                      <a:pt x="41" y="50"/>
                    </a:lnTo>
                    <a:lnTo>
                      <a:pt x="37" y="52"/>
                    </a:lnTo>
                    <a:lnTo>
                      <a:pt x="31" y="53"/>
                    </a:lnTo>
                    <a:lnTo>
                      <a:pt x="27" y="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17" name="Rectangle 116"/>
            <p:cNvSpPr/>
            <p:nvPr/>
          </p:nvSpPr>
          <p:spPr>
            <a:xfrm>
              <a:off x="4332167" y="1377507"/>
              <a:ext cx="351923" cy="1086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700" b="1" dirty="0">
                  <a:solidFill>
                    <a:schemeClr val="tx2"/>
                  </a:solidFill>
                  <a:latin typeface="Calibri Light" panose="020F0302020204030204" pitchFamily="34" charset="0"/>
                  <a:cs typeface="Arabic Typesetting" panose="03020402040406030203" pitchFamily="66" charset="-78"/>
                </a:rPr>
                <a:t>Recertify</a:t>
              </a:r>
            </a:p>
          </p:txBody>
        </p:sp>
      </p:grpSp>
      <p:grpSp>
        <p:nvGrpSpPr>
          <p:cNvPr id="123" name="Group 122"/>
          <p:cNvGrpSpPr/>
          <p:nvPr/>
        </p:nvGrpSpPr>
        <p:grpSpPr>
          <a:xfrm>
            <a:off x="6259830" y="2790011"/>
            <a:ext cx="598170" cy="246312"/>
            <a:chOff x="4085920" y="1377507"/>
            <a:chExt cx="598170" cy="270943"/>
          </a:xfrm>
        </p:grpSpPr>
        <p:grpSp>
          <p:nvGrpSpPr>
            <p:cNvPr id="124" name="Group 123"/>
            <p:cNvGrpSpPr/>
            <p:nvPr/>
          </p:nvGrpSpPr>
          <p:grpSpPr>
            <a:xfrm>
              <a:off x="4085920" y="1430194"/>
              <a:ext cx="377876" cy="218256"/>
              <a:chOff x="4751388" y="3157538"/>
              <a:chExt cx="552450" cy="319088"/>
            </a:xfrm>
            <a:solidFill>
              <a:schemeClr val="tx2"/>
            </a:solidFill>
          </p:grpSpPr>
          <p:sp>
            <p:nvSpPr>
              <p:cNvPr id="126" name="Freeform 114"/>
              <p:cNvSpPr>
                <a:spLocks noEditPoints="1"/>
              </p:cNvSpPr>
              <p:nvPr/>
            </p:nvSpPr>
            <p:spPr bwMode="auto">
              <a:xfrm>
                <a:off x="4751388" y="3157538"/>
                <a:ext cx="384175" cy="319088"/>
              </a:xfrm>
              <a:custGeom>
                <a:avLst/>
                <a:gdLst>
                  <a:gd name="T0" fmla="*/ 398 w 969"/>
                  <a:gd name="T1" fmla="*/ 58 h 804"/>
                  <a:gd name="T2" fmla="*/ 298 w 969"/>
                  <a:gd name="T3" fmla="*/ 78 h 804"/>
                  <a:gd name="T4" fmla="*/ 211 w 969"/>
                  <a:gd name="T5" fmla="*/ 112 h 804"/>
                  <a:gd name="T6" fmla="*/ 139 w 969"/>
                  <a:gd name="T7" fmla="*/ 157 h 804"/>
                  <a:gd name="T8" fmla="*/ 88 w 969"/>
                  <a:gd name="T9" fmla="*/ 212 h 804"/>
                  <a:gd name="T10" fmla="*/ 59 w 969"/>
                  <a:gd name="T11" fmla="*/ 272 h 804"/>
                  <a:gd name="T12" fmla="*/ 55 w 969"/>
                  <a:gd name="T13" fmla="*/ 332 h 804"/>
                  <a:gd name="T14" fmla="*/ 83 w 969"/>
                  <a:gd name="T15" fmla="*/ 405 h 804"/>
                  <a:gd name="T16" fmla="*/ 164 w 969"/>
                  <a:gd name="T17" fmla="*/ 484 h 804"/>
                  <a:gd name="T18" fmla="*/ 287 w 969"/>
                  <a:gd name="T19" fmla="*/ 541 h 804"/>
                  <a:gd name="T20" fmla="*/ 334 w 969"/>
                  <a:gd name="T21" fmla="*/ 564 h 804"/>
                  <a:gd name="T22" fmla="*/ 329 w 969"/>
                  <a:gd name="T23" fmla="*/ 603 h 804"/>
                  <a:gd name="T24" fmla="*/ 274 w 969"/>
                  <a:gd name="T25" fmla="*/ 701 h 804"/>
                  <a:gd name="T26" fmla="*/ 342 w 969"/>
                  <a:gd name="T27" fmla="*/ 713 h 804"/>
                  <a:gd name="T28" fmla="*/ 443 w 969"/>
                  <a:gd name="T29" fmla="*/ 668 h 804"/>
                  <a:gd name="T30" fmla="*/ 528 w 969"/>
                  <a:gd name="T31" fmla="*/ 596 h 804"/>
                  <a:gd name="T32" fmla="*/ 561 w 969"/>
                  <a:gd name="T33" fmla="*/ 566 h 804"/>
                  <a:gd name="T34" fmla="*/ 732 w 969"/>
                  <a:gd name="T35" fmla="*/ 522 h 804"/>
                  <a:gd name="T36" fmla="*/ 814 w 969"/>
                  <a:gd name="T37" fmla="*/ 478 h 804"/>
                  <a:gd name="T38" fmla="*/ 866 w 969"/>
                  <a:gd name="T39" fmla="*/ 432 h 804"/>
                  <a:gd name="T40" fmla="*/ 900 w 969"/>
                  <a:gd name="T41" fmla="*/ 380 h 804"/>
                  <a:gd name="T42" fmla="*/ 915 w 969"/>
                  <a:gd name="T43" fmla="*/ 324 h 804"/>
                  <a:gd name="T44" fmla="*/ 907 w 969"/>
                  <a:gd name="T45" fmla="*/ 260 h 804"/>
                  <a:gd name="T46" fmla="*/ 873 w 969"/>
                  <a:gd name="T47" fmla="*/ 201 h 804"/>
                  <a:gd name="T48" fmla="*/ 817 w 969"/>
                  <a:gd name="T49" fmla="*/ 148 h 804"/>
                  <a:gd name="T50" fmla="*/ 742 w 969"/>
                  <a:gd name="T51" fmla="*/ 105 h 804"/>
                  <a:gd name="T52" fmla="*/ 653 w 969"/>
                  <a:gd name="T53" fmla="*/ 74 h 804"/>
                  <a:gd name="T54" fmla="*/ 551 w 969"/>
                  <a:gd name="T55" fmla="*/ 56 h 804"/>
                  <a:gd name="T56" fmla="*/ 113 w 969"/>
                  <a:gd name="T57" fmla="*/ 804 h 804"/>
                  <a:gd name="T58" fmla="*/ 94 w 969"/>
                  <a:gd name="T59" fmla="*/ 789 h 804"/>
                  <a:gd name="T60" fmla="*/ 94 w 969"/>
                  <a:gd name="T61" fmla="*/ 766 h 804"/>
                  <a:gd name="T62" fmla="*/ 113 w 969"/>
                  <a:gd name="T63" fmla="*/ 751 h 804"/>
                  <a:gd name="T64" fmla="*/ 181 w 969"/>
                  <a:gd name="T65" fmla="*/ 720 h 804"/>
                  <a:gd name="T66" fmla="*/ 232 w 969"/>
                  <a:gd name="T67" fmla="*/ 666 h 804"/>
                  <a:gd name="T68" fmla="*/ 243 w 969"/>
                  <a:gd name="T69" fmla="*/ 583 h 804"/>
                  <a:gd name="T70" fmla="*/ 113 w 969"/>
                  <a:gd name="T71" fmla="*/ 515 h 804"/>
                  <a:gd name="T72" fmla="*/ 30 w 969"/>
                  <a:gd name="T73" fmla="*/ 421 h 804"/>
                  <a:gd name="T74" fmla="*/ 5 w 969"/>
                  <a:gd name="T75" fmla="*/ 358 h 804"/>
                  <a:gd name="T76" fmla="*/ 1 w 969"/>
                  <a:gd name="T77" fmla="*/ 296 h 804"/>
                  <a:gd name="T78" fmla="*/ 23 w 969"/>
                  <a:gd name="T79" fmla="*/ 220 h 804"/>
                  <a:gd name="T80" fmla="*/ 71 w 969"/>
                  <a:gd name="T81" fmla="*/ 150 h 804"/>
                  <a:gd name="T82" fmla="*/ 143 w 969"/>
                  <a:gd name="T83" fmla="*/ 92 h 804"/>
                  <a:gd name="T84" fmla="*/ 233 w 969"/>
                  <a:gd name="T85" fmla="*/ 45 h 804"/>
                  <a:gd name="T86" fmla="*/ 341 w 969"/>
                  <a:gd name="T87" fmla="*/ 13 h 804"/>
                  <a:gd name="T88" fmla="*/ 460 w 969"/>
                  <a:gd name="T89" fmla="*/ 0 h 804"/>
                  <a:gd name="T90" fmla="*/ 582 w 969"/>
                  <a:gd name="T91" fmla="*/ 6 h 804"/>
                  <a:gd name="T92" fmla="*/ 694 w 969"/>
                  <a:gd name="T93" fmla="*/ 30 h 804"/>
                  <a:gd name="T94" fmla="*/ 793 w 969"/>
                  <a:gd name="T95" fmla="*/ 72 h 804"/>
                  <a:gd name="T96" fmla="*/ 873 w 969"/>
                  <a:gd name="T97" fmla="*/ 126 h 804"/>
                  <a:gd name="T98" fmla="*/ 931 w 969"/>
                  <a:gd name="T99" fmla="*/ 191 h 804"/>
                  <a:gd name="T100" fmla="*/ 963 w 969"/>
                  <a:gd name="T101" fmla="*/ 265 h 804"/>
                  <a:gd name="T102" fmla="*/ 968 w 969"/>
                  <a:gd name="T103" fmla="*/ 340 h 804"/>
                  <a:gd name="T104" fmla="*/ 946 w 969"/>
                  <a:gd name="T105" fmla="*/ 407 h 804"/>
                  <a:gd name="T106" fmla="*/ 906 w 969"/>
                  <a:gd name="T107" fmla="*/ 467 h 804"/>
                  <a:gd name="T108" fmla="*/ 845 w 969"/>
                  <a:gd name="T109" fmla="*/ 521 h 804"/>
                  <a:gd name="T110" fmla="*/ 769 w 969"/>
                  <a:gd name="T111" fmla="*/ 565 h 804"/>
                  <a:gd name="T112" fmla="*/ 680 w 969"/>
                  <a:gd name="T113" fmla="*/ 599 h 804"/>
                  <a:gd name="T114" fmla="*/ 579 w 969"/>
                  <a:gd name="T115" fmla="*/ 619 h 804"/>
                  <a:gd name="T116" fmla="*/ 505 w 969"/>
                  <a:gd name="T117" fmla="*/ 692 h 804"/>
                  <a:gd name="T118" fmla="*/ 415 w 969"/>
                  <a:gd name="T119" fmla="*/ 743 h 804"/>
                  <a:gd name="T120" fmla="*/ 268 w 969"/>
                  <a:gd name="T121" fmla="*/ 788 h 804"/>
                  <a:gd name="T122" fmla="*/ 118 w 969"/>
                  <a:gd name="T123" fmla="*/ 80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69" h="804">
                    <a:moveTo>
                      <a:pt x="484" y="54"/>
                    </a:moveTo>
                    <a:lnTo>
                      <a:pt x="463" y="54"/>
                    </a:lnTo>
                    <a:lnTo>
                      <a:pt x="441" y="55"/>
                    </a:lnTo>
                    <a:lnTo>
                      <a:pt x="419" y="56"/>
                    </a:lnTo>
                    <a:lnTo>
                      <a:pt x="398" y="58"/>
                    </a:lnTo>
                    <a:lnTo>
                      <a:pt x="377" y="62"/>
                    </a:lnTo>
                    <a:lnTo>
                      <a:pt x="357" y="65"/>
                    </a:lnTo>
                    <a:lnTo>
                      <a:pt x="337" y="69"/>
                    </a:lnTo>
                    <a:lnTo>
                      <a:pt x="317" y="74"/>
                    </a:lnTo>
                    <a:lnTo>
                      <a:pt x="298" y="78"/>
                    </a:lnTo>
                    <a:lnTo>
                      <a:pt x="279" y="85"/>
                    </a:lnTo>
                    <a:lnTo>
                      <a:pt x="261" y="91"/>
                    </a:lnTo>
                    <a:lnTo>
                      <a:pt x="245" y="97"/>
                    </a:lnTo>
                    <a:lnTo>
                      <a:pt x="227" y="105"/>
                    </a:lnTo>
                    <a:lnTo>
                      <a:pt x="211" y="112"/>
                    </a:lnTo>
                    <a:lnTo>
                      <a:pt x="195" y="121"/>
                    </a:lnTo>
                    <a:lnTo>
                      <a:pt x="181" y="129"/>
                    </a:lnTo>
                    <a:lnTo>
                      <a:pt x="166" y="138"/>
                    </a:lnTo>
                    <a:lnTo>
                      <a:pt x="153" y="148"/>
                    </a:lnTo>
                    <a:lnTo>
                      <a:pt x="139" y="157"/>
                    </a:lnTo>
                    <a:lnTo>
                      <a:pt x="128" y="168"/>
                    </a:lnTo>
                    <a:lnTo>
                      <a:pt x="117" y="178"/>
                    </a:lnTo>
                    <a:lnTo>
                      <a:pt x="106" y="189"/>
                    </a:lnTo>
                    <a:lnTo>
                      <a:pt x="97" y="201"/>
                    </a:lnTo>
                    <a:lnTo>
                      <a:pt x="88" y="212"/>
                    </a:lnTo>
                    <a:lnTo>
                      <a:pt x="80" y="223"/>
                    </a:lnTo>
                    <a:lnTo>
                      <a:pt x="73" y="235"/>
                    </a:lnTo>
                    <a:lnTo>
                      <a:pt x="67" y="248"/>
                    </a:lnTo>
                    <a:lnTo>
                      <a:pt x="63" y="260"/>
                    </a:lnTo>
                    <a:lnTo>
                      <a:pt x="59" y="272"/>
                    </a:lnTo>
                    <a:lnTo>
                      <a:pt x="56" y="286"/>
                    </a:lnTo>
                    <a:lnTo>
                      <a:pt x="54" y="299"/>
                    </a:lnTo>
                    <a:lnTo>
                      <a:pt x="54" y="313"/>
                    </a:lnTo>
                    <a:lnTo>
                      <a:pt x="54" y="322"/>
                    </a:lnTo>
                    <a:lnTo>
                      <a:pt x="55" y="332"/>
                    </a:lnTo>
                    <a:lnTo>
                      <a:pt x="56" y="341"/>
                    </a:lnTo>
                    <a:lnTo>
                      <a:pt x="59" y="351"/>
                    </a:lnTo>
                    <a:lnTo>
                      <a:pt x="64" y="369"/>
                    </a:lnTo>
                    <a:lnTo>
                      <a:pt x="73" y="387"/>
                    </a:lnTo>
                    <a:lnTo>
                      <a:pt x="83" y="405"/>
                    </a:lnTo>
                    <a:lnTo>
                      <a:pt x="96" y="423"/>
                    </a:lnTo>
                    <a:lnTo>
                      <a:pt x="109" y="438"/>
                    </a:lnTo>
                    <a:lnTo>
                      <a:pt x="126" y="455"/>
                    </a:lnTo>
                    <a:lnTo>
                      <a:pt x="144" y="470"/>
                    </a:lnTo>
                    <a:lnTo>
                      <a:pt x="164" y="484"/>
                    </a:lnTo>
                    <a:lnTo>
                      <a:pt x="185" y="498"/>
                    </a:lnTo>
                    <a:lnTo>
                      <a:pt x="209" y="510"/>
                    </a:lnTo>
                    <a:lnTo>
                      <a:pt x="233" y="522"/>
                    </a:lnTo>
                    <a:lnTo>
                      <a:pt x="260" y="532"/>
                    </a:lnTo>
                    <a:lnTo>
                      <a:pt x="287" y="541"/>
                    </a:lnTo>
                    <a:lnTo>
                      <a:pt x="317" y="550"/>
                    </a:lnTo>
                    <a:lnTo>
                      <a:pt x="322" y="553"/>
                    </a:lnTo>
                    <a:lnTo>
                      <a:pt x="328" y="555"/>
                    </a:lnTo>
                    <a:lnTo>
                      <a:pt x="331" y="559"/>
                    </a:lnTo>
                    <a:lnTo>
                      <a:pt x="334" y="564"/>
                    </a:lnTo>
                    <a:lnTo>
                      <a:pt x="337" y="569"/>
                    </a:lnTo>
                    <a:lnTo>
                      <a:pt x="338" y="575"/>
                    </a:lnTo>
                    <a:lnTo>
                      <a:pt x="337" y="581"/>
                    </a:lnTo>
                    <a:lnTo>
                      <a:pt x="335" y="586"/>
                    </a:lnTo>
                    <a:lnTo>
                      <a:pt x="329" y="603"/>
                    </a:lnTo>
                    <a:lnTo>
                      <a:pt x="321" y="621"/>
                    </a:lnTo>
                    <a:lnTo>
                      <a:pt x="311" y="640"/>
                    </a:lnTo>
                    <a:lnTo>
                      <a:pt x="300" y="660"/>
                    </a:lnTo>
                    <a:lnTo>
                      <a:pt x="287" y="680"/>
                    </a:lnTo>
                    <a:lnTo>
                      <a:pt x="274" y="701"/>
                    </a:lnTo>
                    <a:lnTo>
                      <a:pt x="258" y="720"/>
                    </a:lnTo>
                    <a:lnTo>
                      <a:pt x="241" y="738"/>
                    </a:lnTo>
                    <a:lnTo>
                      <a:pt x="280" y="730"/>
                    </a:lnTo>
                    <a:lnTo>
                      <a:pt x="321" y="720"/>
                    </a:lnTo>
                    <a:lnTo>
                      <a:pt x="342" y="713"/>
                    </a:lnTo>
                    <a:lnTo>
                      <a:pt x="362" y="706"/>
                    </a:lnTo>
                    <a:lnTo>
                      <a:pt x="384" y="698"/>
                    </a:lnTo>
                    <a:lnTo>
                      <a:pt x="404" y="689"/>
                    </a:lnTo>
                    <a:lnTo>
                      <a:pt x="424" y="679"/>
                    </a:lnTo>
                    <a:lnTo>
                      <a:pt x="443" y="668"/>
                    </a:lnTo>
                    <a:lnTo>
                      <a:pt x="462" y="656"/>
                    </a:lnTo>
                    <a:lnTo>
                      <a:pt x="480" y="643"/>
                    </a:lnTo>
                    <a:lnTo>
                      <a:pt x="497" y="629"/>
                    </a:lnTo>
                    <a:lnTo>
                      <a:pt x="514" y="613"/>
                    </a:lnTo>
                    <a:lnTo>
                      <a:pt x="528" y="596"/>
                    </a:lnTo>
                    <a:lnTo>
                      <a:pt x="541" y="578"/>
                    </a:lnTo>
                    <a:lnTo>
                      <a:pt x="545" y="574"/>
                    </a:lnTo>
                    <a:lnTo>
                      <a:pt x="550" y="571"/>
                    </a:lnTo>
                    <a:lnTo>
                      <a:pt x="555" y="568"/>
                    </a:lnTo>
                    <a:lnTo>
                      <a:pt x="561" y="566"/>
                    </a:lnTo>
                    <a:lnTo>
                      <a:pt x="598" y="562"/>
                    </a:lnTo>
                    <a:lnTo>
                      <a:pt x="634" y="555"/>
                    </a:lnTo>
                    <a:lnTo>
                      <a:pt x="668" y="546"/>
                    </a:lnTo>
                    <a:lnTo>
                      <a:pt x="701" y="535"/>
                    </a:lnTo>
                    <a:lnTo>
                      <a:pt x="732" y="522"/>
                    </a:lnTo>
                    <a:lnTo>
                      <a:pt x="761" y="509"/>
                    </a:lnTo>
                    <a:lnTo>
                      <a:pt x="776" y="501"/>
                    </a:lnTo>
                    <a:lnTo>
                      <a:pt x="789" y="494"/>
                    </a:lnTo>
                    <a:lnTo>
                      <a:pt x="802" y="485"/>
                    </a:lnTo>
                    <a:lnTo>
                      <a:pt x="814" y="478"/>
                    </a:lnTo>
                    <a:lnTo>
                      <a:pt x="825" y="469"/>
                    </a:lnTo>
                    <a:lnTo>
                      <a:pt x="836" y="460"/>
                    </a:lnTo>
                    <a:lnTo>
                      <a:pt x="847" y="451"/>
                    </a:lnTo>
                    <a:lnTo>
                      <a:pt x="857" y="441"/>
                    </a:lnTo>
                    <a:lnTo>
                      <a:pt x="866" y="432"/>
                    </a:lnTo>
                    <a:lnTo>
                      <a:pt x="875" y="421"/>
                    </a:lnTo>
                    <a:lnTo>
                      <a:pt x="881" y="411"/>
                    </a:lnTo>
                    <a:lnTo>
                      <a:pt x="889" y="401"/>
                    </a:lnTo>
                    <a:lnTo>
                      <a:pt x="895" y="390"/>
                    </a:lnTo>
                    <a:lnTo>
                      <a:pt x="900" y="380"/>
                    </a:lnTo>
                    <a:lnTo>
                      <a:pt x="905" y="369"/>
                    </a:lnTo>
                    <a:lnTo>
                      <a:pt x="908" y="358"/>
                    </a:lnTo>
                    <a:lnTo>
                      <a:pt x="912" y="346"/>
                    </a:lnTo>
                    <a:lnTo>
                      <a:pt x="914" y="335"/>
                    </a:lnTo>
                    <a:lnTo>
                      <a:pt x="915" y="324"/>
                    </a:lnTo>
                    <a:lnTo>
                      <a:pt x="916" y="313"/>
                    </a:lnTo>
                    <a:lnTo>
                      <a:pt x="915" y="299"/>
                    </a:lnTo>
                    <a:lnTo>
                      <a:pt x="914" y="286"/>
                    </a:lnTo>
                    <a:lnTo>
                      <a:pt x="910" y="272"/>
                    </a:lnTo>
                    <a:lnTo>
                      <a:pt x="907" y="260"/>
                    </a:lnTo>
                    <a:lnTo>
                      <a:pt x="903" y="248"/>
                    </a:lnTo>
                    <a:lnTo>
                      <a:pt x="896" y="235"/>
                    </a:lnTo>
                    <a:lnTo>
                      <a:pt x="889" y="223"/>
                    </a:lnTo>
                    <a:lnTo>
                      <a:pt x="881" y="212"/>
                    </a:lnTo>
                    <a:lnTo>
                      <a:pt x="873" y="201"/>
                    </a:lnTo>
                    <a:lnTo>
                      <a:pt x="863" y="189"/>
                    </a:lnTo>
                    <a:lnTo>
                      <a:pt x="853" y="178"/>
                    </a:lnTo>
                    <a:lnTo>
                      <a:pt x="842" y="168"/>
                    </a:lnTo>
                    <a:lnTo>
                      <a:pt x="830" y="157"/>
                    </a:lnTo>
                    <a:lnTo>
                      <a:pt x="817" y="148"/>
                    </a:lnTo>
                    <a:lnTo>
                      <a:pt x="804" y="138"/>
                    </a:lnTo>
                    <a:lnTo>
                      <a:pt x="789" y="129"/>
                    </a:lnTo>
                    <a:lnTo>
                      <a:pt x="775" y="121"/>
                    </a:lnTo>
                    <a:lnTo>
                      <a:pt x="759" y="112"/>
                    </a:lnTo>
                    <a:lnTo>
                      <a:pt x="742" y="105"/>
                    </a:lnTo>
                    <a:lnTo>
                      <a:pt x="726" y="97"/>
                    </a:lnTo>
                    <a:lnTo>
                      <a:pt x="708" y="91"/>
                    </a:lnTo>
                    <a:lnTo>
                      <a:pt x="690" y="85"/>
                    </a:lnTo>
                    <a:lnTo>
                      <a:pt x="672" y="78"/>
                    </a:lnTo>
                    <a:lnTo>
                      <a:pt x="653" y="74"/>
                    </a:lnTo>
                    <a:lnTo>
                      <a:pt x="632" y="69"/>
                    </a:lnTo>
                    <a:lnTo>
                      <a:pt x="612" y="65"/>
                    </a:lnTo>
                    <a:lnTo>
                      <a:pt x="592" y="62"/>
                    </a:lnTo>
                    <a:lnTo>
                      <a:pt x="572" y="58"/>
                    </a:lnTo>
                    <a:lnTo>
                      <a:pt x="551" y="56"/>
                    </a:lnTo>
                    <a:lnTo>
                      <a:pt x="529" y="55"/>
                    </a:lnTo>
                    <a:lnTo>
                      <a:pt x="507" y="54"/>
                    </a:lnTo>
                    <a:lnTo>
                      <a:pt x="484" y="54"/>
                    </a:lnTo>
                    <a:close/>
                    <a:moveTo>
                      <a:pt x="118" y="804"/>
                    </a:moveTo>
                    <a:lnTo>
                      <a:pt x="113" y="804"/>
                    </a:lnTo>
                    <a:lnTo>
                      <a:pt x="109" y="803"/>
                    </a:lnTo>
                    <a:lnTo>
                      <a:pt x="104" y="800"/>
                    </a:lnTo>
                    <a:lnTo>
                      <a:pt x="100" y="797"/>
                    </a:lnTo>
                    <a:lnTo>
                      <a:pt x="97" y="794"/>
                    </a:lnTo>
                    <a:lnTo>
                      <a:pt x="94" y="789"/>
                    </a:lnTo>
                    <a:lnTo>
                      <a:pt x="92" y="785"/>
                    </a:lnTo>
                    <a:lnTo>
                      <a:pt x="92" y="780"/>
                    </a:lnTo>
                    <a:lnTo>
                      <a:pt x="92" y="775"/>
                    </a:lnTo>
                    <a:lnTo>
                      <a:pt x="92" y="770"/>
                    </a:lnTo>
                    <a:lnTo>
                      <a:pt x="94" y="766"/>
                    </a:lnTo>
                    <a:lnTo>
                      <a:pt x="97" y="761"/>
                    </a:lnTo>
                    <a:lnTo>
                      <a:pt x="100" y="758"/>
                    </a:lnTo>
                    <a:lnTo>
                      <a:pt x="104" y="754"/>
                    </a:lnTo>
                    <a:lnTo>
                      <a:pt x="109" y="752"/>
                    </a:lnTo>
                    <a:lnTo>
                      <a:pt x="113" y="751"/>
                    </a:lnTo>
                    <a:lnTo>
                      <a:pt x="128" y="748"/>
                    </a:lnTo>
                    <a:lnTo>
                      <a:pt x="143" y="742"/>
                    </a:lnTo>
                    <a:lnTo>
                      <a:pt x="156" y="737"/>
                    </a:lnTo>
                    <a:lnTo>
                      <a:pt x="168" y="729"/>
                    </a:lnTo>
                    <a:lnTo>
                      <a:pt x="181" y="720"/>
                    </a:lnTo>
                    <a:lnTo>
                      <a:pt x="193" y="711"/>
                    </a:lnTo>
                    <a:lnTo>
                      <a:pt x="203" y="701"/>
                    </a:lnTo>
                    <a:lnTo>
                      <a:pt x="213" y="689"/>
                    </a:lnTo>
                    <a:lnTo>
                      <a:pt x="223" y="678"/>
                    </a:lnTo>
                    <a:lnTo>
                      <a:pt x="232" y="666"/>
                    </a:lnTo>
                    <a:lnTo>
                      <a:pt x="240" y="655"/>
                    </a:lnTo>
                    <a:lnTo>
                      <a:pt x="248" y="642"/>
                    </a:lnTo>
                    <a:lnTo>
                      <a:pt x="263" y="618"/>
                    </a:lnTo>
                    <a:lnTo>
                      <a:pt x="274" y="594"/>
                    </a:lnTo>
                    <a:lnTo>
                      <a:pt x="243" y="583"/>
                    </a:lnTo>
                    <a:lnTo>
                      <a:pt x="214" y="572"/>
                    </a:lnTo>
                    <a:lnTo>
                      <a:pt x="186" y="559"/>
                    </a:lnTo>
                    <a:lnTo>
                      <a:pt x="161" y="545"/>
                    </a:lnTo>
                    <a:lnTo>
                      <a:pt x="136" y="530"/>
                    </a:lnTo>
                    <a:lnTo>
                      <a:pt x="113" y="515"/>
                    </a:lnTo>
                    <a:lnTo>
                      <a:pt x="93" y="497"/>
                    </a:lnTo>
                    <a:lnTo>
                      <a:pt x="74" y="480"/>
                    </a:lnTo>
                    <a:lnTo>
                      <a:pt x="57" y="461"/>
                    </a:lnTo>
                    <a:lnTo>
                      <a:pt x="43" y="442"/>
                    </a:lnTo>
                    <a:lnTo>
                      <a:pt x="30" y="421"/>
                    </a:lnTo>
                    <a:lnTo>
                      <a:pt x="19" y="400"/>
                    </a:lnTo>
                    <a:lnTo>
                      <a:pt x="15" y="390"/>
                    </a:lnTo>
                    <a:lnTo>
                      <a:pt x="11" y="379"/>
                    </a:lnTo>
                    <a:lnTo>
                      <a:pt x="8" y="368"/>
                    </a:lnTo>
                    <a:lnTo>
                      <a:pt x="5" y="358"/>
                    </a:lnTo>
                    <a:lnTo>
                      <a:pt x="4" y="346"/>
                    </a:lnTo>
                    <a:lnTo>
                      <a:pt x="1" y="335"/>
                    </a:lnTo>
                    <a:lnTo>
                      <a:pt x="0" y="324"/>
                    </a:lnTo>
                    <a:lnTo>
                      <a:pt x="0" y="313"/>
                    </a:lnTo>
                    <a:lnTo>
                      <a:pt x="1" y="296"/>
                    </a:lnTo>
                    <a:lnTo>
                      <a:pt x="2" y="280"/>
                    </a:lnTo>
                    <a:lnTo>
                      <a:pt x="6" y="265"/>
                    </a:lnTo>
                    <a:lnTo>
                      <a:pt x="10" y="249"/>
                    </a:lnTo>
                    <a:lnTo>
                      <a:pt x="16" y="234"/>
                    </a:lnTo>
                    <a:lnTo>
                      <a:pt x="23" y="220"/>
                    </a:lnTo>
                    <a:lnTo>
                      <a:pt x="29" y="205"/>
                    </a:lnTo>
                    <a:lnTo>
                      <a:pt x="38" y="191"/>
                    </a:lnTo>
                    <a:lnTo>
                      <a:pt x="48" y="177"/>
                    </a:lnTo>
                    <a:lnTo>
                      <a:pt x="59" y="164"/>
                    </a:lnTo>
                    <a:lnTo>
                      <a:pt x="71" y="150"/>
                    </a:lnTo>
                    <a:lnTo>
                      <a:pt x="83" y="138"/>
                    </a:lnTo>
                    <a:lnTo>
                      <a:pt x="97" y="126"/>
                    </a:lnTo>
                    <a:lnTo>
                      <a:pt x="111" y="113"/>
                    </a:lnTo>
                    <a:lnTo>
                      <a:pt x="126" y="102"/>
                    </a:lnTo>
                    <a:lnTo>
                      <a:pt x="143" y="92"/>
                    </a:lnTo>
                    <a:lnTo>
                      <a:pt x="159" y="81"/>
                    </a:lnTo>
                    <a:lnTo>
                      <a:pt x="177" y="72"/>
                    </a:lnTo>
                    <a:lnTo>
                      <a:pt x="195" y="62"/>
                    </a:lnTo>
                    <a:lnTo>
                      <a:pt x="214" y="53"/>
                    </a:lnTo>
                    <a:lnTo>
                      <a:pt x="233" y="45"/>
                    </a:lnTo>
                    <a:lnTo>
                      <a:pt x="254" y="38"/>
                    </a:lnTo>
                    <a:lnTo>
                      <a:pt x="275" y="30"/>
                    </a:lnTo>
                    <a:lnTo>
                      <a:pt x="296" y="25"/>
                    </a:lnTo>
                    <a:lnTo>
                      <a:pt x="319" y="19"/>
                    </a:lnTo>
                    <a:lnTo>
                      <a:pt x="341" y="13"/>
                    </a:lnTo>
                    <a:lnTo>
                      <a:pt x="363" y="10"/>
                    </a:lnTo>
                    <a:lnTo>
                      <a:pt x="387" y="6"/>
                    </a:lnTo>
                    <a:lnTo>
                      <a:pt x="412" y="3"/>
                    </a:lnTo>
                    <a:lnTo>
                      <a:pt x="435" y="1"/>
                    </a:lnTo>
                    <a:lnTo>
                      <a:pt x="460" y="0"/>
                    </a:lnTo>
                    <a:lnTo>
                      <a:pt x="484" y="0"/>
                    </a:lnTo>
                    <a:lnTo>
                      <a:pt x="509" y="0"/>
                    </a:lnTo>
                    <a:lnTo>
                      <a:pt x="534" y="1"/>
                    </a:lnTo>
                    <a:lnTo>
                      <a:pt x="558" y="3"/>
                    </a:lnTo>
                    <a:lnTo>
                      <a:pt x="582" y="6"/>
                    </a:lnTo>
                    <a:lnTo>
                      <a:pt x="606" y="10"/>
                    </a:lnTo>
                    <a:lnTo>
                      <a:pt x="629" y="13"/>
                    </a:lnTo>
                    <a:lnTo>
                      <a:pt x="652" y="19"/>
                    </a:lnTo>
                    <a:lnTo>
                      <a:pt x="673" y="25"/>
                    </a:lnTo>
                    <a:lnTo>
                      <a:pt x="694" y="30"/>
                    </a:lnTo>
                    <a:lnTo>
                      <a:pt x="715" y="38"/>
                    </a:lnTo>
                    <a:lnTo>
                      <a:pt x="736" y="45"/>
                    </a:lnTo>
                    <a:lnTo>
                      <a:pt x="756" y="53"/>
                    </a:lnTo>
                    <a:lnTo>
                      <a:pt x="775" y="62"/>
                    </a:lnTo>
                    <a:lnTo>
                      <a:pt x="793" y="72"/>
                    </a:lnTo>
                    <a:lnTo>
                      <a:pt x="811" y="81"/>
                    </a:lnTo>
                    <a:lnTo>
                      <a:pt x="828" y="92"/>
                    </a:lnTo>
                    <a:lnTo>
                      <a:pt x="843" y="102"/>
                    </a:lnTo>
                    <a:lnTo>
                      <a:pt x="859" y="113"/>
                    </a:lnTo>
                    <a:lnTo>
                      <a:pt x="873" y="126"/>
                    </a:lnTo>
                    <a:lnTo>
                      <a:pt x="887" y="138"/>
                    </a:lnTo>
                    <a:lnTo>
                      <a:pt x="899" y="150"/>
                    </a:lnTo>
                    <a:lnTo>
                      <a:pt x="910" y="164"/>
                    </a:lnTo>
                    <a:lnTo>
                      <a:pt x="922" y="177"/>
                    </a:lnTo>
                    <a:lnTo>
                      <a:pt x="931" y="191"/>
                    </a:lnTo>
                    <a:lnTo>
                      <a:pt x="940" y="205"/>
                    </a:lnTo>
                    <a:lnTo>
                      <a:pt x="947" y="220"/>
                    </a:lnTo>
                    <a:lnTo>
                      <a:pt x="954" y="234"/>
                    </a:lnTo>
                    <a:lnTo>
                      <a:pt x="960" y="249"/>
                    </a:lnTo>
                    <a:lnTo>
                      <a:pt x="963" y="265"/>
                    </a:lnTo>
                    <a:lnTo>
                      <a:pt x="967" y="280"/>
                    </a:lnTo>
                    <a:lnTo>
                      <a:pt x="969" y="296"/>
                    </a:lnTo>
                    <a:lnTo>
                      <a:pt x="969" y="313"/>
                    </a:lnTo>
                    <a:lnTo>
                      <a:pt x="969" y="326"/>
                    </a:lnTo>
                    <a:lnTo>
                      <a:pt x="968" y="340"/>
                    </a:lnTo>
                    <a:lnTo>
                      <a:pt x="965" y="354"/>
                    </a:lnTo>
                    <a:lnTo>
                      <a:pt x="962" y="368"/>
                    </a:lnTo>
                    <a:lnTo>
                      <a:pt x="958" y="381"/>
                    </a:lnTo>
                    <a:lnTo>
                      <a:pt x="953" y="393"/>
                    </a:lnTo>
                    <a:lnTo>
                      <a:pt x="946" y="407"/>
                    </a:lnTo>
                    <a:lnTo>
                      <a:pt x="941" y="419"/>
                    </a:lnTo>
                    <a:lnTo>
                      <a:pt x="933" y="432"/>
                    </a:lnTo>
                    <a:lnTo>
                      <a:pt x="924" y="444"/>
                    </a:lnTo>
                    <a:lnTo>
                      <a:pt x="915" y="456"/>
                    </a:lnTo>
                    <a:lnTo>
                      <a:pt x="906" y="467"/>
                    </a:lnTo>
                    <a:lnTo>
                      <a:pt x="895" y="479"/>
                    </a:lnTo>
                    <a:lnTo>
                      <a:pt x="884" y="490"/>
                    </a:lnTo>
                    <a:lnTo>
                      <a:pt x="871" y="501"/>
                    </a:lnTo>
                    <a:lnTo>
                      <a:pt x="859" y="511"/>
                    </a:lnTo>
                    <a:lnTo>
                      <a:pt x="845" y="521"/>
                    </a:lnTo>
                    <a:lnTo>
                      <a:pt x="832" y="530"/>
                    </a:lnTo>
                    <a:lnTo>
                      <a:pt x="817" y="540"/>
                    </a:lnTo>
                    <a:lnTo>
                      <a:pt x="802" y="549"/>
                    </a:lnTo>
                    <a:lnTo>
                      <a:pt x="786" y="557"/>
                    </a:lnTo>
                    <a:lnTo>
                      <a:pt x="769" y="565"/>
                    </a:lnTo>
                    <a:lnTo>
                      <a:pt x="752" y="573"/>
                    </a:lnTo>
                    <a:lnTo>
                      <a:pt x="736" y="580"/>
                    </a:lnTo>
                    <a:lnTo>
                      <a:pt x="718" y="586"/>
                    </a:lnTo>
                    <a:lnTo>
                      <a:pt x="699" y="593"/>
                    </a:lnTo>
                    <a:lnTo>
                      <a:pt x="680" y="599"/>
                    </a:lnTo>
                    <a:lnTo>
                      <a:pt x="660" y="603"/>
                    </a:lnTo>
                    <a:lnTo>
                      <a:pt x="640" y="608"/>
                    </a:lnTo>
                    <a:lnTo>
                      <a:pt x="620" y="612"/>
                    </a:lnTo>
                    <a:lnTo>
                      <a:pt x="600" y="615"/>
                    </a:lnTo>
                    <a:lnTo>
                      <a:pt x="579" y="619"/>
                    </a:lnTo>
                    <a:lnTo>
                      <a:pt x="565" y="636"/>
                    </a:lnTo>
                    <a:lnTo>
                      <a:pt x="552" y="651"/>
                    </a:lnTo>
                    <a:lnTo>
                      <a:pt x="537" y="666"/>
                    </a:lnTo>
                    <a:lnTo>
                      <a:pt x="521" y="679"/>
                    </a:lnTo>
                    <a:lnTo>
                      <a:pt x="505" y="692"/>
                    </a:lnTo>
                    <a:lnTo>
                      <a:pt x="488" y="704"/>
                    </a:lnTo>
                    <a:lnTo>
                      <a:pt x="470" y="715"/>
                    </a:lnTo>
                    <a:lnTo>
                      <a:pt x="452" y="725"/>
                    </a:lnTo>
                    <a:lnTo>
                      <a:pt x="434" y="734"/>
                    </a:lnTo>
                    <a:lnTo>
                      <a:pt x="415" y="743"/>
                    </a:lnTo>
                    <a:lnTo>
                      <a:pt x="397" y="751"/>
                    </a:lnTo>
                    <a:lnTo>
                      <a:pt x="378" y="758"/>
                    </a:lnTo>
                    <a:lnTo>
                      <a:pt x="341" y="770"/>
                    </a:lnTo>
                    <a:lnTo>
                      <a:pt x="304" y="780"/>
                    </a:lnTo>
                    <a:lnTo>
                      <a:pt x="268" y="788"/>
                    </a:lnTo>
                    <a:lnTo>
                      <a:pt x="235" y="794"/>
                    </a:lnTo>
                    <a:lnTo>
                      <a:pt x="204" y="798"/>
                    </a:lnTo>
                    <a:lnTo>
                      <a:pt x="177" y="802"/>
                    </a:lnTo>
                    <a:lnTo>
                      <a:pt x="137" y="804"/>
                    </a:lnTo>
                    <a:lnTo>
                      <a:pt x="118" y="804"/>
                    </a:lnTo>
                    <a:lnTo>
                      <a:pt x="118" y="8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 name="Freeform 115"/>
              <p:cNvSpPr>
                <a:spLocks/>
              </p:cNvSpPr>
              <p:nvPr/>
            </p:nvSpPr>
            <p:spPr bwMode="auto">
              <a:xfrm>
                <a:off x="5027613" y="3217863"/>
                <a:ext cx="276225" cy="258763"/>
              </a:xfrm>
              <a:custGeom>
                <a:avLst/>
                <a:gdLst>
                  <a:gd name="T0" fmla="*/ 528 w 696"/>
                  <a:gd name="T1" fmla="*/ 648 h 653"/>
                  <a:gd name="T2" fmla="*/ 418 w 696"/>
                  <a:gd name="T3" fmla="*/ 626 h 653"/>
                  <a:gd name="T4" fmla="*/ 343 w 696"/>
                  <a:gd name="T5" fmla="*/ 597 h 653"/>
                  <a:gd name="T6" fmla="*/ 285 w 696"/>
                  <a:gd name="T7" fmla="*/ 563 h 653"/>
                  <a:gd name="T8" fmla="*/ 237 w 696"/>
                  <a:gd name="T9" fmla="*/ 518 h 653"/>
                  <a:gd name="T10" fmla="*/ 136 w 696"/>
                  <a:gd name="T11" fmla="*/ 486 h 653"/>
                  <a:gd name="T12" fmla="*/ 33 w 696"/>
                  <a:gd name="T13" fmla="*/ 440 h 653"/>
                  <a:gd name="T14" fmla="*/ 2 w 696"/>
                  <a:gd name="T15" fmla="*/ 413 h 653"/>
                  <a:gd name="T16" fmla="*/ 3 w 696"/>
                  <a:gd name="T17" fmla="*/ 393 h 653"/>
                  <a:gd name="T18" fmla="*/ 18 w 696"/>
                  <a:gd name="T19" fmla="*/ 378 h 653"/>
                  <a:gd name="T20" fmla="*/ 38 w 696"/>
                  <a:gd name="T21" fmla="*/ 379 h 653"/>
                  <a:gd name="T22" fmla="*/ 108 w 696"/>
                  <a:gd name="T23" fmla="*/ 418 h 653"/>
                  <a:gd name="T24" fmla="*/ 215 w 696"/>
                  <a:gd name="T25" fmla="*/ 449 h 653"/>
                  <a:gd name="T26" fmla="*/ 260 w 696"/>
                  <a:gd name="T27" fmla="*/ 460 h 653"/>
                  <a:gd name="T28" fmla="*/ 296 w 696"/>
                  <a:gd name="T29" fmla="*/ 501 h 653"/>
                  <a:gd name="T30" fmla="*/ 348 w 696"/>
                  <a:gd name="T31" fmla="*/ 540 h 653"/>
                  <a:gd name="T32" fmla="*/ 408 w 696"/>
                  <a:gd name="T33" fmla="*/ 566 h 653"/>
                  <a:gd name="T34" fmla="*/ 472 w 696"/>
                  <a:gd name="T35" fmla="*/ 573 h 653"/>
                  <a:gd name="T36" fmla="*/ 429 w 696"/>
                  <a:gd name="T37" fmla="*/ 501 h 653"/>
                  <a:gd name="T38" fmla="*/ 418 w 696"/>
                  <a:gd name="T39" fmla="*/ 459 h 653"/>
                  <a:gd name="T40" fmla="*/ 431 w 696"/>
                  <a:gd name="T41" fmla="*/ 442 h 653"/>
                  <a:gd name="T42" fmla="*/ 501 w 696"/>
                  <a:gd name="T43" fmla="*/ 417 h 653"/>
                  <a:gd name="T44" fmla="*/ 571 w 696"/>
                  <a:gd name="T45" fmla="*/ 377 h 653"/>
                  <a:gd name="T46" fmla="*/ 620 w 696"/>
                  <a:gd name="T47" fmla="*/ 327 h 653"/>
                  <a:gd name="T48" fmla="*/ 642 w 696"/>
                  <a:gd name="T49" fmla="*/ 269 h 653"/>
                  <a:gd name="T50" fmla="*/ 639 w 696"/>
                  <a:gd name="T51" fmla="*/ 225 h 653"/>
                  <a:gd name="T52" fmla="*/ 622 w 696"/>
                  <a:gd name="T53" fmla="*/ 186 h 653"/>
                  <a:gd name="T54" fmla="*/ 593 w 696"/>
                  <a:gd name="T55" fmla="*/ 152 h 653"/>
                  <a:gd name="T56" fmla="*/ 553 w 696"/>
                  <a:gd name="T57" fmla="*/ 120 h 653"/>
                  <a:gd name="T58" fmla="*/ 464 w 696"/>
                  <a:gd name="T59" fmla="*/ 79 h 653"/>
                  <a:gd name="T60" fmla="*/ 338 w 696"/>
                  <a:gd name="T61" fmla="*/ 55 h 653"/>
                  <a:gd name="T62" fmla="*/ 227 w 696"/>
                  <a:gd name="T63" fmla="*/ 59 h 653"/>
                  <a:gd name="T64" fmla="*/ 187 w 696"/>
                  <a:gd name="T65" fmla="*/ 61 h 653"/>
                  <a:gd name="T66" fmla="*/ 173 w 696"/>
                  <a:gd name="T67" fmla="*/ 46 h 653"/>
                  <a:gd name="T68" fmla="*/ 173 w 696"/>
                  <a:gd name="T69" fmla="*/ 26 h 653"/>
                  <a:gd name="T70" fmla="*/ 188 w 696"/>
                  <a:gd name="T71" fmla="*/ 11 h 653"/>
                  <a:gd name="T72" fmla="*/ 275 w 696"/>
                  <a:gd name="T73" fmla="*/ 0 h 653"/>
                  <a:gd name="T74" fmla="*/ 364 w 696"/>
                  <a:gd name="T75" fmla="*/ 3 h 653"/>
                  <a:gd name="T76" fmla="*/ 440 w 696"/>
                  <a:gd name="T77" fmla="*/ 15 h 653"/>
                  <a:gd name="T78" fmla="*/ 509 w 696"/>
                  <a:gd name="T79" fmla="*/ 36 h 653"/>
                  <a:gd name="T80" fmla="*/ 569 w 696"/>
                  <a:gd name="T81" fmla="*/ 65 h 653"/>
                  <a:gd name="T82" fmla="*/ 620 w 696"/>
                  <a:gd name="T83" fmla="*/ 101 h 653"/>
                  <a:gd name="T84" fmla="*/ 658 w 696"/>
                  <a:gd name="T85" fmla="*/ 144 h 653"/>
                  <a:gd name="T86" fmla="*/ 683 w 696"/>
                  <a:gd name="T87" fmla="*/ 191 h 653"/>
                  <a:gd name="T88" fmla="*/ 696 w 696"/>
                  <a:gd name="T89" fmla="*/ 241 h 653"/>
                  <a:gd name="T90" fmla="*/ 688 w 696"/>
                  <a:gd name="T91" fmla="*/ 309 h 653"/>
                  <a:gd name="T92" fmla="*/ 651 w 696"/>
                  <a:gd name="T93" fmla="*/ 375 h 653"/>
                  <a:gd name="T94" fmla="*/ 588 w 696"/>
                  <a:gd name="T95" fmla="*/ 431 h 653"/>
                  <a:gd name="T96" fmla="*/ 504 w 696"/>
                  <a:gd name="T97" fmla="*/ 475 h 653"/>
                  <a:gd name="T98" fmla="*/ 512 w 696"/>
                  <a:gd name="T99" fmla="*/ 537 h 653"/>
                  <a:gd name="T100" fmla="*/ 551 w 696"/>
                  <a:gd name="T101" fmla="*/ 578 h 653"/>
                  <a:gd name="T102" fmla="*/ 590 w 696"/>
                  <a:gd name="T103" fmla="*/ 598 h 653"/>
                  <a:gd name="T104" fmla="*/ 615 w 696"/>
                  <a:gd name="T105" fmla="*/ 607 h 653"/>
                  <a:gd name="T106" fmla="*/ 623 w 696"/>
                  <a:gd name="T107" fmla="*/ 624 h 653"/>
                  <a:gd name="T108" fmla="*/ 617 w 696"/>
                  <a:gd name="T109" fmla="*/ 643 h 653"/>
                  <a:gd name="T110" fmla="*/ 602 w 696"/>
                  <a:gd name="T111" fmla="*/ 653 h 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96" h="653">
                    <a:moveTo>
                      <a:pt x="596" y="653"/>
                    </a:moveTo>
                    <a:lnTo>
                      <a:pt x="581" y="653"/>
                    </a:lnTo>
                    <a:lnTo>
                      <a:pt x="549" y="651"/>
                    </a:lnTo>
                    <a:lnTo>
                      <a:pt x="528" y="648"/>
                    </a:lnTo>
                    <a:lnTo>
                      <a:pt x="503" y="645"/>
                    </a:lnTo>
                    <a:lnTo>
                      <a:pt x="476" y="640"/>
                    </a:lnTo>
                    <a:lnTo>
                      <a:pt x="448" y="634"/>
                    </a:lnTo>
                    <a:lnTo>
                      <a:pt x="418" y="626"/>
                    </a:lnTo>
                    <a:lnTo>
                      <a:pt x="389" y="616"/>
                    </a:lnTo>
                    <a:lnTo>
                      <a:pt x="373" y="610"/>
                    </a:lnTo>
                    <a:lnTo>
                      <a:pt x="358" y="605"/>
                    </a:lnTo>
                    <a:lnTo>
                      <a:pt x="343" y="597"/>
                    </a:lnTo>
                    <a:lnTo>
                      <a:pt x="328" y="590"/>
                    </a:lnTo>
                    <a:lnTo>
                      <a:pt x="313" y="582"/>
                    </a:lnTo>
                    <a:lnTo>
                      <a:pt x="300" y="573"/>
                    </a:lnTo>
                    <a:lnTo>
                      <a:pt x="285" y="563"/>
                    </a:lnTo>
                    <a:lnTo>
                      <a:pt x="273" y="553"/>
                    </a:lnTo>
                    <a:lnTo>
                      <a:pt x="260" y="542"/>
                    </a:lnTo>
                    <a:lnTo>
                      <a:pt x="248" y="531"/>
                    </a:lnTo>
                    <a:lnTo>
                      <a:pt x="237" y="518"/>
                    </a:lnTo>
                    <a:lnTo>
                      <a:pt x="226" y="505"/>
                    </a:lnTo>
                    <a:lnTo>
                      <a:pt x="196" y="500"/>
                    </a:lnTo>
                    <a:lnTo>
                      <a:pt x="166" y="494"/>
                    </a:lnTo>
                    <a:lnTo>
                      <a:pt x="136" y="486"/>
                    </a:lnTo>
                    <a:lnTo>
                      <a:pt x="108" y="477"/>
                    </a:lnTo>
                    <a:lnTo>
                      <a:pt x="83" y="466"/>
                    </a:lnTo>
                    <a:lnTo>
                      <a:pt x="57" y="453"/>
                    </a:lnTo>
                    <a:lnTo>
                      <a:pt x="33" y="440"/>
                    </a:lnTo>
                    <a:lnTo>
                      <a:pt x="11" y="425"/>
                    </a:lnTo>
                    <a:lnTo>
                      <a:pt x="7" y="422"/>
                    </a:lnTo>
                    <a:lnTo>
                      <a:pt x="4" y="417"/>
                    </a:lnTo>
                    <a:lnTo>
                      <a:pt x="2" y="413"/>
                    </a:lnTo>
                    <a:lnTo>
                      <a:pt x="1" y="408"/>
                    </a:lnTo>
                    <a:lnTo>
                      <a:pt x="0" y="403"/>
                    </a:lnTo>
                    <a:lnTo>
                      <a:pt x="1" y="397"/>
                    </a:lnTo>
                    <a:lnTo>
                      <a:pt x="3" y="393"/>
                    </a:lnTo>
                    <a:lnTo>
                      <a:pt x="5" y="388"/>
                    </a:lnTo>
                    <a:lnTo>
                      <a:pt x="9" y="384"/>
                    </a:lnTo>
                    <a:lnTo>
                      <a:pt x="13" y="380"/>
                    </a:lnTo>
                    <a:lnTo>
                      <a:pt x="18" y="378"/>
                    </a:lnTo>
                    <a:lnTo>
                      <a:pt x="23" y="377"/>
                    </a:lnTo>
                    <a:lnTo>
                      <a:pt x="28" y="377"/>
                    </a:lnTo>
                    <a:lnTo>
                      <a:pt x="33" y="377"/>
                    </a:lnTo>
                    <a:lnTo>
                      <a:pt x="38" y="379"/>
                    </a:lnTo>
                    <a:lnTo>
                      <a:pt x="42" y="381"/>
                    </a:lnTo>
                    <a:lnTo>
                      <a:pt x="62" y="395"/>
                    </a:lnTo>
                    <a:lnTo>
                      <a:pt x="85" y="407"/>
                    </a:lnTo>
                    <a:lnTo>
                      <a:pt x="108" y="418"/>
                    </a:lnTo>
                    <a:lnTo>
                      <a:pt x="133" y="429"/>
                    </a:lnTo>
                    <a:lnTo>
                      <a:pt x="160" y="436"/>
                    </a:lnTo>
                    <a:lnTo>
                      <a:pt x="187" y="443"/>
                    </a:lnTo>
                    <a:lnTo>
                      <a:pt x="215" y="449"/>
                    </a:lnTo>
                    <a:lnTo>
                      <a:pt x="244" y="453"/>
                    </a:lnTo>
                    <a:lnTo>
                      <a:pt x="250" y="454"/>
                    </a:lnTo>
                    <a:lnTo>
                      <a:pt x="255" y="457"/>
                    </a:lnTo>
                    <a:lnTo>
                      <a:pt x="260" y="460"/>
                    </a:lnTo>
                    <a:lnTo>
                      <a:pt x="263" y="464"/>
                    </a:lnTo>
                    <a:lnTo>
                      <a:pt x="273" y="478"/>
                    </a:lnTo>
                    <a:lnTo>
                      <a:pt x="284" y="490"/>
                    </a:lnTo>
                    <a:lnTo>
                      <a:pt x="296" y="501"/>
                    </a:lnTo>
                    <a:lnTo>
                      <a:pt x="308" y="513"/>
                    </a:lnTo>
                    <a:lnTo>
                      <a:pt x="320" y="523"/>
                    </a:lnTo>
                    <a:lnTo>
                      <a:pt x="334" y="532"/>
                    </a:lnTo>
                    <a:lnTo>
                      <a:pt x="348" y="540"/>
                    </a:lnTo>
                    <a:lnTo>
                      <a:pt x="363" y="547"/>
                    </a:lnTo>
                    <a:lnTo>
                      <a:pt x="377" y="554"/>
                    </a:lnTo>
                    <a:lnTo>
                      <a:pt x="393" y="561"/>
                    </a:lnTo>
                    <a:lnTo>
                      <a:pt x="408" y="566"/>
                    </a:lnTo>
                    <a:lnTo>
                      <a:pt x="423" y="571"/>
                    </a:lnTo>
                    <a:lnTo>
                      <a:pt x="454" y="580"/>
                    </a:lnTo>
                    <a:lnTo>
                      <a:pt x="483" y="587"/>
                    </a:lnTo>
                    <a:lnTo>
                      <a:pt x="472" y="573"/>
                    </a:lnTo>
                    <a:lnTo>
                      <a:pt x="461" y="559"/>
                    </a:lnTo>
                    <a:lnTo>
                      <a:pt x="451" y="544"/>
                    </a:lnTo>
                    <a:lnTo>
                      <a:pt x="444" y="529"/>
                    </a:lnTo>
                    <a:lnTo>
                      <a:pt x="429" y="501"/>
                    </a:lnTo>
                    <a:lnTo>
                      <a:pt x="418" y="476"/>
                    </a:lnTo>
                    <a:lnTo>
                      <a:pt x="417" y="470"/>
                    </a:lnTo>
                    <a:lnTo>
                      <a:pt x="417" y="464"/>
                    </a:lnTo>
                    <a:lnTo>
                      <a:pt x="418" y="459"/>
                    </a:lnTo>
                    <a:lnTo>
                      <a:pt x="419" y="453"/>
                    </a:lnTo>
                    <a:lnTo>
                      <a:pt x="422" y="449"/>
                    </a:lnTo>
                    <a:lnTo>
                      <a:pt x="427" y="444"/>
                    </a:lnTo>
                    <a:lnTo>
                      <a:pt x="431" y="442"/>
                    </a:lnTo>
                    <a:lnTo>
                      <a:pt x="437" y="440"/>
                    </a:lnTo>
                    <a:lnTo>
                      <a:pt x="459" y="433"/>
                    </a:lnTo>
                    <a:lnTo>
                      <a:pt x="481" y="426"/>
                    </a:lnTo>
                    <a:lnTo>
                      <a:pt x="501" y="417"/>
                    </a:lnTo>
                    <a:lnTo>
                      <a:pt x="521" y="408"/>
                    </a:lnTo>
                    <a:lnTo>
                      <a:pt x="539" y="398"/>
                    </a:lnTo>
                    <a:lnTo>
                      <a:pt x="556" y="388"/>
                    </a:lnTo>
                    <a:lnTo>
                      <a:pt x="571" y="377"/>
                    </a:lnTo>
                    <a:lnTo>
                      <a:pt x="586" y="365"/>
                    </a:lnTo>
                    <a:lnTo>
                      <a:pt x="598" y="352"/>
                    </a:lnTo>
                    <a:lnTo>
                      <a:pt x="609" y="340"/>
                    </a:lnTo>
                    <a:lnTo>
                      <a:pt x="620" y="327"/>
                    </a:lnTo>
                    <a:lnTo>
                      <a:pt x="627" y="313"/>
                    </a:lnTo>
                    <a:lnTo>
                      <a:pt x="634" y="299"/>
                    </a:lnTo>
                    <a:lnTo>
                      <a:pt x="639" y="284"/>
                    </a:lnTo>
                    <a:lnTo>
                      <a:pt x="642" y="269"/>
                    </a:lnTo>
                    <a:lnTo>
                      <a:pt x="642" y="255"/>
                    </a:lnTo>
                    <a:lnTo>
                      <a:pt x="642" y="245"/>
                    </a:lnTo>
                    <a:lnTo>
                      <a:pt x="641" y="235"/>
                    </a:lnTo>
                    <a:lnTo>
                      <a:pt x="639" y="225"/>
                    </a:lnTo>
                    <a:lnTo>
                      <a:pt x="635" y="214"/>
                    </a:lnTo>
                    <a:lnTo>
                      <a:pt x="632" y="205"/>
                    </a:lnTo>
                    <a:lnTo>
                      <a:pt x="627" y="195"/>
                    </a:lnTo>
                    <a:lnTo>
                      <a:pt x="622" y="186"/>
                    </a:lnTo>
                    <a:lnTo>
                      <a:pt x="615" y="177"/>
                    </a:lnTo>
                    <a:lnTo>
                      <a:pt x="608" y="168"/>
                    </a:lnTo>
                    <a:lnTo>
                      <a:pt x="600" y="159"/>
                    </a:lnTo>
                    <a:lnTo>
                      <a:pt x="593" y="152"/>
                    </a:lnTo>
                    <a:lnTo>
                      <a:pt x="584" y="144"/>
                    </a:lnTo>
                    <a:lnTo>
                      <a:pt x="575" y="136"/>
                    </a:lnTo>
                    <a:lnTo>
                      <a:pt x="563" y="128"/>
                    </a:lnTo>
                    <a:lnTo>
                      <a:pt x="553" y="120"/>
                    </a:lnTo>
                    <a:lnTo>
                      <a:pt x="542" y="114"/>
                    </a:lnTo>
                    <a:lnTo>
                      <a:pt x="518" y="100"/>
                    </a:lnTo>
                    <a:lnTo>
                      <a:pt x="492" y="89"/>
                    </a:lnTo>
                    <a:lnTo>
                      <a:pt x="464" y="79"/>
                    </a:lnTo>
                    <a:lnTo>
                      <a:pt x="435" y="70"/>
                    </a:lnTo>
                    <a:lnTo>
                      <a:pt x="403" y="63"/>
                    </a:lnTo>
                    <a:lnTo>
                      <a:pt x="371" y="57"/>
                    </a:lnTo>
                    <a:lnTo>
                      <a:pt x="338" y="55"/>
                    </a:lnTo>
                    <a:lnTo>
                      <a:pt x="303" y="54"/>
                    </a:lnTo>
                    <a:lnTo>
                      <a:pt x="278" y="54"/>
                    </a:lnTo>
                    <a:lnTo>
                      <a:pt x="253" y="56"/>
                    </a:lnTo>
                    <a:lnTo>
                      <a:pt x="227" y="59"/>
                    </a:lnTo>
                    <a:lnTo>
                      <a:pt x="203" y="63"/>
                    </a:lnTo>
                    <a:lnTo>
                      <a:pt x="197" y="63"/>
                    </a:lnTo>
                    <a:lnTo>
                      <a:pt x="192" y="63"/>
                    </a:lnTo>
                    <a:lnTo>
                      <a:pt x="187" y="61"/>
                    </a:lnTo>
                    <a:lnTo>
                      <a:pt x="182" y="59"/>
                    </a:lnTo>
                    <a:lnTo>
                      <a:pt x="179" y="55"/>
                    </a:lnTo>
                    <a:lnTo>
                      <a:pt x="176" y="52"/>
                    </a:lnTo>
                    <a:lnTo>
                      <a:pt x="173" y="46"/>
                    </a:lnTo>
                    <a:lnTo>
                      <a:pt x="171" y="42"/>
                    </a:lnTo>
                    <a:lnTo>
                      <a:pt x="171" y="36"/>
                    </a:lnTo>
                    <a:lnTo>
                      <a:pt x="171" y="31"/>
                    </a:lnTo>
                    <a:lnTo>
                      <a:pt x="173" y="26"/>
                    </a:lnTo>
                    <a:lnTo>
                      <a:pt x="176" y="22"/>
                    </a:lnTo>
                    <a:lnTo>
                      <a:pt x="179" y="17"/>
                    </a:lnTo>
                    <a:lnTo>
                      <a:pt x="183" y="14"/>
                    </a:lnTo>
                    <a:lnTo>
                      <a:pt x="188" y="11"/>
                    </a:lnTo>
                    <a:lnTo>
                      <a:pt x="192" y="10"/>
                    </a:lnTo>
                    <a:lnTo>
                      <a:pt x="220" y="6"/>
                    </a:lnTo>
                    <a:lnTo>
                      <a:pt x="247" y="3"/>
                    </a:lnTo>
                    <a:lnTo>
                      <a:pt x="275" y="0"/>
                    </a:lnTo>
                    <a:lnTo>
                      <a:pt x="303" y="0"/>
                    </a:lnTo>
                    <a:lnTo>
                      <a:pt x="325" y="0"/>
                    </a:lnTo>
                    <a:lnTo>
                      <a:pt x="345" y="1"/>
                    </a:lnTo>
                    <a:lnTo>
                      <a:pt x="364" y="3"/>
                    </a:lnTo>
                    <a:lnTo>
                      <a:pt x="384" y="5"/>
                    </a:lnTo>
                    <a:lnTo>
                      <a:pt x="403" y="8"/>
                    </a:lnTo>
                    <a:lnTo>
                      <a:pt x="422" y="11"/>
                    </a:lnTo>
                    <a:lnTo>
                      <a:pt x="440" y="15"/>
                    </a:lnTo>
                    <a:lnTo>
                      <a:pt x="458" y="19"/>
                    </a:lnTo>
                    <a:lnTo>
                      <a:pt x="475" y="25"/>
                    </a:lnTo>
                    <a:lnTo>
                      <a:pt x="492" y="31"/>
                    </a:lnTo>
                    <a:lnTo>
                      <a:pt x="509" y="36"/>
                    </a:lnTo>
                    <a:lnTo>
                      <a:pt x="524" y="43"/>
                    </a:lnTo>
                    <a:lnTo>
                      <a:pt x="540" y="50"/>
                    </a:lnTo>
                    <a:lnTo>
                      <a:pt x="554" y="57"/>
                    </a:lnTo>
                    <a:lnTo>
                      <a:pt x="569" y="65"/>
                    </a:lnTo>
                    <a:lnTo>
                      <a:pt x="583" y="74"/>
                    </a:lnTo>
                    <a:lnTo>
                      <a:pt x="595" y="82"/>
                    </a:lnTo>
                    <a:lnTo>
                      <a:pt x="607" y="92"/>
                    </a:lnTo>
                    <a:lnTo>
                      <a:pt x="620" y="101"/>
                    </a:lnTo>
                    <a:lnTo>
                      <a:pt x="630" y="111"/>
                    </a:lnTo>
                    <a:lnTo>
                      <a:pt x="640" y="121"/>
                    </a:lnTo>
                    <a:lnTo>
                      <a:pt x="650" y="133"/>
                    </a:lnTo>
                    <a:lnTo>
                      <a:pt x="658" y="144"/>
                    </a:lnTo>
                    <a:lnTo>
                      <a:pt x="665" y="155"/>
                    </a:lnTo>
                    <a:lnTo>
                      <a:pt x="672" y="166"/>
                    </a:lnTo>
                    <a:lnTo>
                      <a:pt x="679" y="179"/>
                    </a:lnTo>
                    <a:lnTo>
                      <a:pt x="683" y="191"/>
                    </a:lnTo>
                    <a:lnTo>
                      <a:pt x="688" y="203"/>
                    </a:lnTo>
                    <a:lnTo>
                      <a:pt x="691" y="216"/>
                    </a:lnTo>
                    <a:lnTo>
                      <a:pt x="695" y="229"/>
                    </a:lnTo>
                    <a:lnTo>
                      <a:pt x="696" y="241"/>
                    </a:lnTo>
                    <a:lnTo>
                      <a:pt x="696" y="255"/>
                    </a:lnTo>
                    <a:lnTo>
                      <a:pt x="695" y="273"/>
                    </a:lnTo>
                    <a:lnTo>
                      <a:pt x="692" y="291"/>
                    </a:lnTo>
                    <a:lnTo>
                      <a:pt x="688" y="309"/>
                    </a:lnTo>
                    <a:lnTo>
                      <a:pt x="681" y="327"/>
                    </a:lnTo>
                    <a:lnTo>
                      <a:pt x="672" y="342"/>
                    </a:lnTo>
                    <a:lnTo>
                      <a:pt x="662" y="359"/>
                    </a:lnTo>
                    <a:lnTo>
                      <a:pt x="651" y="375"/>
                    </a:lnTo>
                    <a:lnTo>
                      <a:pt x="637" y="389"/>
                    </a:lnTo>
                    <a:lnTo>
                      <a:pt x="623" y="404"/>
                    </a:lnTo>
                    <a:lnTo>
                      <a:pt x="606" y="418"/>
                    </a:lnTo>
                    <a:lnTo>
                      <a:pt x="588" y="431"/>
                    </a:lnTo>
                    <a:lnTo>
                      <a:pt x="569" y="443"/>
                    </a:lnTo>
                    <a:lnTo>
                      <a:pt x="549" y="454"/>
                    </a:lnTo>
                    <a:lnTo>
                      <a:pt x="528" y="466"/>
                    </a:lnTo>
                    <a:lnTo>
                      <a:pt x="504" y="475"/>
                    </a:lnTo>
                    <a:lnTo>
                      <a:pt x="479" y="484"/>
                    </a:lnTo>
                    <a:lnTo>
                      <a:pt x="488" y="501"/>
                    </a:lnTo>
                    <a:lnTo>
                      <a:pt x="500" y="519"/>
                    </a:lnTo>
                    <a:lnTo>
                      <a:pt x="512" y="537"/>
                    </a:lnTo>
                    <a:lnTo>
                      <a:pt x="526" y="555"/>
                    </a:lnTo>
                    <a:lnTo>
                      <a:pt x="534" y="563"/>
                    </a:lnTo>
                    <a:lnTo>
                      <a:pt x="542" y="571"/>
                    </a:lnTo>
                    <a:lnTo>
                      <a:pt x="551" y="578"/>
                    </a:lnTo>
                    <a:lnTo>
                      <a:pt x="560" y="583"/>
                    </a:lnTo>
                    <a:lnTo>
                      <a:pt x="570" y="589"/>
                    </a:lnTo>
                    <a:lnTo>
                      <a:pt x="580" y="593"/>
                    </a:lnTo>
                    <a:lnTo>
                      <a:pt x="590" y="598"/>
                    </a:lnTo>
                    <a:lnTo>
                      <a:pt x="602" y="600"/>
                    </a:lnTo>
                    <a:lnTo>
                      <a:pt x="606" y="601"/>
                    </a:lnTo>
                    <a:lnTo>
                      <a:pt x="611" y="603"/>
                    </a:lnTo>
                    <a:lnTo>
                      <a:pt x="615" y="607"/>
                    </a:lnTo>
                    <a:lnTo>
                      <a:pt x="618" y="610"/>
                    </a:lnTo>
                    <a:lnTo>
                      <a:pt x="621" y="615"/>
                    </a:lnTo>
                    <a:lnTo>
                      <a:pt x="622" y="619"/>
                    </a:lnTo>
                    <a:lnTo>
                      <a:pt x="623" y="624"/>
                    </a:lnTo>
                    <a:lnTo>
                      <a:pt x="623" y="629"/>
                    </a:lnTo>
                    <a:lnTo>
                      <a:pt x="622" y="634"/>
                    </a:lnTo>
                    <a:lnTo>
                      <a:pt x="621" y="638"/>
                    </a:lnTo>
                    <a:lnTo>
                      <a:pt x="617" y="643"/>
                    </a:lnTo>
                    <a:lnTo>
                      <a:pt x="615" y="646"/>
                    </a:lnTo>
                    <a:lnTo>
                      <a:pt x="611" y="649"/>
                    </a:lnTo>
                    <a:lnTo>
                      <a:pt x="606" y="652"/>
                    </a:lnTo>
                    <a:lnTo>
                      <a:pt x="602" y="653"/>
                    </a:lnTo>
                    <a:lnTo>
                      <a:pt x="596" y="65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8" name="Freeform 116"/>
              <p:cNvSpPr>
                <a:spLocks/>
              </p:cNvSpPr>
              <p:nvPr/>
            </p:nvSpPr>
            <p:spPr bwMode="auto">
              <a:xfrm>
                <a:off x="4872038" y="3278188"/>
                <a:ext cx="20638" cy="20638"/>
              </a:xfrm>
              <a:custGeom>
                <a:avLst/>
                <a:gdLst>
                  <a:gd name="T0" fmla="*/ 27 w 54"/>
                  <a:gd name="T1" fmla="*/ 54 h 54"/>
                  <a:gd name="T2" fmla="*/ 21 w 54"/>
                  <a:gd name="T3" fmla="*/ 53 h 54"/>
                  <a:gd name="T4" fmla="*/ 16 w 54"/>
                  <a:gd name="T5" fmla="*/ 52 h 54"/>
                  <a:gd name="T6" fmla="*/ 11 w 54"/>
                  <a:gd name="T7" fmla="*/ 50 h 54"/>
                  <a:gd name="T8" fmla="*/ 8 w 54"/>
                  <a:gd name="T9" fmla="*/ 46 h 54"/>
                  <a:gd name="T10" fmla="*/ 4 w 54"/>
                  <a:gd name="T11" fmla="*/ 42 h 54"/>
                  <a:gd name="T12" fmla="*/ 1 w 54"/>
                  <a:gd name="T13" fmla="*/ 37 h 54"/>
                  <a:gd name="T14" fmla="*/ 0 w 54"/>
                  <a:gd name="T15" fmla="*/ 33 h 54"/>
                  <a:gd name="T16" fmla="*/ 0 w 54"/>
                  <a:gd name="T17" fmla="*/ 27 h 54"/>
                  <a:gd name="T18" fmla="*/ 0 w 54"/>
                  <a:gd name="T19" fmla="*/ 22 h 54"/>
                  <a:gd name="T20" fmla="*/ 1 w 54"/>
                  <a:gd name="T21" fmla="*/ 17 h 54"/>
                  <a:gd name="T22" fmla="*/ 4 w 54"/>
                  <a:gd name="T23" fmla="*/ 13 h 54"/>
                  <a:gd name="T24" fmla="*/ 8 w 54"/>
                  <a:gd name="T25" fmla="*/ 8 h 54"/>
                  <a:gd name="T26" fmla="*/ 11 w 54"/>
                  <a:gd name="T27" fmla="*/ 5 h 54"/>
                  <a:gd name="T28" fmla="*/ 16 w 54"/>
                  <a:gd name="T29" fmla="*/ 3 h 54"/>
                  <a:gd name="T30" fmla="*/ 21 w 54"/>
                  <a:gd name="T31" fmla="*/ 2 h 54"/>
                  <a:gd name="T32" fmla="*/ 26 w 54"/>
                  <a:gd name="T33" fmla="*/ 0 h 54"/>
                  <a:gd name="T34" fmla="*/ 31 w 54"/>
                  <a:gd name="T35" fmla="*/ 2 h 54"/>
                  <a:gd name="T36" fmla="*/ 37 w 54"/>
                  <a:gd name="T37" fmla="*/ 3 h 54"/>
                  <a:gd name="T38" fmla="*/ 41 w 54"/>
                  <a:gd name="T39" fmla="*/ 5 h 54"/>
                  <a:gd name="T40" fmla="*/ 46 w 54"/>
                  <a:gd name="T41" fmla="*/ 8 h 54"/>
                  <a:gd name="T42" fmla="*/ 49 w 54"/>
                  <a:gd name="T43" fmla="*/ 13 h 54"/>
                  <a:gd name="T44" fmla="*/ 52 w 54"/>
                  <a:gd name="T45" fmla="*/ 17 h 54"/>
                  <a:gd name="T46" fmla="*/ 53 w 54"/>
                  <a:gd name="T47" fmla="*/ 22 h 54"/>
                  <a:gd name="T48" fmla="*/ 54 w 54"/>
                  <a:gd name="T49" fmla="*/ 27 h 54"/>
                  <a:gd name="T50" fmla="*/ 53 w 54"/>
                  <a:gd name="T51" fmla="*/ 33 h 54"/>
                  <a:gd name="T52" fmla="*/ 52 w 54"/>
                  <a:gd name="T53" fmla="*/ 37 h 54"/>
                  <a:gd name="T54" fmla="*/ 49 w 54"/>
                  <a:gd name="T55" fmla="*/ 42 h 54"/>
                  <a:gd name="T56" fmla="*/ 46 w 54"/>
                  <a:gd name="T57" fmla="*/ 46 h 54"/>
                  <a:gd name="T58" fmla="*/ 41 w 54"/>
                  <a:gd name="T59" fmla="*/ 50 h 54"/>
                  <a:gd name="T60" fmla="*/ 37 w 54"/>
                  <a:gd name="T61" fmla="*/ 52 h 54"/>
                  <a:gd name="T62" fmla="*/ 31 w 54"/>
                  <a:gd name="T63" fmla="*/ 53 h 54"/>
                  <a:gd name="T64" fmla="*/ 27 w 54"/>
                  <a:gd name="T6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4" h="54">
                    <a:moveTo>
                      <a:pt x="27" y="54"/>
                    </a:moveTo>
                    <a:lnTo>
                      <a:pt x="21" y="53"/>
                    </a:lnTo>
                    <a:lnTo>
                      <a:pt x="16" y="52"/>
                    </a:lnTo>
                    <a:lnTo>
                      <a:pt x="11" y="50"/>
                    </a:lnTo>
                    <a:lnTo>
                      <a:pt x="8" y="46"/>
                    </a:lnTo>
                    <a:lnTo>
                      <a:pt x="4" y="42"/>
                    </a:lnTo>
                    <a:lnTo>
                      <a:pt x="1" y="37"/>
                    </a:lnTo>
                    <a:lnTo>
                      <a:pt x="0" y="33"/>
                    </a:lnTo>
                    <a:lnTo>
                      <a:pt x="0" y="27"/>
                    </a:lnTo>
                    <a:lnTo>
                      <a:pt x="0" y="22"/>
                    </a:lnTo>
                    <a:lnTo>
                      <a:pt x="1" y="17"/>
                    </a:lnTo>
                    <a:lnTo>
                      <a:pt x="4" y="13"/>
                    </a:lnTo>
                    <a:lnTo>
                      <a:pt x="8" y="8"/>
                    </a:lnTo>
                    <a:lnTo>
                      <a:pt x="11" y="5"/>
                    </a:lnTo>
                    <a:lnTo>
                      <a:pt x="16" y="3"/>
                    </a:lnTo>
                    <a:lnTo>
                      <a:pt x="21" y="2"/>
                    </a:lnTo>
                    <a:lnTo>
                      <a:pt x="26" y="0"/>
                    </a:lnTo>
                    <a:lnTo>
                      <a:pt x="31" y="2"/>
                    </a:lnTo>
                    <a:lnTo>
                      <a:pt x="37" y="3"/>
                    </a:lnTo>
                    <a:lnTo>
                      <a:pt x="41" y="5"/>
                    </a:lnTo>
                    <a:lnTo>
                      <a:pt x="46" y="8"/>
                    </a:lnTo>
                    <a:lnTo>
                      <a:pt x="49" y="13"/>
                    </a:lnTo>
                    <a:lnTo>
                      <a:pt x="52" y="17"/>
                    </a:lnTo>
                    <a:lnTo>
                      <a:pt x="53" y="22"/>
                    </a:lnTo>
                    <a:lnTo>
                      <a:pt x="54" y="27"/>
                    </a:lnTo>
                    <a:lnTo>
                      <a:pt x="53" y="33"/>
                    </a:lnTo>
                    <a:lnTo>
                      <a:pt x="52" y="37"/>
                    </a:lnTo>
                    <a:lnTo>
                      <a:pt x="49" y="42"/>
                    </a:lnTo>
                    <a:lnTo>
                      <a:pt x="46" y="46"/>
                    </a:lnTo>
                    <a:lnTo>
                      <a:pt x="41" y="50"/>
                    </a:lnTo>
                    <a:lnTo>
                      <a:pt x="37" y="52"/>
                    </a:lnTo>
                    <a:lnTo>
                      <a:pt x="31" y="53"/>
                    </a:lnTo>
                    <a:lnTo>
                      <a:pt x="27" y="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 name="Freeform 117"/>
              <p:cNvSpPr>
                <a:spLocks/>
              </p:cNvSpPr>
              <p:nvPr/>
            </p:nvSpPr>
            <p:spPr bwMode="auto">
              <a:xfrm>
                <a:off x="4926013" y="3278188"/>
                <a:ext cx="22225" cy="20638"/>
              </a:xfrm>
              <a:custGeom>
                <a:avLst/>
                <a:gdLst>
                  <a:gd name="T0" fmla="*/ 27 w 54"/>
                  <a:gd name="T1" fmla="*/ 54 h 54"/>
                  <a:gd name="T2" fmla="*/ 21 w 54"/>
                  <a:gd name="T3" fmla="*/ 53 h 54"/>
                  <a:gd name="T4" fmla="*/ 17 w 54"/>
                  <a:gd name="T5" fmla="*/ 52 h 54"/>
                  <a:gd name="T6" fmla="*/ 12 w 54"/>
                  <a:gd name="T7" fmla="*/ 50 h 54"/>
                  <a:gd name="T8" fmla="*/ 8 w 54"/>
                  <a:gd name="T9" fmla="*/ 46 h 54"/>
                  <a:gd name="T10" fmla="*/ 4 w 54"/>
                  <a:gd name="T11" fmla="*/ 42 h 54"/>
                  <a:gd name="T12" fmla="*/ 2 w 54"/>
                  <a:gd name="T13" fmla="*/ 37 h 54"/>
                  <a:gd name="T14" fmla="*/ 1 w 54"/>
                  <a:gd name="T15" fmla="*/ 33 h 54"/>
                  <a:gd name="T16" fmla="*/ 0 w 54"/>
                  <a:gd name="T17" fmla="*/ 27 h 54"/>
                  <a:gd name="T18" fmla="*/ 1 w 54"/>
                  <a:gd name="T19" fmla="*/ 22 h 54"/>
                  <a:gd name="T20" fmla="*/ 2 w 54"/>
                  <a:gd name="T21" fmla="*/ 17 h 54"/>
                  <a:gd name="T22" fmla="*/ 4 w 54"/>
                  <a:gd name="T23" fmla="*/ 13 h 54"/>
                  <a:gd name="T24" fmla="*/ 8 w 54"/>
                  <a:gd name="T25" fmla="*/ 8 h 54"/>
                  <a:gd name="T26" fmla="*/ 12 w 54"/>
                  <a:gd name="T27" fmla="*/ 5 h 54"/>
                  <a:gd name="T28" fmla="*/ 17 w 54"/>
                  <a:gd name="T29" fmla="*/ 3 h 54"/>
                  <a:gd name="T30" fmla="*/ 22 w 54"/>
                  <a:gd name="T31" fmla="*/ 2 h 54"/>
                  <a:gd name="T32" fmla="*/ 27 w 54"/>
                  <a:gd name="T33" fmla="*/ 0 h 54"/>
                  <a:gd name="T34" fmla="*/ 32 w 54"/>
                  <a:gd name="T35" fmla="*/ 2 h 54"/>
                  <a:gd name="T36" fmla="*/ 37 w 54"/>
                  <a:gd name="T37" fmla="*/ 3 h 54"/>
                  <a:gd name="T38" fmla="*/ 41 w 54"/>
                  <a:gd name="T39" fmla="*/ 5 h 54"/>
                  <a:gd name="T40" fmla="*/ 46 w 54"/>
                  <a:gd name="T41" fmla="*/ 8 h 54"/>
                  <a:gd name="T42" fmla="*/ 49 w 54"/>
                  <a:gd name="T43" fmla="*/ 13 h 54"/>
                  <a:gd name="T44" fmla="*/ 51 w 54"/>
                  <a:gd name="T45" fmla="*/ 17 h 54"/>
                  <a:gd name="T46" fmla="*/ 54 w 54"/>
                  <a:gd name="T47" fmla="*/ 22 h 54"/>
                  <a:gd name="T48" fmla="*/ 54 w 54"/>
                  <a:gd name="T49" fmla="*/ 27 h 54"/>
                  <a:gd name="T50" fmla="*/ 54 w 54"/>
                  <a:gd name="T51" fmla="*/ 33 h 54"/>
                  <a:gd name="T52" fmla="*/ 51 w 54"/>
                  <a:gd name="T53" fmla="*/ 37 h 54"/>
                  <a:gd name="T54" fmla="*/ 49 w 54"/>
                  <a:gd name="T55" fmla="*/ 42 h 54"/>
                  <a:gd name="T56" fmla="*/ 46 w 54"/>
                  <a:gd name="T57" fmla="*/ 46 h 54"/>
                  <a:gd name="T58" fmla="*/ 41 w 54"/>
                  <a:gd name="T59" fmla="*/ 50 h 54"/>
                  <a:gd name="T60" fmla="*/ 37 w 54"/>
                  <a:gd name="T61" fmla="*/ 52 h 54"/>
                  <a:gd name="T62" fmla="*/ 32 w 54"/>
                  <a:gd name="T63" fmla="*/ 53 h 54"/>
                  <a:gd name="T64" fmla="*/ 27 w 54"/>
                  <a:gd name="T6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4" h="54">
                    <a:moveTo>
                      <a:pt x="27" y="54"/>
                    </a:moveTo>
                    <a:lnTo>
                      <a:pt x="21" y="53"/>
                    </a:lnTo>
                    <a:lnTo>
                      <a:pt x="17" y="52"/>
                    </a:lnTo>
                    <a:lnTo>
                      <a:pt x="12" y="50"/>
                    </a:lnTo>
                    <a:lnTo>
                      <a:pt x="8" y="46"/>
                    </a:lnTo>
                    <a:lnTo>
                      <a:pt x="4" y="42"/>
                    </a:lnTo>
                    <a:lnTo>
                      <a:pt x="2" y="37"/>
                    </a:lnTo>
                    <a:lnTo>
                      <a:pt x="1" y="33"/>
                    </a:lnTo>
                    <a:lnTo>
                      <a:pt x="0" y="27"/>
                    </a:lnTo>
                    <a:lnTo>
                      <a:pt x="1" y="22"/>
                    </a:lnTo>
                    <a:lnTo>
                      <a:pt x="2" y="17"/>
                    </a:lnTo>
                    <a:lnTo>
                      <a:pt x="4" y="13"/>
                    </a:lnTo>
                    <a:lnTo>
                      <a:pt x="8" y="8"/>
                    </a:lnTo>
                    <a:lnTo>
                      <a:pt x="12" y="5"/>
                    </a:lnTo>
                    <a:lnTo>
                      <a:pt x="17" y="3"/>
                    </a:lnTo>
                    <a:lnTo>
                      <a:pt x="22" y="2"/>
                    </a:lnTo>
                    <a:lnTo>
                      <a:pt x="27" y="0"/>
                    </a:lnTo>
                    <a:lnTo>
                      <a:pt x="32" y="2"/>
                    </a:lnTo>
                    <a:lnTo>
                      <a:pt x="37" y="3"/>
                    </a:lnTo>
                    <a:lnTo>
                      <a:pt x="41" y="5"/>
                    </a:lnTo>
                    <a:lnTo>
                      <a:pt x="46" y="8"/>
                    </a:lnTo>
                    <a:lnTo>
                      <a:pt x="49" y="13"/>
                    </a:lnTo>
                    <a:lnTo>
                      <a:pt x="51" y="17"/>
                    </a:lnTo>
                    <a:lnTo>
                      <a:pt x="54" y="22"/>
                    </a:lnTo>
                    <a:lnTo>
                      <a:pt x="54" y="27"/>
                    </a:lnTo>
                    <a:lnTo>
                      <a:pt x="54" y="33"/>
                    </a:lnTo>
                    <a:lnTo>
                      <a:pt x="51" y="37"/>
                    </a:lnTo>
                    <a:lnTo>
                      <a:pt x="49" y="42"/>
                    </a:lnTo>
                    <a:lnTo>
                      <a:pt x="46" y="46"/>
                    </a:lnTo>
                    <a:lnTo>
                      <a:pt x="41" y="50"/>
                    </a:lnTo>
                    <a:lnTo>
                      <a:pt x="37" y="52"/>
                    </a:lnTo>
                    <a:lnTo>
                      <a:pt x="32" y="53"/>
                    </a:lnTo>
                    <a:lnTo>
                      <a:pt x="27" y="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 name="Freeform 118"/>
              <p:cNvSpPr>
                <a:spLocks/>
              </p:cNvSpPr>
              <p:nvPr/>
            </p:nvSpPr>
            <p:spPr bwMode="auto">
              <a:xfrm>
                <a:off x="4981575" y="3278188"/>
                <a:ext cx="20638" cy="20638"/>
              </a:xfrm>
              <a:custGeom>
                <a:avLst/>
                <a:gdLst>
                  <a:gd name="T0" fmla="*/ 27 w 54"/>
                  <a:gd name="T1" fmla="*/ 54 h 54"/>
                  <a:gd name="T2" fmla="*/ 21 w 54"/>
                  <a:gd name="T3" fmla="*/ 53 h 54"/>
                  <a:gd name="T4" fmla="*/ 17 w 54"/>
                  <a:gd name="T5" fmla="*/ 52 h 54"/>
                  <a:gd name="T6" fmla="*/ 12 w 54"/>
                  <a:gd name="T7" fmla="*/ 50 h 54"/>
                  <a:gd name="T8" fmla="*/ 8 w 54"/>
                  <a:gd name="T9" fmla="*/ 46 h 54"/>
                  <a:gd name="T10" fmla="*/ 4 w 54"/>
                  <a:gd name="T11" fmla="*/ 42 h 54"/>
                  <a:gd name="T12" fmla="*/ 2 w 54"/>
                  <a:gd name="T13" fmla="*/ 37 h 54"/>
                  <a:gd name="T14" fmla="*/ 0 w 54"/>
                  <a:gd name="T15" fmla="*/ 33 h 54"/>
                  <a:gd name="T16" fmla="*/ 0 w 54"/>
                  <a:gd name="T17" fmla="*/ 27 h 54"/>
                  <a:gd name="T18" fmla="*/ 0 w 54"/>
                  <a:gd name="T19" fmla="*/ 22 h 54"/>
                  <a:gd name="T20" fmla="*/ 2 w 54"/>
                  <a:gd name="T21" fmla="*/ 17 h 54"/>
                  <a:gd name="T22" fmla="*/ 4 w 54"/>
                  <a:gd name="T23" fmla="*/ 13 h 54"/>
                  <a:gd name="T24" fmla="*/ 8 w 54"/>
                  <a:gd name="T25" fmla="*/ 8 h 54"/>
                  <a:gd name="T26" fmla="*/ 11 w 54"/>
                  <a:gd name="T27" fmla="*/ 5 h 54"/>
                  <a:gd name="T28" fmla="*/ 17 w 54"/>
                  <a:gd name="T29" fmla="*/ 3 h 54"/>
                  <a:gd name="T30" fmla="*/ 21 w 54"/>
                  <a:gd name="T31" fmla="*/ 2 h 54"/>
                  <a:gd name="T32" fmla="*/ 27 w 54"/>
                  <a:gd name="T33" fmla="*/ 0 h 54"/>
                  <a:gd name="T34" fmla="*/ 31 w 54"/>
                  <a:gd name="T35" fmla="*/ 2 h 54"/>
                  <a:gd name="T36" fmla="*/ 37 w 54"/>
                  <a:gd name="T37" fmla="*/ 3 h 54"/>
                  <a:gd name="T38" fmla="*/ 41 w 54"/>
                  <a:gd name="T39" fmla="*/ 5 h 54"/>
                  <a:gd name="T40" fmla="*/ 46 w 54"/>
                  <a:gd name="T41" fmla="*/ 8 h 54"/>
                  <a:gd name="T42" fmla="*/ 49 w 54"/>
                  <a:gd name="T43" fmla="*/ 13 h 54"/>
                  <a:gd name="T44" fmla="*/ 51 w 54"/>
                  <a:gd name="T45" fmla="*/ 17 h 54"/>
                  <a:gd name="T46" fmla="*/ 53 w 54"/>
                  <a:gd name="T47" fmla="*/ 22 h 54"/>
                  <a:gd name="T48" fmla="*/ 54 w 54"/>
                  <a:gd name="T49" fmla="*/ 27 h 54"/>
                  <a:gd name="T50" fmla="*/ 53 w 54"/>
                  <a:gd name="T51" fmla="*/ 33 h 54"/>
                  <a:gd name="T52" fmla="*/ 51 w 54"/>
                  <a:gd name="T53" fmla="*/ 37 h 54"/>
                  <a:gd name="T54" fmla="*/ 49 w 54"/>
                  <a:gd name="T55" fmla="*/ 42 h 54"/>
                  <a:gd name="T56" fmla="*/ 46 w 54"/>
                  <a:gd name="T57" fmla="*/ 46 h 54"/>
                  <a:gd name="T58" fmla="*/ 41 w 54"/>
                  <a:gd name="T59" fmla="*/ 50 h 54"/>
                  <a:gd name="T60" fmla="*/ 37 w 54"/>
                  <a:gd name="T61" fmla="*/ 52 h 54"/>
                  <a:gd name="T62" fmla="*/ 31 w 54"/>
                  <a:gd name="T63" fmla="*/ 53 h 54"/>
                  <a:gd name="T64" fmla="*/ 27 w 54"/>
                  <a:gd name="T6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4" h="54">
                    <a:moveTo>
                      <a:pt x="27" y="54"/>
                    </a:moveTo>
                    <a:lnTo>
                      <a:pt x="21" y="53"/>
                    </a:lnTo>
                    <a:lnTo>
                      <a:pt x="17" y="52"/>
                    </a:lnTo>
                    <a:lnTo>
                      <a:pt x="12" y="50"/>
                    </a:lnTo>
                    <a:lnTo>
                      <a:pt x="8" y="46"/>
                    </a:lnTo>
                    <a:lnTo>
                      <a:pt x="4" y="42"/>
                    </a:lnTo>
                    <a:lnTo>
                      <a:pt x="2" y="37"/>
                    </a:lnTo>
                    <a:lnTo>
                      <a:pt x="0" y="33"/>
                    </a:lnTo>
                    <a:lnTo>
                      <a:pt x="0" y="27"/>
                    </a:lnTo>
                    <a:lnTo>
                      <a:pt x="0" y="22"/>
                    </a:lnTo>
                    <a:lnTo>
                      <a:pt x="2" y="17"/>
                    </a:lnTo>
                    <a:lnTo>
                      <a:pt x="4" y="13"/>
                    </a:lnTo>
                    <a:lnTo>
                      <a:pt x="8" y="8"/>
                    </a:lnTo>
                    <a:lnTo>
                      <a:pt x="11" y="5"/>
                    </a:lnTo>
                    <a:lnTo>
                      <a:pt x="17" y="3"/>
                    </a:lnTo>
                    <a:lnTo>
                      <a:pt x="21" y="2"/>
                    </a:lnTo>
                    <a:lnTo>
                      <a:pt x="27" y="0"/>
                    </a:lnTo>
                    <a:lnTo>
                      <a:pt x="31" y="2"/>
                    </a:lnTo>
                    <a:lnTo>
                      <a:pt x="37" y="3"/>
                    </a:lnTo>
                    <a:lnTo>
                      <a:pt x="41" y="5"/>
                    </a:lnTo>
                    <a:lnTo>
                      <a:pt x="46" y="8"/>
                    </a:lnTo>
                    <a:lnTo>
                      <a:pt x="49" y="13"/>
                    </a:lnTo>
                    <a:lnTo>
                      <a:pt x="51" y="17"/>
                    </a:lnTo>
                    <a:lnTo>
                      <a:pt x="53" y="22"/>
                    </a:lnTo>
                    <a:lnTo>
                      <a:pt x="54" y="27"/>
                    </a:lnTo>
                    <a:lnTo>
                      <a:pt x="53" y="33"/>
                    </a:lnTo>
                    <a:lnTo>
                      <a:pt x="51" y="37"/>
                    </a:lnTo>
                    <a:lnTo>
                      <a:pt x="49" y="42"/>
                    </a:lnTo>
                    <a:lnTo>
                      <a:pt x="46" y="46"/>
                    </a:lnTo>
                    <a:lnTo>
                      <a:pt x="41" y="50"/>
                    </a:lnTo>
                    <a:lnTo>
                      <a:pt x="37" y="52"/>
                    </a:lnTo>
                    <a:lnTo>
                      <a:pt x="31" y="53"/>
                    </a:lnTo>
                    <a:lnTo>
                      <a:pt x="27" y="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25" name="Rectangle 124"/>
            <p:cNvSpPr/>
            <p:nvPr/>
          </p:nvSpPr>
          <p:spPr>
            <a:xfrm>
              <a:off x="4332167" y="1377507"/>
              <a:ext cx="351923" cy="1086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700" b="1" dirty="0">
                  <a:solidFill>
                    <a:schemeClr val="tx2"/>
                  </a:solidFill>
                  <a:latin typeface="Calibri Light" panose="020F0302020204030204" pitchFamily="34" charset="0"/>
                  <a:cs typeface="Arabic Typesetting" panose="03020402040406030203" pitchFamily="66" charset="-78"/>
                </a:rPr>
                <a:t>Recertify</a:t>
              </a:r>
            </a:p>
          </p:txBody>
        </p:sp>
      </p:grpSp>
    </p:spTree>
    <p:extLst>
      <p:ext uri="{BB962C8B-B14F-4D97-AF65-F5344CB8AC3E}">
        <p14:creationId xmlns:p14="http://schemas.microsoft.com/office/powerpoint/2010/main" val="28530760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Isosceles Triangle 23"/>
          <p:cNvSpPr/>
          <p:nvPr/>
        </p:nvSpPr>
        <p:spPr>
          <a:xfrm rot="16739880">
            <a:off x="3940070" y="1946527"/>
            <a:ext cx="1302254" cy="762001"/>
          </a:xfrm>
          <a:prstGeom prst="triangle">
            <a:avLst/>
          </a:prstGeom>
          <a:gradFill flip="none" rotWithShape="1">
            <a:gsLst>
              <a:gs pos="0">
                <a:schemeClr val="tx2">
                  <a:tint val="66000"/>
                  <a:satMod val="160000"/>
                </a:schemeClr>
              </a:gs>
              <a:gs pos="50000">
                <a:schemeClr val="tx2">
                  <a:tint val="44500"/>
                  <a:satMod val="160000"/>
                </a:schemeClr>
              </a:gs>
              <a:gs pos="100000">
                <a:schemeClr val="tx2">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2" name="Isosceles Triangle 1"/>
          <p:cNvSpPr/>
          <p:nvPr/>
        </p:nvSpPr>
        <p:spPr>
          <a:xfrm rot="599899">
            <a:off x="3376471" y="2892998"/>
            <a:ext cx="5455885" cy="2505481"/>
          </a:xfrm>
          <a:prstGeom prst="triangle">
            <a:avLst/>
          </a:prstGeom>
          <a:gradFill flip="none" rotWithShape="1">
            <a:gsLst>
              <a:gs pos="0">
                <a:schemeClr val="tx2">
                  <a:tint val="66000"/>
                  <a:satMod val="160000"/>
                </a:schemeClr>
              </a:gs>
              <a:gs pos="50000">
                <a:schemeClr val="tx2">
                  <a:tint val="44500"/>
                  <a:satMod val="160000"/>
                </a:schemeClr>
              </a:gs>
              <a:gs pos="100000">
                <a:schemeClr val="tx2">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5" name="Title 4"/>
          <p:cNvSpPr>
            <a:spLocks noGrp="1"/>
          </p:cNvSpPr>
          <p:nvPr>
            <p:ph type="title"/>
          </p:nvPr>
        </p:nvSpPr>
        <p:spPr/>
        <p:txBody>
          <a:bodyPr>
            <a:normAutofit/>
          </a:bodyPr>
          <a:lstStyle/>
          <a:p>
            <a:r>
              <a:rPr lang="en-US" dirty="0"/>
              <a:t>DSS Knowledge Center</a:t>
            </a:r>
          </a:p>
        </p:txBody>
      </p:sp>
      <p:sp>
        <p:nvSpPr>
          <p:cNvPr id="37" name="Slide Number Placeholder 36"/>
          <p:cNvSpPr>
            <a:spLocks noGrp="1"/>
          </p:cNvSpPr>
          <p:nvPr>
            <p:ph type="sldNum" sz="quarter" idx="12"/>
          </p:nvPr>
        </p:nvSpPr>
        <p:spPr/>
        <p:txBody>
          <a:bodyPr/>
          <a:lstStyle/>
          <a:p>
            <a:fld id="{3101D46F-57A9-43DB-8B55-C38BE2226748}" type="slidenum">
              <a:rPr lang="en-US" smtClean="0"/>
              <a:t>14</a:t>
            </a:fld>
            <a:endParaRPr lang="en-US" dirty="0"/>
          </a:p>
        </p:txBody>
      </p:sp>
      <p:sp>
        <p:nvSpPr>
          <p:cNvPr id="46" name="Rounded Rectangle 45"/>
          <p:cNvSpPr/>
          <p:nvPr/>
        </p:nvSpPr>
        <p:spPr>
          <a:xfrm>
            <a:off x="1995827" y="2525906"/>
            <a:ext cx="2290572" cy="224954"/>
          </a:xfrm>
          <a:prstGeom prst="roundRect">
            <a:avLst>
              <a:gd name="adj" fmla="val 9314"/>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9144" rIns="45720" bIns="9144" rtlCol="0" anchor="ctr" anchorCtr="0"/>
          <a:lstStyle/>
          <a:p>
            <a:r>
              <a:rPr lang="en-US" sz="1200" b="1" dirty="0">
                <a:solidFill>
                  <a:schemeClr val="tx1">
                    <a:lumMod val="50000"/>
                    <a:lumOff val="50000"/>
                  </a:schemeClr>
                </a:solidFill>
                <a:latin typeface="Candara" panose="020E0502030303020204" pitchFamily="34" charset="0"/>
              </a:rPr>
              <a:t>3 - Facility Clearance Inquires</a:t>
            </a:r>
          </a:p>
        </p:txBody>
      </p:sp>
      <p:sp>
        <p:nvSpPr>
          <p:cNvPr id="3" name="Rounded Rectangle 2"/>
          <p:cNvSpPr/>
          <p:nvPr/>
        </p:nvSpPr>
        <p:spPr>
          <a:xfrm>
            <a:off x="1995827" y="2847841"/>
            <a:ext cx="2290572" cy="224954"/>
          </a:xfrm>
          <a:prstGeom prst="roundRect">
            <a:avLst>
              <a:gd name="adj" fmla="val 563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9144" rIns="45720" bIns="9144" rtlCol="0" anchor="ctr" anchorCtr="0"/>
          <a:lstStyle/>
          <a:p>
            <a:r>
              <a:rPr lang="en-US" sz="1200" b="1" dirty="0">
                <a:solidFill>
                  <a:schemeClr val="tx1">
                    <a:lumMod val="50000"/>
                    <a:lumOff val="50000"/>
                  </a:schemeClr>
                </a:solidFill>
                <a:latin typeface="Candara" panose="020E0502030303020204" pitchFamily="34" charset="0"/>
              </a:rPr>
              <a:t>4 - OBMS</a:t>
            </a:r>
          </a:p>
        </p:txBody>
      </p:sp>
      <p:sp>
        <p:nvSpPr>
          <p:cNvPr id="69" name="Rounded Rectangle 68"/>
          <p:cNvSpPr/>
          <p:nvPr/>
        </p:nvSpPr>
        <p:spPr>
          <a:xfrm>
            <a:off x="1995827" y="1882036"/>
            <a:ext cx="2290572" cy="224954"/>
          </a:xfrm>
          <a:prstGeom prst="roundRect">
            <a:avLst>
              <a:gd name="adj" fmla="val 411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9144" rIns="45720" bIns="9144" rtlCol="0" anchor="ctr" anchorCtr="0"/>
          <a:lstStyle/>
          <a:p>
            <a:r>
              <a:rPr lang="en-US" sz="1200" b="1" dirty="0">
                <a:solidFill>
                  <a:schemeClr val="tx1">
                    <a:lumMod val="50000"/>
                    <a:lumOff val="50000"/>
                  </a:schemeClr>
                </a:solidFill>
                <a:latin typeface="Candara" panose="020E0502030303020204" pitchFamily="34" charset="0"/>
              </a:rPr>
              <a:t>1 - System Access Issues</a:t>
            </a:r>
          </a:p>
        </p:txBody>
      </p:sp>
      <p:sp>
        <p:nvSpPr>
          <p:cNvPr id="70" name="Rounded Rectangle 69"/>
          <p:cNvSpPr/>
          <p:nvPr/>
        </p:nvSpPr>
        <p:spPr>
          <a:xfrm>
            <a:off x="4819798" y="1749521"/>
            <a:ext cx="3867002" cy="1450879"/>
          </a:xfrm>
          <a:prstGeom prst="roundRect">
            <a:avLst>
              <a:gd name="adj" fmla="val 3009"/>
            </a:avLst>
          </a:prstGeom>
          <a:solidFill>
            <a:schemeClr val="tx2"/>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45720" tIns="91440" rIns="45720" bIns="9144" rtlCol="0" anchor="t" anchorCtr="0"/>
          <a:lstStyle/>
          <a:p>
            <a:pPr marL="342900" lvl="1" indent="-228600">
              <a:buFont typeface="+mj-lt"/>
              <a:buAutoNum type="arabicPeriod"/>
            </a:pPr>
            <a:r>
              <a:rPr lang="en-US" sz="1400" b="1" dirty="0" smtClean="0">
                <a:solidFill>
                  <a:schemeClr val="bg1"/>
                </a:solidFill>
                <a:latin typeface="Candara" panose="020E0502030303020204" pitchFamily="34" charset="0"/>
              </a:rPr>
              <a:t>e-QIP </a:t>
            </a:r>
            <a:r>
              <a:rPr lang="en-US" sz="1400" b="1" dirty="0">
                <a:solidFill>
                  <a:schemeClr val="bg1"/>
                </a:solidFill>
                <a:latin typeface="Candara" panose="020E0502030303020204" pitchFamily="34" charset="0"/>
              </a:rPr>
              <a:t>&amp; Golden Questions</a:t>
            </a:r>
          </a:p>
          <a:p>
            <a:pPr marL="342900" lvl="1" indent="-228600">
              <a:buFont typeface="+mj-lt"/>
              <a:buAutoNum type="arabicPeriod"/>
            </a:pPr>
            <a:r>
              <a:rPr lang="en-US" sz="1400" b="1" dirty="0">
                <a:solidFill>
                  <a:schemeClr val="bg1"/>
                </a:solidFill>
                <a:latin typeface="Candara" panose="020E0502030303020204" pitchFamily="34" charset="0"/>
              </a:rPr>
              <a:t>Research, Recertify or Upgrade</a:t>
            </a:r>
          </a:p>
          <a:p>
            <a:pPr marL="342900" lvl="1" indent="-228600">
              <a:buFont typeface="+mj-lt"/>
              <a:buAutoNum type="arabicPeriod"/>
            </a:pPr>
            <a:r>
              <a:rPr lang="en-US" sz="1400" b="1" dirty="0">
                <a:solidFill>
                  <a:schemeClr val="bg1"/>
                </a:solidFill>
                <a:latin typeface="Candara" panose="020E0502030303020204" pitchFamily="34" charset="0"/>
              </a:rPr>
              <a:t>Incident Report or Security Violation</a:t>
            </a:r>
          </a:p>
          <a:p>
            <a:pPr marL="342900" lvl="1" indent="-228600">
              <a:buFont typeface="+mj-lt"/>
              <a:buAutoNum type="arabicPeriod"/>
            </a:pPr>
            <a:r>
              <a:rPr lang="en-US" sz="1400" b="1" dirty="0">
                <a:solidFill>
                  <a:schemeClr val="bg1"/>
                </a:solidFill>
                <a:latin typeface="Candara" panose="020E0502030303020204" pitchFamily="34" charset="0"/>
              </a:rPr>
              <a:t>Unacceptable Case Notices</a:t>
            </a:r>
          </a:p>
          <a:p>
            <a:pPr marL="342900" lvl="1" indent="-228600">
              <a:buFont typeface="+mj-lt"/>
              <a:buAutoNum type="arabicPeriod"/>
            </a:pPr>
            <a:r>
              <a:rPr lang="en-US" sz="1400" b="1" dirty="0">
                <a:solidFill>
                  <a:schemeClr val="bg1"/>
                </a:solidFill>
                <a:latin typeface="Candara" panose="020E0502030303020204" pitchFamily="34" charset="0"/>
              </a:rPr>
              <a:t>Overseas or CONUS</a:t>
            </a:r>
          </a:p>
          <a:p>
            <a:pPr marL="342900" lvl="1" indent="-228600">
              <a:buFont typeface="+mj-lt"/>
              <a:buAutoNum type="arabicPeriod"/>
            </a:pPr>
            <a:r>
              <a:rPr lang="en-US" sz="1400" b="1" dirty="0">
                <a:solidFill>
                  <a:schemeClr val="bg1"/>
                </a:solidFill>
                <a:latin typeface="Candara" panose="020E0502030303020204" pitchFamily="34" charset="0"/>
              </a:rPr>
              <a:t>All Other Personnel Clearance Inquiries</a:t>
            </a:r>
          </a:p>
        </p:txBody>
      </p:sp>
      <p:sp>
        <p:nvSpPr>
          <p:cNvPr id="61" name="Rounded Rectangle 60"/>
          <p:cNvSpPr/>
          <p:nvPr/>
        </p:nvSpPr>
        <p:spPr>
          <a:xfrm>
            <a:off x="1995827" y="3169776"/>
            <a:ext cx="2290572" cy="224954"/>
          </a:xfrm>
          <a:prstGeom prst="roundRect">
            <a:avLst>
              <a:gd name="adj" fmla="val 563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9144" rIns="45720" bIns="9144" rtlCol="0" anchor="ctr" anchorCtr="0"/>
          <a:lstStyle/>
          <a:p>
            <a:r>
              <a:rPr lang="en-US" sz="1200" b="1" dirty="0">
                <a:solidFill>
                  <a:schemeClr val="tx1">
                    <a:lumMod val="50000"/>
                    <a:lumOff val="50000"/>
                  </a:schemeClr>
                </a:solidFill>
                <a:latin typeface="Candara" panose="020E0502030303020204" pitchFamily="34" charset="0"/>
              </a:rPr>
              <a:t>5 - CDSE / STEPP</a:t>
            </a:r>
          </a:p>
        </p:txBody>
      </p:sp>
      <p:sp>
        <p:nvSpPr>
          <p:cNvPr id="66" name="Rounded Rectangle 65"/>
          <p:cNvSpPr/>
          <p:nvPr/>
        </p:nvSpPr>
        <p:spPr>
          <a:xfrm>
            <a:off x="1995827" y="3813646"/>
            <a:ext cx="2290572" cy="224954"/>
          </a:xfrm>
          <a:prstGeom prst="roundRect">
            <a:avLst>
              <a:gd name="adj" fmla="val 7914"/>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9144" rIns="9144" bIns="9144" rtlCol="0" anchor="ctr" anchorCtr="0"/>
          <a:lstStyle/>
          <a:p>
            <a:r>
              <a:rPr lang="en-US" sz="1200" b="1" dirty="0">
                <a:solidFill>
                  <a:schemeClr val="tx1">
                    <a:lumMod val="50000"/>
                    <a:lumOff val="50000"/>
                  </a:schemeClr>
                </a:solidFill>
                <a:latin typeface="Candara" panose="020E0502030303020204" pitchFamily="34" charset="0"/>
              </a:rPr>
              <a:t>7 - Policy</a:t>
            </a:r>
          </a:p>
        </p:txBody>
      </p:sp>
      <p:sp>
        <p:nvSpPr>
          <p:cNvPr id="64" name="Rounded Rectangle 63"/>
          <p:cNvSpPr/>
          <p:nvPr/>
        </p:nvSpPr>
        <p:spPr>
          <a:xfrm>
            <a:off x="1995827" y="3491711"/>
            <a:ext cx="2290572" cy="224954"/>
          </a:xfrm>
          <a:prstGeom prst="roundRect">
            <a:avLst>
              <a:gd name="adj" fmla="val 10539"/>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9144" rIns="45720" bIns="9144" rtlCol="0" anchor="ctr" anchorCtr="0"/>
          <a:lstStyle/>
          <a:p>
            <a:r>
              <a:rPr lang="en-US" sz="1200" b="1" dirty="0">
                <a:solidFill>
                  <a:schemeClr val="tx1">
                    <a:lumMod val="50000"/>
                    <a:lumOff val="50000"/>
                  </a:schemeClr>
                </a:solidFill>
                <a:latin typeface="Candara" panose="020E0502030303020204" pitchFamily="34" charset="0"/>
              </a:rPr>
              <a:t>6 - International</a:t>
            </a:r>
          </a:p>
        </p:txBody>
      </p:sp>
      <p:sp>
        <p:nvSpPr>
          <p:cNvPr id="67" name="Content Placeholder 2"/>
          <p:cNvSpPr>
            <a:spLocks noGrp="1"/>
          </p:cNvSpPr>
          <p:nvPr>
            <p:ph idx="1"/>
          </p:nvPr>
        </p:nvSpPr>
        <p:spPr>
          <a:xfrm>
            <a:off x="4972198" y="1314345"/>
            <a:ext cx="3867002" cy="362055"/>
          </a:xfrm>
        </p:spPr>
        <p:txBody>
          <a:bodyPr>
            <a:normAutofit fontScale="92500" lnSpcReduction="10000"/>
          </a:bodyPr>
          <a:lstStyle/>
          <a:p>
            <a:pPr marL="0" indent="0" algn="ctr">
              <a:buNone/>
            </a:pPr>
            <a:r>
              <a:rPr lang="en-US" sz="2000" dirty="0" smtClean="0"/>
              <a:t>Option 2 is </a:t>
            </a:r>
            <a:r>
              <a:rPr lang="en-US" sz="2000" dirty="0"/>
              <a:t>the new  </a:t>
            </a:r>
            <a:r>
              <a:rPr lang="en-US" sz="2000" dirty="0" err="1" smtClean="0"/>
              <a:t>askPSMO</a:t>
            </a:r>
            <a:r>
              <a:rPr lang="en-US" sz="2000" dirty="0" smtClean="0"/>
              <a:t>-I</a:t>
            </a:r>
            <a:endParaRPr lang="en-US" sz="2000" dirty="0"/>
          </a:p>
        </p:txBody>
      </p:sp>
      <p:sp>
        <p:nvSpPr>
          <p:cNvPr id="35" name="Content Placeholder 3"/>
          <p:cNvSpPr txBox="1">
            <a:spLocks/>
          </p:cNvSpPr>
          <p:nvPr/>
        </p:nvSpPr>
        <p:spPr>
          <a:xfrm>
            <a:off x="1995827" y="1427643"/>
            <a:ext cx="2290572" cy="460881"/>
          </a:xfrm>
          <a:prstGeom prst="rect">
            <a:avLst/>
          </a:prstGeom>
        </p:spPr>
        <p:txBody>
          <a:bodyPr vert="horz" lIns="91440" tIns="45720" rIns="91440" bIns="45720" rtlCol="0">
            <a:noAutofit/>
          </a:bodyPr>
          <a:lstStyle>
            <a:lvl1pPr indent="0" defTabSz="801688">
              <a:spcBef>
                <a:spcPts val="0"/>
              </a:spcBef>
              <a:buFont typeface="Arial" panose="020B0604020202020204" pitchFamily="34" charset="0"/>
              <a:buNone/>
              <a:tabLst>
                <a:tab pos="742950" algn="l"/>
              </a:tabLst>
              <a:defRPr sz="1100" b="1">
                <a:solidFill>
                  <a:srgbClr val="080808"/>
                </a:solidFill>
                <a:latin typeface="Candara" panose="020E0502030303020204" pitchFamily="34" charset="0"/>
              </a:defRPr>
            </a:lvl1pPr>
            <a:lvl2pPr marL="0" lvl="1" indent="0" defTabSz="801688">
              <a:spcBef>
                <a:spcPts val="0"/>
              </a:spcBef>
              <a:buFont typeface="Arial" panose="020B0604020202020204" pitchFamily="34" charset="0"/>
              <a:buNone/>
              <a:tabLst>
                <a:tab pos="742950" algn="l"/>
              </a:tabLst>
              <a:defRPr sz="1100" b="1">
                <a:solidFill>
                  <a:srgbClr val="080808"/>
                </a:solidFill>
                <a:latin typeface="Candara" panose="020E0502030303020204" pitchFamily="34" charset="0"/>
              </a:defRPr>
            </a:lvl2pPr>
            <a:lvl3pPr marL="1143000" indent="-228600">
              <a:spcBef>
                <a:spcPct val="20000"/>
              </a:spcBef>
              <a:buFont typeface="Arial" panose="020B0604020202020204" pitchFamily="34" charset="0"/>
              <a:buChar char="•"/>
              <a:defRPr sz="2400">
                <a:latin typeface="Candara" panose="020E0502030303020204" pitchFamily="34" charset="0"/>
              </a:defRPr>
            </a:lvl3pPr>
            <a:lvl4pPr marL="1600200" indent="-228600">
              <a:spcBef>
                <a:spcPct val="20000"/>
              </a:spcBef>
              <a:buFont typeface="Arial" panose="020B0604020202020204" pitchFamily="34" charset="0"/>
              <a:buChar char="–"/>
              <a:defRPr sz="2000">
                <a:latin typeface="Candara" panose="020E0502030303020204" pitchFamily="34" charset="0"/>
              </a:defRPr>
            </a:lvl4pPr>
            <a:lvl5pPr marL="2057400" indent="-228600">
              <a:spcBef>
                <a:spcPct val="20000"/>
              </a:spcBef>
              <a:buFont typeface="Arial" panose="020B0604020202020204" pitchFamily="34" charset="0"/>
              <a:buChar char="»"/>
              <a:defRPr sz="2000">
                <a:latin typeface="Candara" panose="020E0502030303020204" pitchFamily="34" charset="0"/>
              </a:defRPr>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pPr lvl="1" algn="ctr"/>
            <a:r>
              <a:rPr lang="en-US" sz="1200" b="0" noProof="1" smtClean="0"/>
              <a:t>(888</a:t>
            </a:r>
            <a:r>
              <a:rPr lang="en-US" sz="1200" b="0" noProof="1"/>
              <a:t>) 282-7682</a:t>
            </a:r>
          </a:p>
          <a:p>
            <a:pPr lvl="1" algn="ctr"/>
            <a:r>
              <a:rPr lang="en-US" sz="1200" b="0" i="1" noProof="1" smtClean="0"/>
              <a:t>Office Hours:</a:t>
            </a:r>
            <a:r>
              <a:rPr lang="en-US" sz="1200" i="1" noProof="1" smtClean="0"/>
              <a:t> </a:t>
            </a:r>
            <a:r>
              <a:rPr lang="en-US" sz="1200" b="0" i="1" noProof="1" smtClean="0"/>
              <a:t>8:00AM </a:t>
            </a:r>
            <a:r>
              <a:rPr lang="en-US" sz="1200" b="0" i="1" noProof="1"/>
              <a:t>to </a:t>
            </a:r>
            <a:r>
              <a:rPr lang="en-US" sz="1200" b="0" i="1" noProof="1" smtClean="0"/>
              <a:t>5:00PM</a:t>
            </a:r>
          </a:p>
        </p:txBody>
      </p:sp>
      <p:sp>
        <p:nvSpPr>
          <p:cNvPr id="4" name="TextBox 3"/>
          <p:cNvSpPr txBox="1"/>
          <p:nvPr/>
        </p:nvSpPr>
        <p:spPr>
          <a:xfrm>
            <a:off x="838199" y="4724400"/>
            <a:ext cx="7772401" cy="1600438"/>
          </a:xfrm>
          <a:prstGeom prst="roundRect">
            <a:avLst/>
          </a:prstGeom>
          <a:pattFill prst="pct30">
            <a:fgClr>
              <a:schemeClr val="bg1">
                <a:lumMod val="85000"/>
              </a:schemeClr>
            </a:fgClr>
            <a:bgClr>
              <a:schemeClr val="bg1"/>
            </a:bgClr>
          </a:pattFill>
          <a:effectLst>
            <a:outerShdw blurRad="76200" dir="18900000" sy="23000" kx="-1200000" algn="bl" rotWithShape="0">
              <a:prstClr val="black">
                <a:alpha val="20000"/>
              </a:prstClr>
            </a:outerShdw>
          </a:effectLst>
        </p:spPr>
        <p:txBody>
          <a:bodyPr wrap="square" rtlCol="0">
            <a:spAutoFit/>
          </a:bodyPr>
          <a:lstStyle/>
          <a:p>
            <a:r>
              <a:rPr lang="en-US" u="sng" dirty="0">
                <a:latin typeface="Candara" panose="020E0502030303020204" pitchFamily="34" charset="0"/>
              </a:rPr>
              <a:t>Common call categories</a:t>
            </a:r>
          </a:p>
          <a:p>
            <a:pPr marL="285750" indent="-285750">
              <a:buFont typeface="Arial" panose="020B0604020202020204" pitchFamily="34" charset="0"/>
              <a:buChar char="•"/>
            </a:pPr>
            <a:r>
              <a:rPr lang="en-US" sz="1400" dirty="0">
                <a:latin typeface="Candara" panose="020E0502030303020204" pitchFamily="34" charset="0"/>
              </a:rPr>
              <a:t>Investigation Request Being Held at PSMO-I</a:t>
            </a:r>
          </a:p>
          <a:p>
            <a:pPr marL="285750" indent="-285750">
              <a:buFont typeface="Arial" panose="020B0604020202020204" pitchFamily="34" charset="0"/>
              <a:buChar char="•"/>
            </a:pPr>
            <a:r>
              <a:rPr lang="en-US" sz="1400" dirty="0">
                <a:latin typeface="Candara" panose="020E0502030303020204" pitchFamily="34" charset="0"/>
              </a:rPr>
              <a:t>Interim Reconsideration (Interim Decline/Eligibility Pending)</a:t>
            </a:r>
          </a:p>
          <a:p>
            <a:pPr marL="285750" indent="-285750">
              <a:buFont typeface="Arial" panose="020B0604020202020204" pitchFamily="34" charset="0"/>
              <a:buChar char="•"/>
            </a:pPr>
            <a:r>
              <a:rPr lang="en-US" sz="1400" dirty="0" smtClean="0">
                <a:latin typeface="Candara" panose="020E0502030303020204" pitchFamily="34" charset="0"/>
              </a:rPr>
              <a:t>OPM </a:t>
            </a:r>
            <a:r>
              <a:rPr lang="en-US" sz="1400" dirty="0">
                <a:latin typeface="Candara" panose="020E0502030303020204" pitchFamily="34" charset="0"/>
              </a:rPr>
              <a:t>- Contact Information, Cyber Security Resource Center, Breach, Verify an Investigator</a:t>
            </a:r>
          </a:p>
          <a:p>
            <a:pPr marL="285750" indent="-285750">
              <a:buFont typeface="Arial" panose="020B0604020202020204" pitchFamily="34" charset="0"/>
              <a:buChar char="•"/>
            </a:pPr>
            <a:r>
              <a:rPr lang="en-US" sz="1400" dirty="0">
                <a:latin typeface="Candara" panose="020E0502030303020204" pitchFamily="34" charset="0"/>
              </a:rPr>
              <a:t>Reciprocity </a:t>
            </a:r>
            <a:r>
              <a:rPr lang="en-US" sz="1400" dirty="0" smtClean="0">
                <a:latin typeface="Candara" panose="020E0502030303020204" pitchFamily="34" charset="0"/>
              </a:rPr>
              <a:t>Requests</a:t>
            </a:r>
          </a:p>
          <a:p>
            <a:pPr marL="285750" indent="-285750">
              <a:buFont typeface="Arial" panose="020B0604020202020204" pitchFamily="34" charset="0"/>
              <a:buChar char="•"/>
            </a:pPr>
            <a:r>
              <a:rPr lang="en-US" sz="1400" dirty="0" smtClean="0">
                <a:latin typeface="Candara" panose="020E0502030303020204" pitchFamily="34" charset="0"/>
              </a:rPr>
              <a:t>Adjudication/Investigation status</a:t>
            </a:r>
          </a:p>
        </p:txBody>
      </p:sp>
      <p:sp>
        <p:nvSpPr>
          <p:cNvPr id="22" name="Rounded Rectangle 21"/>
          <p:cNvSpPr/>
          <p:nvPr/>
        </p:nvSpPr>
        <p:spPr>
          <a:xfrm>
            <a:off x="1995827" y="2203971"/>
            <a:ext cx="2290572" cy="224954"/>
          </a:xfrm>
          <a:prstGeom prst="roundRect">
            <a:avLst>
              <a:gd name="adj" fmla="val 411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9144" rIns="45720" bIns="9144" rtlCol="0" anchor="ctr" anchorCtr="0"/>
          <a:lstStyle/>
          <a:p>
            <a:pPr marL="171450" indent="-171450"/>
            <a:r>
              <a:rPr lang="en-US" sz="1200" b="1" dirty="0">
                <a:solidFill>
                  <a:schemeClr val="bg1"/>
                </a:solidFill>
                <a:latin typeface="Candara" panose="020E0502030303020204" pitchFamily="34" charset="0"/>
              </a:rPr>
              <a:t>2 - Personnel Security Inquiries</a:t>
            </a:r>
          </a:p>
        </p:txBody>
      </p:sp>
      <p:sp>
        <p:nvSpPr>
          <p:cNvPr id="6" name="Rounded Rectangular Callout 5"/>
          <p:cNvSpPr/>
          <p:nvPr/>
        </p:nvSpPr>
        <p:spPr>
          <a:xfrm>
            <a:off x="142875" y="1749521"/>
            <a:ext cx="1685925" cy="2089011"/>
          </a:xfrm>
          <a:prstGeom prst="wedgeRoundRectCallout">
            <a:avLst>
              <a:gd name="adj1" fmla="val 60326"/>
              <a:gd name="adj2" fmla="val -22846"/>
              <a:gd name="adj3" fmla="val 16667"/>
            </a:avLst>
          </a:prstGeom>
          <a:solidFill>
            <a:schemeClr val="accent6">
              <a:lumMod val="40000"/>
              <a:lumOff val="60000"/>
            </a:schemeClr>
          </a:solidFill>
        </p:spPr>
        <p:txBody>
          <a:bodyPr wrap="square">
            <a:spAutoFit/>
          </a:bodyPr>
          <a:lstStyle/>
          <a:p>
            <a:r>
              <a:rPr lang="en-US" sz="1200" b="1" dirty="0" smtClean="0">
                <a:latin typeface="Calibri Light" panose="020F0302020204030204" pitchFamily="34" charset="0"/>
              </a:rPr>
              <a:t>Please note</a:t>
            </a:r>
            <a:r>
              <a:rPr lang="en-US" sz="1200" dirty="0" smtClean="0">
                <a:latin typeface="Calibri Light" panose="020F0302020204030204" pitchFamily="34" charset="0"/>
              </a:rPr>
              <a:t>: Option </a:t>
            </a:r>
            <a:r>
              <a:rPr lang="en-US" sz="1200" dirty="0">
                <a:latin typeface="Calibri Light" panose="020F0302020204030204" pitchFamily="34" charset="0"/>
              </a:rPr>
              <a:t>#</a:t>
            </a:r>
            <a:r>
              <a:rPr lang="en-US" sz="1200" dirty="0" smtClean="0">
                <a:latin typeface="Calibri Light" panose="020F0302020204030204" pitchFamily="34" charset="0"/>
              </a:rPr>
              <a:t>2 closes </a:t>
            </a:r>
            <a:r>
              <a:rPr lang="en-US" sz="1200" dirty="0">
                <a:latin typeface="Calibri Light" panose="020F0302020204030204" pitchFamily="34" charset="0"/>
              </a:rPr>
              <a:t>the </a:t>
            </a:r>
            <a:r>
              <a:rPr lang="en-US" sz="1200" u="sng" dirty="0">
                <a:latin typeface="Calibri Light" panose="020F0302020204030204" pitchFamily="34" charset="0"/>
              </a:rPr>
              <a:t>last </a:t>
            </a:r>
            <a:r>
              <a:rPr lang="en-US" sz="1200" u="sng" dirty="0" smtClean="0">
                <a:latin typeface="Calibri Light" panose="020F0302020204030204" pitchFamily="34" charset="0"/>
              </a:rPr>
              <a:t>Friday of </a:t>
            </a:r>
            <a:r>
              <a:rPr lang="en-US" sz="1200" u="sng" dirty="0">
                <a:latin typeface="Calibri Light" panose="020F0302020204030204" pitchFamily="34" charset="0"/>
              </a:rPr>
              <a:t>each month</a:t>
            </a:r>
            <a:r>
              <a:rPr lang="en-US" sz="1200" dirty="0">
                <a:latin typeface="Calibri Light" panose="020F0302020204030204" pitchFamily="34" charset="0"/>
              </a:rPr>
              <a:t> for </a:t>
            </a:r>
            <a:r>
              <a:rPr lang="en-US" sz="1200" dirty="0" smtClean="0">
                <a:latin typeface="Calibri Light" panose="020F0302020204030204" pitchFamily="34" charset="0"/>
              </a:rPr>
              <a:t>the purpose </a:t>
            </a:r>
            <a:r>
              <a:rPr lang="en-US" sz="1200" dirty="0">
                <a:latin typeface="Calibri Light" panose="020F0302020204030204" pitchFamily="34" charset="0"/>
              </a:rPr>
              <a:t>of conducting internal training to deliver the highest </a:t>
            </a:r>
            <a:r>
              <a:rPr lang="en-US" sz="1200" dirty="0" smtClean="0">
                <a:latin typeface="Calibri Light" panose="020F0302020204030204" pitchFamily="34" charset="0"/>
              </a:rPr>
              <a:t>quality customer </a:t>
            </a:r>
            <a:r>
              <a:rPr lang="en-US" sz="1200" dirty="0">
                <a:latin typeface="Calibri Light" panose="020F0302020204030204" pitchFamily="34" charset="0"/>
              </a:rPr>
              <a:t>service to Industry and Government callers. </a:t>
            </a:r>
          </a:p>
        </p:txBody>
      </p:sp>
    </p:spTree>
    <p:custDataLst>
      <p:tags r:id="rId1"/>
    </p:custDataLst>
    <p:extLst>
      <p:ext uri="{BB962C8B-B14F-4D97-AF65-F5344CB8AC3E}">
        <p14:creationId xmlns:p14="http://schemas.microsoft.com/office/powerpoint/2010/main" val="41999287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DISS Overview</a:t>
            </a:r>
            <a:endParaRPr lang="en-US" dirty="0"/>
          </a:p>
        </p:txBody>
      </p:sp>
      <p:sp>
        <p:nvSpPr>
          <p:cNvPr id="3" name="Content Placeholder 2"/>
          <p:cNvSpPr>
            <a:spLocks noGrp="1"/>
          </p:cNvSpPr>
          <p:nvPr>
            <p:ph idx="1"/>
          </p:nvPr>
        </p:nvSpPr>
        <p:spPr>
          <a:xfrm>
            <a:off x="457200" y="1600201"/>
            <a:ext cx="8229600" cy="1219199"/>
          </a:xfrm>
        </p:spPr>
        <p:txBody>
          <a:bodyPr>
            <a:normAutofit fontScale="55000" lnSpcReduction="20000"/>
          </a:bodyPr>
          <a:lstStyle/>
          <a:p>
            <a:r>
              <a:rPr lang="en-US" dirty="0"/>
              <a:t>DISS will enable consistent standards throughout the collateral DoD Personnel </a:t>
            </a:r>
            <a:r>
              <a:rPr lang="en-US" u="sng" dirty="0"/>
              <a:t>Security, Suitability and HSPD-12</a:t>
            </a:r>
            <a:r>
              <a:rPr lang="en-US" dirty="0"/>
              <a:t> mission areas.  Once fully deployed, DISS will replace </a:t>
            </a:r>
            <a:r>
              <a:rPr lang="en-US" dirty="0" smtClean="0"/>
              <a:t>JPAS, the Clearance Verification system (CVS) </a:t>
            </a:r>
            <a:r>
              <a:rPr lang="en-US" dirty="0"/>
              <a:t>and the legacy Case Adjudication Tracking </a:t>
            </a:r>
            <a:r>
              <a:rPr lang="en-US" dirty="0" smtClean="0"/>
              <a:t>Systems (CATS) as the system of record.  </a:t>
            </a:r>
            <a:endParaRPr lang="en-US" strike="sngStrike" dirty="0"/>
          </a:p>
          <a:p>
            <a:endParaRPr lang="en-US" dirty="0"/>
          </a:p>
        </p:txBody>
      </p:sp>
      <p:pic>
        <p:nvPicPr>
          <p:cNvPr id="4" name="Picture 3"/>
          <p:cNvPicPr>
            <a:picLocks noChangeAspect="1"/>
          </p:cNvPicPr>
          <p:nvPr/>
        </p:nvPicPr>
        <p:blipFill>
          <a:blip r:embed="rId2"/>
          <a:stretch>
            <a:fillRect/>
          </a:stretch>
        </p:blipFill>
        <p:spPr>
          <a:xfrm>
            <a:off x="76201" y="3048000"/>
            <a:ext cx="9067800" cy="3233902"/>
          </a:xfrm>
          <a:prstGeom prst="rect">
            <a:avLst/>
          </a:prstGeom>
        </p:spPr>
      </p:pic>
    </p:spTree>
    <p:extLst>
      <p:ext uri="{BB962C8B-B14F-4D97-AF65-F5344CB8AC3E}">
        <p14:creationId xmlns:p14="http://schemas.microsoft.com/office/powerpoint/2010/main" val="32160807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DISS Deployment Overview</a:t>
            </a:r>
            <a:endParaRPr lang="en-US" dirty="0"/>
          </a:p>
        </p:txBody>
      </p:sp>
      <p:cxnSp>
        <p:nvCxnSpPr>
          <p:cNvPr id="4" name="Straight Connector 3"/>
          <p:cNvCxnSpPr/>
          <p:nvPr/>
        </p:nvCxnSpPr>
        <p:spPr bwMode="auto">
          <a:xfrm>
            <a:off x="6823088" y="1760229"/>
            <a:ext cx="0" cy="4174312"/>
          </a:xfrm>
          <a:prstGeom prst="line">
            <a:avLst/>
          </a:prstGeom>
          <a:solidFill>
            <a:srgbClr val="FFFFFF"/>
          </a:solidFill>
          <a:ln w="12700"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 name="Straight Connector 4"/>
          <p:cNvCxnSpPr/>
          <p:nvPr/>
        </p:nvCxnSpPr>
        <p:spPr bwMode="auto">
          <a:xfrm>
            <a:off x="6415179" y="1760231"/>
            <a:ext cx="0" cy="3939961"/>
          </a:xfrm>
          <a:prstGeom prst="line">
            <a:avLst/>
          </a:prstGeom>
          <a:solidFill>
            <a:srgbClr val="FFFFFF"/>
          </a:solidFill>
          <a:ln w="12700"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 name="Straight Connector 5"/>
          <p:cNvCxnSpPr/>
          <p:nvPr/>
        </p:nvCxnSpPr>
        <p:spPr bwMode="auto">
          <a:xfrm>
            <a:off x="5940802" y="1760231"/>
            <a:ext cx="2875" cy="3637995"/>
          </a:xfrm>
          <a:prstGeom prst="line">
            <a:avLst/>
          </a:prstGeom>
          <a:solidFill>
            <a:srgbClr val="FFFFFF"/>
          </a:solidFill>
          <a:ln w="12700"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p:cNvCxnSpPr/>
          <p:nvPr/>
        </p:nvCxnSpPr>
        <p:spPr bwMode="auto">
          <a:xfrm>
            <a:off x="5606811" y="1760230"/>
            <a:ext cx="0" cy="3333195"/>
          </a:xfrm>
          <a:prstGeom prst="line">
            <a:avLst/>
          </a:prstGeom>
          <a:solidFill>
            <a:srgbClr val="FFFFFF"/>
          </a:solidFill>
          <a:ln w="12700"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8" name="Group 7"/>
          <p:cNvGrpSpPr/>
          <p:nvPr/>
        </p:nvGrpSpPr>
        <p:grpSpPr>
          <a:xfrm>
            <a:off x="636190" y="1517698"/>
            <a:ext cx="8206455" cy="5035502"/>
            <a:chOff x="815146" y="1586383"/>
            <a:chExt cx="8206455" cy="5035502"/>
          </a:xfrm>
        </p:grpSpPr>
        <p:cxnSp>
          <p:nvCxnSpPr>
            <p:cNvPr id="9" name="Straight Connector 8"/>
            <p:cNvCxnSpPr>
              <a:endCxn id="16" idx="0"/>
            </p:cNvCxnSpPr>
            <p:nvPr/>
          </p:nvCxnSpPr>
          <p:spPr bwMode="auto">
            <a:xfrm>
              <a:off x="4323997" y="1586383"/>
              <a:ext cx="0" cy="3200400"/>
            </a:xfrm>
            <a:prstGeom prst="line">
              <a:avLst/>
            </a:prstGeom>
            <a:solidFill>
              <a:srgbClr val="FFFFFF"/>
            </a:solidFill>
            <a:ln w="12700"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Connector 9"/>
            <p:cNvCxnSpPr>
              <a:endCxn id="22" idx="0"/>
            </p:cNvCxnSpPr>
            <p:nvPr/>
          </p:nvCxnSpPr>
          <p:spPr bwMode="auto">
            <a:xfrm>
              <a:off x="7767288" y="1738783"/>
              <a:ext cx="0" cy="4610152"/>
            </a:xfrm>
            <a:prstGeom prst="line">
              <a:avLst/>
            </a:prstGeom>
            <a:solidFill>
              <a:srgbClr val="FFFFFF"/>
            </a:solidFill>
            <a:ln w="12700"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Rectangle 10"/>
            <p:cNvSpPr/>
            <p:nvPr/>
          </p:nvSpPr>
          <p:spPr bwMode="auto">
            <a:xfrm>
              <a:off x="897977" y="5594000"/>
              <a:ext cx="801012" cy="297519"/>
            </a:xfrm>
            <a:prstGeom prst="rect">
              <a:avLst/>
            </a:prstGeom>
            <a:solidFill>
              <a:srgbClr val="00B050"/>
            </a:solidFill>
            <a:ln w="9525" cap="flat" cmpd="sng" algn="ctr">
              <a:solidFill>
                <a:srgbClr val="000000"/>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000" b="1" dirty="0">
                  <a:solidFill>
                    <a:prstClr val="white"/>
                  </a:solidFill>
                  <a:latin typeface="Calibri Light" panose="020F0302020204030204" pitchFamily="34" charset="0"/>
                </a:rPr>
                <a:t>Pre Rollout</a:t>
              </a:r>
            </a:p>
          </p:txBody>
        </p:sp>
        <p:sp>
          <p:nvSpPr>
            <p:cNvPr id="12" name="Rectangle 11"/>
            <p:cNvSpPr/>
            <p:nvPr/>
          </p:nvSpPr>
          <p:spPr bwMode="auto">
            <a:xfrm>
              <a:off x="1737931" y="5595496"/>
              <a:ext cx="814564" cy="297519"/>
            </a:xfrm>
            <a:prstGeom prst="rect">
              <a:avLst/>
            </a:prstGeom>
            <a:solidFill>
              <a:srgbClr val="002060"/>
            </a:solidFill>
            <a:ln w="9525" cap="flat" cmpd="sng" algn="ctr">
              <a:solidFill>
                <a:srgbClr val="000000"/>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000" b="1" dirty="0">
                  <a:solidFill>
                    <a:prstClr val="white"/>
                  </a:solidFill>
                  <a:latin typeface="Calibri Light" panose="020F0302020204030204" pitchFamily="34" charset="0"/>
                </a:rPr>
                <a:t>Post Rollout</a:t>
              </a:r>
            </a:p>
          </p:txBody>
        </p:sp>
        <p:sp>
          <p:nvSpPr>
            <p:cNvPr id="13" name="TextBox 12"/>
            <p:cNvSpPr txBox="1"/>
            <p:nvPr/>
          </p:nvSpPr>
          <p:spPr>
            <a:xfrm>
              <a:off x="815146" y="5275202"/>
              <a:ext cx="696281" cy="307777"/>
            </a:xfrm>
            <a:prstGeom prst="rect">
              <a:avLst/>
            </a:prstGeom>
            <a:noFill/>
          </p:spPr>
          <p:txBody>
            <a:bodyPr wrap="none" rtlCol="0">
              <a:spAutoFit/>
            </a:bodyPr>
            <a:lstStyle/>
            <a:p>
              <a:r>
                <a:rPr lang="en-US" sz="1400" b="1" dirty="0">
                  <a:solidFill>
                    <a:prstClr val="black"/>
                  </a:solidFill>
                  <a:latin typeface="Calibri Light" panose="020F0302020204030204" pitchFamily="34" charset="0"/>
                </a:rPr>
                <a:t>Legend</a:t>
              </a:r>
              <a:endParaRPr lang="en-US" b="1" dirty="0">
                <a:solidFill>
                  <a:prstClr val="black"/>
                </a:solidFill>
                <a:latin typeface="Calibri Light" panose="020F0302020204030204" pitchFamily="34" charset="0"/>
              </a:endParaRPr>
            </a:p>
          </p:txBody>
        </p:sp>
        <p:sp>
          <p:nvSpPr>
            <p:cNvPr id="14" name="Rectangle 13"/>
            <p:cNvSpPr/>
            <p:nvPr/>
          </p:nvSpPr>
          <p:spPr bwMode="auto">
            <a:xfrm>
              <a:off x="2959099" y="3110383"/>
              <a:ext cx="1364898" cy="385129"/>
            </a:xfrm>
            <a:prstGeom prst="rect">
              <a:avLst/>
            </a:prstGeom>
            <a:solidFill>
              <a:srgbClr val="00B050"/>
            </a:solidFill>
            <a:ln w="9525" cap="flat" cmpd="sng" algn="ctr">
              <a:solidFill>
                <a:srgbClr val="000000"/>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eaLnBrk="0" fontAlgn="base" hangingPunct="0">
                <a:spcBef>
                  <a:spcPct val="0"/>
                </a:spcBef>
                <a:spcAft>
                  <a:spcPct val="0"/>
                </a:spcAft>
              </a:pPr>
              <a:r>
                <a:rPr lang="en-US" sz="900" b="1" dirty="0">
                  <a:solidFill>
                    <a:prstClr val="white"/>
                  </a:solidFill>
                  <a:latin typeface="Calibri Light" panose="020F0302020204030204" pitchFamily="34" charset="0"/>
                </a:rPr>
                <a:t>Training </a:t>
              </a:r>
              <a:endParaRPr lang="en-US" sz="900" b="1" dirty="0" smtClean="0">
                <a:solidFill>
                  <a:prstClr val="white"/>
                </a:solidFill>
                <a:latin typeface="Calibri Light" panose="020F0302020204030204" pitchFamily="34" charset="0"/>
              </a:endParaRPr>
            </a:p>
            <a:p>
              <a:pPr eaLnBrk="0" fontAlgn="base" hangingPunct="0">
                <a:spcBef>
                  <a:spcPct val="0"/>
                </a:spcBef>
                <a:spcAft>
                  <a:spcPct val="0"/>
                </a:spcAft>
              </a:pPr>
              <a:r>
                <a:rPr lang="en-US" sz="800" b="1" dirty="0" smtClean="0">
                  <a:solidFill>
                    <a:prstClr val="white"/>
                  </a:solidFill>
                  <a:latin typeface="Calibri Light" panose="020F0302020204030204" pitchFamily="34" charset="0"/>
                </a:rPr>
                <a:t>60 days prior to Go-Live</a:t>
              </a:r>
              <a:endParaRPr lang="en-US" sz="800" b="1" dirty="0">
                <a:solidFill>
                  <a:prstClr val="white"/>
                </a:solidFill>
                <a:latin typeface="Calibri Light" panose="020F0302020204030204" pitchFamily="34" charset="0"/>
              </a:endParaRPr>
            </a:p>
          </p:txBody>
        </p:sp>
        <p:sp>
          <p:nvSpPr>
            <p:cNvPr id="15" name="Rectangle 14"/>
            <p:cNvSpPr/>
            <p:nvPr/>
          </p:nvSpPr>
          <p:spPr bwMode="auto">
            <a:xfrm>
              <a:off x="2959098" y="3602094"/>
              <a:ext cx="1364899" cy="441765"/>
            </a:xfrm>
            <a:prstGeom prst="rect">
              <a:avLst/>
            </a:prstGeom>
            <a:solidFill>
              <a:srgbClr val="00B050"/>
            </a:solidFill>
            <a:ln w="9525" cap="flat" cmpd="sng" algn="ctr">
              <a:solidFill>
                <a:srgbClr val="000000"/>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eaLnBrk="0" fontAlgn="base" hangingPunct="0">
                <a:spcBef>
                  <a:spcPct val="0"/>
                </a:spcBef>
                <a:spcAft>
                  <a:spcPct val="0"/>
                </a:spcAft>
              </a:pPr>
              <a:r>
                <a:rPr lang="en-US" sz="900" b="1" dirty="0" smtClean="0">
                  <a:solidFill>
                    <a:prstClr val="white"/>
                  </a:solidFill>
                  <a:latin typeface="Calibri Light" panose="020F0302020204030204" pitchFamily="34" charset="0"/>
                </a:rPr>
                <a:t>User Provisioning</a:t>
              </a:r>
              <a:endParaRPr lang="en-US" sz="900" b="1" dirty="0">
                <a:solidFill>
                  <a:prstClr val="white"/>
                </a:solidFill>
                <a:latin typeface="Calibri Light" panose="020F0302020204030204" pitchFamily="34" charset="0"/>
              </a:endParaRPr>
            </a:p>
            <a:p>
              <a:pPr eaLnBrk="0" fontAlgn="base" hangingPunct="0">
                <a:spcBef>
                  <a:spcPct val="0"/>
                </a:spcBef>
                <a:spcAft>
                  <a:spcPct val="0"/>
                </a:spcAft>
              </a:pPr>
              <a:r>
                <a:rPr lang="en-US" sz="800" b="1" dirty="0">
                  <a:solidFill>
                    <a:prstClr val="white"/>
                  </a:solidFill>
                  <a:latin typeface="Calibri Light" panose="020F0302020204030204" pitchFamily="34" charset="0"/>
                </a:rPr>
                <a:t>60 &amp;</a:t>
              </a:r>
              <a:r>
                <a:rPr lang="en-US" sz="800" b="1" dirty="0" smtClean="0">
                  <a:solidFill>
                    <a:prstClr val="white"/>
                  </a:solidFill>
                  <a:latin typeface="Calibri Light" panose="020F0302020204030204" pitchFamily="34" charset="0"/>
                </a:rPr>
                <a:t> 15 days </a:t>
              </a:r>
              <a:r>
                <a:rPr lang="en-US" sz="800" b="1" dirty="0">
                  <a:solidFill>
                    <a:prstClr val="white"/>
                  </a:solidFill>
                  <a:latin typeface="Calibri Light" panose="020F0302020204030204" pitchFamily="34" charset="0"/>
                </a:rPr>
                <a:t>prior to </a:t>
              </a:r>
              <a:endParaRPr lang="en-US" sz="800" b="1" dirty="0" smtClean="0">
                <a:solidFill>
                  <a:prstClr val="white"/>
                </a:solidFill>
                <a:latin typeface="Calibri Light" panose="020F0302020204030204" pitchFamily="34" charset="0"/>
              </a:endParaRPr>
            </a:p>
            <a:p>
              <a:pPr eaLnBrk="0" fontAlgn="base" hangingPunct="0">
                <a:spcBef>
                  <a:spcPct val="0"/>
                </a:spcBef>
                <a:spcAft>
                  <a:spcPct val="0"/>
                </a:spcAft>
              </a:pPr>
              <a:r>
                <a:rPr lang="en-US" sz="800" b="1" dirty="0" smtClean="0">
                  <a:solidFill>
                    <a:prstClr val="white"/>
                  </a:solidFill>
                  <a:latin typeface="Calibri Light" panose="020F0302020204030204" pitchFamily="34" charset="0"/>
                </a:rPr>
                <a:t>Go-Live</a:t>
              </a:r>
              <a:endParaRPr lang="en-US" sz="800" b="1" dirty="0">
                <a:solidFill>
                  <a:prstClr val="white"/>
                </a:solidFill>
                <a:latin typeface="Calibri Light" panose="020F0302020204030204" pitchFamily="34" charset="0"/>
              </a:endParaRPr>
            </a:p>
          </p:txBody>
        </p:sp>
        <p:sp>
          <p:nvSpPr>
            <p:cNvPr id="16" name="Diamond 15"/>
            <p:cNvSpPr/>
            <p:nvPr/>
          </p:nvSpPr>
          <p:spPr bwMode="auto">
            <a:xfrm>
              <a:off x="4200833" y="4786783"/>
              <a:ext cx="246328" cy="238125"/>
            </a:xfrm>
            <a:prstGeom prst="diamond">
              <a:avLst/>
            </a:prstGeom>
            <a:solidFill>
              <a:srgbClr val="002060"/>
            </a:solidFill>
            <a:ln w="9525" cap="flat" cmpd="sng" algn="ctr">
              <a:solidFill>
                <a:srgbClr val="000000"/>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algn="r" eaLnBrk="0" fontAlgn="base" hangingPunct="0">
                <a:spcBef>
                  <a:spcPct val="0"/>
                </a:spcBef>
                <a:spcAft>
                  <a:spcPct val="0"/>
                </a:spcAft>
              </a:pPr>
              <a:endParaRPr lang="en-US" sz="1000" dirty="0" smtClean="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smtClean="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smtClean="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smtClean="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smtClean="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smtClean="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smtClean="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smtClean="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smtClean="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smtClean="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smtClean="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smtClean="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smtClean="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smtClean="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a:solidFill>
                  <a:srgbClr val="ACCBF9"/>
                </a:solidFill>
                <a:latin typeface="Calibri Light" panose="020F0302020204030204" pitchFamily="34" charset="0"/>
              </a:endParaRPr>
            </a:p>
          </p:txBody>
        </p:sp>
        <p:sp>
          <p:nvSpPr>
            <p:cNvPr id="17" name="Diamond 16"/>
            <p:cNvSpPr/>
            <p:nvPr/>
          </p:nvSpPr>
          <p:spPr bwMode="auto">
            <a:xfrm>
              <a:off x="5996594" y="5450643"/>
              <a:ext cx="246328" cy="238125"/>
            </a:xfrm>
            <a:prstGeom prst="diamond">
              <a:avLst/>
            </a:prstGeom>
            <a:solidFill>
              <a:srgbClr val="002060"/>
            </a:solidFill>
            <a:ln w="9525" cap="flat" cmpd="sng" algn="ctr">
              <a:solidFill>
                <a:srgbClr val="000000"/>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algn="r" eaLnBrk="0" fontAlgn="base" hangingPunct="0">
                <a:spcBef>
                  <a:spcPct val="0"/>
                </a:spcBef>
                <a:spcAft>
                  <a:spcPct val="0"/>
                </a:spcAft>
              </a:pPr>
              <a:endParaRPr lang="en-US" sz="1000" dirty="0">
                <a:solidFill>
                  <a:srgbClr val="ACCBF9"/>
                </a:solidFill>
                <a:latin typeface="Calibri Light" panose="020F0302020204030204" pitchFamily="34" charset="0"/>
              </a:endParaRPr>
            </a:p>
          </p:txBody>
        </p:sp>
        <p:sp>
          <p:nvSpPr>
            <p:cNvPr id="18" name="TextBox 17"/>
            <p:cNvSpPr txBox="1"/>
            <p:nvPr/>
          </p:nvSpPr>
          <p:spPr>
            <a:xfrm>
              <a:off x="5996595" y="6003226"/>
              <a:ext cx="1057410" cy="307777"/>
            </a:xfrm>
            <a:prstGeom prst="rect">
              <a:avLst/>
            </a:prstGeom>
            <a:noFill/>
          </p:spPr>
          <p:txBody>
            <a:bodyPr wrap="square" rtlCol="0">
              <a:spAutoFit/>
            </a:bodyPr>
            <a:lstStyle/>
            <a:p>
              <a:r>
                <a:rPr lang="en-US" sz="1400" dirty="0" smtClean="0">
                  <a:solidFill>
                    <a:prstClr val="black"/>
                  </a:solidFill>
                  <a:latin typeface="Calibri Light" panose="020F0302020204030204" pitchFamily="34" charset="0"/>
                </a:rPr>
                <a:t>Industry</a:t>
              </a:r>
              <a:endParaRPr lang="en-US" sz="1400" dirty="0">
                <a:solidFill>
                  <a:prstClr val="black"/>
                </a:solidFill>
                <a:latin typeface="Calibri Light" panose="020F0302020204030204" pitchFamily="34" charset="0"/>
              </a:endParaRPr>
            </a:p>
          </p:txBody>
        </p:sp>
        <p:sp>
          <p:nvSpPr>
            <p:cNvPr id="19" name="Diamond 18"/>
            <p:cNvSpPr/>
            <p:nvPr/>
          </p:nvSpPr>
          <p:spPr bwMode="auto">
            <a:xfrm>
              <a:off x="6886390" y="6013625"/>
              <a:ext cx="246328" cy="238125"/>
            </a:xfrm>
            <a:prstGeom prst="diamond">
              <a:avLst/>
            </a:prstGeom>
            <a:solidFill>
              <a:srgbClr val="002060"/>
            </a:solidFill>
            <a:ln w="9525" cap="flat" cmpd="sng" algn="ctr">
              <a:solidFill>
                <a:srgbClr val="000000"/>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algn="r" eaLnBrk="0" fontAlgn="base" hangingPunct="0">
                <a:spcBef>
                  <a:spcPct val="0"/>
                </a:spcBef>
                <a:spcAft>
                  <a:spcPct val="0"/>
                </a:spcAft>
              </a:pPr>
              <a:endParaRPr lang="en-US" sz="1000" dirty="0">
                <a:solidFill>
                  <a:srgbClr val="ACCBF9"/>
                </a:solidFill>
                <a:latin typeface="Calibri Light" panose="020F0302020204030204" pitchFamily="34" charset="0"/>
              </a:endParaRPr>
            </a:p>
          </p:txBody>
        </p:sp>
        <p:sp>
          <p:nvSpPr>
            <p:cNvPr id="20" name="Rectangle 19"/>
            <p:cNvSpPr/>
            <p:nvPr/>
          </p:nvSpPr>
          <p:spPr bwMode="auto">
            <a:xfrm>
              <a:off x="4323997" y="3110383"/>
              <a:ext cx="4697603" cy="385129"/>
            </a:xfrm>
            <a:prstGeom prst="rect">
              <a:avLst/>
            </a:prstGeom>
            <a:solidFill>
              <a:srgbClr val="002060"/>
            </a:solidFill>
            <a:ln w="9525" cap="flat" cmpd="sng" algn="ctr">
              <a:solidFill>
                <a:srgbClr val="000000"/>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eaLnBrk="0" fontAlgn="base" hangingPunct="0">
                <a:spcBef>
                  <a:spcPct val="0"/>
                </a:spcBef>
                <a:spcAft>
                  <a:spcPct val="0"/>
                </a:spcAft>
              </a:pPr>
              <a:r>
                <a:rPr lang="en-US" sz="1000" b="1" dirty="0">
                  <a:solidFill>
                    <a:prstClr val="white"/>
                  </a:solidFill>
                  <a:latin typeface="Calibri Light" panose="020F0302020204030204" pitchFamily="34" charset="0"/>
                </a:rPr>
                <a:t>Training</a:t>
              </a:r>
            </a:p>
          </p:txBody>
        </p:sp>
        <p:sp>
          <p:nvSpPr>
            <p:cNvPr id="21" name="Rectangle 20"/>
            <p:cNvSpPr/>
            <p:nvPr/>
          </p:nvSpPr>
          <p:spPr bwMode="auto">
            <a:xfrm>
              <a:off x="4313582" y="3602094"/>
              <a:ext cx="4708019" cy="441765"/>
            </a:xfrm>
            <a:prstGeom prst="rect">
              <a:avLst/>
            </a:prstGeom>
            <a:solidFill>
              <a:srgbClr val="002060"/>
            </a:solidFill>
            <a:ln w="9525" cap="flat" cmpd="sng" algn="ctr">
              <a:solidFill>
                <a:srgbClr val="000000"/>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eaLnBrk="0" fontAlgn="base" hangingPunct="0">
                <a:spcBef>
                  <a:spcPct val="0"/>
                </a:spcBef>
                <a:spcAft>
                  <a:spcPct val="0"/>
                </a:spcAft>
              </a:pPr>
              <a:r>
                <a:rPr lang="en-US" sz="1000" b="1" dirty="0">
                  <a:solidFill>
                    <a:prstClr val="white"/>
                  </a:solidFill>
                  <a:latin typeface="Calibri Light" panose="020F0302020204030204" pitchFamily="34" charset="0"/>
                </a:rPr>
                <a:t>User Provisioning</a:t>
              </a:r>
            </a:p>
          </p:txBody>
        </p:sp>
        <p:sp>
          <p:nvSpPr>
            <p:cNvPr id="22" name="Diamond 21"/>
            <p:cNvSpPr/>
            <p:nvPr/>
          </p:nvSpPr>
          <p:spPr bwMode="auto">
            <a:xfrm>
              <a:off x="7644124" y="6348935"/>
              <a:ext cx="246328" cy="238125"/>
            </a:xfrm>
            <a:prstGeom prst="diamond">
              <a:avLst/>
            </a:prstGeom>
            <a:gradFill flip="none" rotWithShape="1">
              <a:gsLst>
                <a:gs pos="13000">
                  <a:schemeClr val="tx1">
                    <a:lumMod val="65000"/>
                    <a:lumOff val="35000"/>
                  </a:schemeClr>
                </a:gs>
                <a:gs pos="74000">
                  <a:schemeClr val="tx1">
                    <a:tint val="44500"/>
                    <a:satMod val="160000"/>
                  </a:schemeClr>
                </a:gs>
                <a:gs pos="100000">
                  <a:schemeClr val="tx1">
                    <a:tint val="23500"/>
                    <a:satMod val="160000"/>
                  </a:schemeClr>
                </a:gs>
              </a:gsLst>
              <a:lin ang="2700000" scaled="1"/>
              <a:tileRect/>
            </a:gradFill>
            <a:ln w="9525" cap="flat" cmpd="sng" algn="ctr">
              <a:solidFill>
                <a:srgbClr val="000000"/>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algn="r" eaLnBrk="0" fontAlgn="base" hangingPunct="0">
                <a:spcBef>
                  <a:spcPct val="0"/>
                </a:spcBef>
                <a:spcAft>
                  <a:spcPct val="0"/>
                </a:spcAft>
              </a:pPr>
              <a:endParaRPr lang="en-US" sz="1000" dirty="0">
                <a:latin typeface="Calibri Light" panose="020F0302020204030204" pitchFamily="34" charset="0"/>
              </a:endParaRPr>
            </a:p>
          </p:txBody>
        </p:sp>
        <p:sp>
          <p:nvSpPr>
            <p:cNvPr id="23" name="TextBox 22"/>
            <p:cNvSpPr txBox="1"/>
            <p:nvPr/>
          </p:nvSpPr>
          <p:spPr>
            <a:xfrm>
              <a:off x="5657257" y="6314108"/>
              <a:ext cx="2047664" cy="307777"/>
            </a:xfrm>
            <a:prstGeom prst="rect">
              <a:avLst/>
            </a:prstGeom>
            <a:noFill/>
          </p:spPr>
          <p:txBody>
            <a:bodyPr wrap="square" rtlCol="0">
              <a:spAutoFit/>
            </a:bodyPr>
            <a:lstStyle/>
            <a:p>
              <a:r>
                <a:rPr lang="en-US" sz="1400" dirty="0" smtClean="0">
                  <a:solidFill>
                    <a:prstClr val="black"/>
                  </a:solidFill>
                  <a:latin typeface="Calibri Light" panose="020F0302020204030204" pitchFamily="34" charset="0"/>
                </a:rPr>
                <a:t>Turn off Legacy Systems</a:t>
              </a:r>
              <a:endParaRPr lang="en-US" sz="1400" dirty="0">
                <a:solidFill>
                  <a:prstClr val="black"/>
                </a:solidFill>
                <a:latin typeface="Calibri Light" panose="020F0302020204030204" pitchFamily="34" charset="0"/>
              </a:endParaRPr>
            </a:p>
          </p:txBody>
        </p:sp>
      </p:grpSp>
      <p:sp>
        <p:nvSpPr>
          <p:cNvPr id="24" name="Rectangle 23"/>
          <p:cNvSpPr/>
          <p:nvPr/>
        </p:nvSpPr>
        <p:spPr bwMode="auto">
          <a:xfrm>
            <a:off x="4057018" y="4108498"/>
            <a:ext cx="4785628" cy="381000"/>
          </a:xfrm>
          <a:prstGeom prst="rect">
            <a:avLst/>
          </a:prstGeom>
          <a:solidFill>
            <a:srgbClr val="002060"/>
          </a:solidFill>
          <a:ln w="9525" cap="flat" cmpd="sng" algn="ctr">
            <a:solidFill>
              <a:srgbClr val="000000"/>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eaLnBrk="0" fontAlgn="base" hangingPunct="0">
              <a:spcBef>
                <a:spcPct val="0"/>
              </a:spcBef>
              <a:spcAft>
                <a:spcPct val="0"/>
              </a:spcAft>
            </a:pPr>
            <a:r>
              <a:rPr lang="en-US" sz="1000" b="1" dirty="0" smtClean="0">
                <a:solidFill>
                  <a:prstClr val="white"/>
                </a:solidFill>
                <a:latin typeface="Calibri Light" panose="020F0302020204030204" pitchFamily="34" charset="0"/>
              </a:rPr>
              <a:t>Governance </a:t>
            </a:r>
            <a:endParaRPr lang="en-US" sz="1000" b="1" dirty="0">
              <a:solidFill>
                <a:prstClr val="white"/>
              </a:solidFill>
              <a:latin typeface="Calibri Light" panose="020F0302020204030204" pitchFamily="34" charset="0"/>
            </a:endParaRPr>
          </a:p>
        </p:txBody>
      </p:sp>
      <p:sp>
        <p:nvSpPr>
          <p:cNvPr id="25" name="Rectangle 24"/>
          <p:cNvSpPr/>
          <p:nvPr/>
        </p:nvSpPr>
        <p:spPr bwMode="auto">
          <a:xfrm>
            <a:off x="618469" y="2038856"/>
            <a:ext cx="3326470" cy="379768"/>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eaLnBrk="0" fontAlgn="base" hangingPunct="0">
              <a:spcBef>
                <a:spcPct val="0"/>
              </a:spcBef>
              <a:spcAft>
                <a:spcPct val="0"/>
              </a:spcAft>
            </a:pPr>
            <a:r>
              <a:rPr lang="en-US" sz="1000" b="1" dirty="0" smtClean="0">
                <a:solidFill>
                  <a:prstClr val="white"/>
                </a:solidFill>
                <a:latin typeface="Calibri Light" panose="020F0302020204030204" pitchFamily="34" charset="0"/>
              </a:rPr>
              <a:t>Infrastructure and Information Assurance</a:t>
            </a:r>
            <a:endParaRPr lang="en-US" sz="1000" b="1" dirty="0">
              <a:solidFill>
                <a:prstClr val="white"/>
              </a:solidFill>
              <a:latin typeface="Calibri Light" panose="020F0302020204030204" pitchFamily="34" charset="0"/>
            </a:endParaRPr>
          </a:p>
        </p:txBody>
      </p:sp>
      <p:sp>
        <p:nvSpPr>
          <p:cNvPr id="26" name="TextBox 25"/>
          <p:cNvSpPr txBox="1"/>
          <p:nvPr/>
        </p:nvSpPr>
        <p:spPr>
          <a:xfrm>
            <a:off x="4291935" y="5683258"/>
            <a:ext cx="2201906" cy="307777"/>
          </a:xfrm>
          <a:prstGeom prst="rect">
            <a:avLst/>
          </a:prstGeom>
          <a:noFill/>
        </p:spPr>
        <p:txBody>
          <a:bodyPr wrap="square" rtlCol="0">
            <a:spAutoFit/>
          </a:bodyPr>
          <a:lstStyle/>
          <a:p>
            <a:pPr algn="ctr"/>
            <a:r>
              <a:rPr lang="en-US" sz="1400" dirty="0">
                <a:solidFill>
                  <a:prstClr val="black"/>
                </a:solidFill>
                <a:latin typeface="Calibri Light" panose="020F0302020204030204" pitchFamily="34" charset="0"/>
              </a:rPr>
              <a:t>Suitability </a:t>
            </a:r>
            <a:r>
              <a:rPr lang="en-US" sz="1400" dirty="0" smtClean="0">
                <a:solidFill>
                  <a:prstClr val="black"/>
                </a:solidFill>
                <a:latin typeface="Calibri Light" panose="020F0302020204030204" pitchFamily="34" charset="0"/>
              </a:rPr>
              <a:t>&amp; HSPD-12</a:t>
            </a:r>
            <a:endParaRPr lang="en-US" sz="1400" dirty="0">
              <a:solidFill>
                <a:prstClr val="black"/>
              </a:solidFill>
              <a:latin typeface="Calibri Light" panose="020F0302020204030204" pitchFamily="34" charset="0"/>
            </a:endParaRPr>
          </a:p>
        </p:txBody>
      </p:sp>
      <p:sp>
        <p:nvSpPr>
          <p:cNvPr id="27" name="TextBox 26"/>
          <p:cNvSpPr txBox="1"/>
          <p:nvPr/>
        </p:nvSpPr>
        <p:spPr>
          <a:xfrm>
            <a:off x="3475651" y="4683273"/>
            <a:ext cx="658975" cy="307777"/>
          </a:xfrm>
          <a:prstGeom prst="rect">
            <a:avLst/>
          </a:prstGeom>
          <a:noFill/>
        </p:spPr>
        <p:txBody>
          <a:bodyPr wrap="square" rtlCol="0">
            <a:spAutoFit/>
          </a:bodyPr>
          <a:lstStyle/>
          <a:p>
            <a:r>
              <a:rPr lang="en-US" sz="1400" dirty="0" smtClean="0">
                <a:solidFill>
                  <a:prstClr val="black"/>
                </a:solidFill>
                <a:latin typeface="Calibri Light" panose="020F0302020204030204" pitchFamily="34" charset="0"/>
              </a:rPr>
              <a:t>WHS</a:t>
            </a:r>
            <a:endParaRPr lang="en-US" sz="1400" dirty="0">
              <a:solidFill>
                <a:prstClr val="black"/>
              </a:solidFill>
              <a:latin typeface="Calibri Light" panose="020F0302020204030204" pitchFamily="34" charset="0"/>
            </a:endParaRPr>
          </a:p>
        </p:txBody>
      </p:sp>
      <p:sp>
        <p:nvSpPr>
          <p:cNvPr id="36" name="Diamond 35"/>
          <p:cNvSpPr/>
          <p:nvPr/>
        </p:nvSpPr>
        <p:spPr bwMode="auto">
          <a:xfrm>
            <a:off x="721709" y="6183067"/>
            <a:ext cx="246328" cy="238125"/>
          </a:xfrm>
          <a:prstGeom prst="diamond">
            <a:avLst/>
          </a:prstGeom>
          <a:solidFill>
            <a:srgbClr val="002060"/>
          </a:solidFill>
          <a:ln w="9525" cap="flat" cmpd="sng" algn="ctr">
            <a:solidFill>
              <a:srgbClr val="000000"/>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algn="r" eaLnBrk="0" fontAlgn="base" hangingPunct="0">
              <a:spcBef>
                <a:spcPct val="0"/>
              </a:spcBef>
              <a:spcAft>
                <a:spcPct val="0"/>
              </a:spcAft>
            </a:pPr>
            <a:endParaRPr lang="en-US" sz="1000" dirty="0">
              <a:solidFill>
                <a:srgbClr val="ACCBF9"/>
              </a:solidFill>
              <a:latin typeface="Calibri Light" panose="020F0302020204030204" pitchFamily="34" charset="0"/>
            </a:endParaRPr>
          </a:p>
        </p:txBody>
      </p:sp>
      <p:sp>
        <p:nvSpPr>
          <p:cNvPr id="37" name="TextBox 36"/>
          <p:cNvSpPr txBox="1"/>
          <p:nvPr/>
        </p:nvSpPr>
        <p:spPr>
          <a:xfrm>
            <a:off x="1025657" y="6179018"/>
            <a:ext cx="1493124" cy="246221"/>
          </a:xfrm>
          <a:prstGeom prst="rect">
            <a:avLst/>
          </a:prstGeom>
          <a:noFill/>
        </p:spPr>
        <p:txBody>
          <a:bodyPr wrap="square" rtlCol="0">
            <a:spAutoFit/>
          </a:bodyPr>
          <a:lstStyle/>
          <a:p>
            <a:r>
              <a:rPr lang="en-US" sz="1000" dirty="0" smtClean="0">
                <a:latin typeface="Calibri Light" panose="020F0302020204030204" pitchFamily="34" charset="0"/>
              </a:rPr>
              <a:t>Deployment Milestone</a:t>
            </a:r>
            <a:endParaRPr lang="en-US" sz="1000" dirty="0">
              <a:latin typeface="Calibri Light" panose="020F0302020204030204" pitchFamily="34" charset="0"/>
            </a:endParaRPr>
          </a:p>
        </p:txBody>
      </p:sp>
      <p:graphicFrame>
        <p:nvGraphicFramePr>
          <p:cNvPr id="38" name="Table 37"/>
          <p:cNvGraphicFramePr>
            <a:graphicFrameLocks noGrp="1"/>
          </p:cNvGraphicFramePr>
          <p:nvPr>
            <p:extLst>
              <p:ext uri="{D42A27DB-BD31-4B8C-83A1-F6EECF244321}">
                <p14:modId xmlns:p14="http://schemas.microsoft.com/office/powerpoint/2010/main" val="3150188956"/>
              </p:ext>
            </p:extLst>
          </p:nvPr>
        </p:nvGraphicFramePr>
        <p:xfrm>
          <a:off x="561975" y="1365298"/>
          <a:ext cx="8298118" cy="457200"/>
        </p:xfrm>
        <a:graphic>
          <a:graphicData uri="http://schemas.openxmlformats.org/drawingml/2006/table">
            <a:tbl>
              <a:tblPr firstRow="1" bandRow="1">
                <a:tableStyleId>{5C22544A-7EE6-4342-B048-85BDC9FD1C3A}</a:tableStyleId>
              </a:tblPr>
              <a:tblGrid>
                <a:gridCol w="685800"/>
                <a:gridCol w="632930"/>
                <a:gridCol w="632930"/>
                <a:gridCol w="632930"/>
                <a:gridCol w="632930"/>
                <a:gridCol w="632930"/>
                <a:gridCol w="632930"/>
                <a:gridCol w="597218"/>
                <a:gridCol w="632930"/>
                <a:gridCol w="632930"/>
                <a:gridCol w="632930"/>
                <a:gridCol w="632930"/>
                <a:gridCol w="685800"/>
              </a:tblGrid>
              <a:tr h="457200">
                <a:tc>
                  <a:txBody>
                    <a:bodyPr/>
                    <a:lstStyle/>
                    <a:p>
                      <a:r>
                        <a:rPr lang="en-US" sz="1050" dirty="0" smtClean="0">
                          <a:solidFill>
                            <a:schemeClr val="tx1"/>
                          </a:solidFill>
                          <a:latin typeface="Calibri Light" panose="020F0302020204030204" pitchFamily="34" charset="0"/>
                        </a:rPr>
                        <a:t>Jun 16</a:t>
                      </a:r>
                      <a:endParaRPr lang="en-US" sz="1050" dirty="0">
                        <a:solidFill>
                          <a:schemeClr val="tx1"/>
                        </a:solidFill>
                        <a:latin typeface="Calibri Light" panose="020F0302020204030204" pitchFamily="34" charset="0"/>
                      </a:endParaRPr>
                    </a:p>
                  </a:txBody>
                  <a:tcPr anchor="ctr">
                    <a:solidFill>
                      <a:schemeClr val="bg1">
                        <a:lumMod val="75000"/>
                      </a:schemeClr>
                    </a:solidFill>
                  </a:tcPr>
                </a:tc>
                <a:tc>
                  <a:txBody>
                    <a:bodyPr/>
                    <a:lstStyle/>
                    <a:p>
                      <a:r>
                        <a:rPr lang="en-US" sz="1050" dirty="0" smtClean="0">
                          <a:solidFill>
                            <a:schemeClr val="tx1"/>
                          </a:solidFill>
                          <a:latin typeface="Calibri Light" panose="020F0302020204030204" pitchFamily="34" charset="0"/>
                        </a:rPr>
                        <a:t>Jul 16</a:t>
                      </a:r>
                      <a:endParaRPr lang="en-US" sz="1050" dirty="0">
                        <a:solidFill>
                          <a:schemeClr val="tx1"/>
                        </a:solidFill>
                        <a:latin typeface="Calibri Light" panose="020F0302020204030204" pitchFamily="34" charset="0"/>
                      </a:endParaRPr>
                    </a:p>
                  </a:txBody>
                  <a:tcPr anchor="ctr">
                    <a:solidFill>
                      <a:schemeClr val="bg1">
                        <a:lumMod val="75000"/>
                      </a:schemeClr>
                    </a:solidFill>
                  </a:tcPr>
                </a:tc>
                <a:tc>
                  <a:txBody>
                    <a:bodyPr/>
                    <a:lstStyle/>
                    <a:p>
                      <a:r>
                        <a:rPr lang="en-US" sz="1050" dirty="0" smtClean="0">
                          <a:solidFill>
                            <a:schemeClr val="tx1"/>
                          </a:solidFill>
                          <a:latin typeface="Calibri Light" panose="020F0302020204030204" pitchFamily="34" charset="0"/>
                        </a:rPr>
                        <a:t>Aug 16</a:t>
                      </a:r>
                      <a:endParaRPr lang="en-US" sz="1050" dirty="0">
                        <a:solidFill>
                          <a:schemeClr val="tx1"/>
                        </a:solidFill>
                        <a:latin typeface="Calibri Light" panose="020F0302020204030204" pitchFamily="34" charset="0"/>
                      </a:endParaRPr>
                    </a:p>
                  </a:txBody>
                  <a:tcPr anchor="ctr">
                    <a:solidFill>
                      <a:schemeClr val="bg1">
                        <a:lumMod val="75000"/>
                      </a:schemeClr>
                    </a:solidFill>
                  </a:tcPr>
                </a:tc>
                <a:tc>
                  <a:txBody>
                    <a:bodyPr/>
                    <a:lstStyle/>
                    <a:p>
                      <a:r>
                        <a:rPr lang="en-US" sz="1050" dirty="0" smtClean="0">
                          <a:solidFill>
                            <a:schemeClr val="tx1"/>
                          </a:solidFill>
                          <a:latin typeface="Calibri Light" panose="020F0302020204030204" pitchFamily="34" charset="0"/>
                        </a:rPr>
                        <a:t>Sep 16</a:t>
                      </a:r>
                      <a:endParaRPr lang="en-US" sz="1050" dirty="0">
                        <a:solidFill>
                          <a:schemeClr val="tx1"/>
                        </a:solidFill>
                        <a:latin typeface="Calibri Light" panose="020F0302020204030204" pitchFamily="34" charset="0"/>
                      </a:endParaRPr>
                    </a:p>
                  </a:txBody>
                  <a:tcPr anchor="ctr">
                    <a:solidFill>
                      <a:schemeClr val="bg1">
                        <a:lumMod val="75000"/>
                      </a:schemeClr>
                    </a:solidFill>
                  </a:tcPr>
                </a:tc>
                <a:tc>
                  <a:txBody>
                    <a:bodyPr/>
                    <a:lstStyle/>
                    <a:p>
                      <a:r>
                        <a:rPr lang="en-US" sz="1050" dirty="0" smtClean="0">
                          <a:solidFill>
                            <a:schemeClr val="tx1"/>
                          </a:solidFill>
                          <a:latin typeface="Calibri Light" panose="020F0302020204030204" pitchFamily="34" charset="0"/>
                        </a:rPr>
                        <a:t>Oct 16</a:t>
                      </a:r>
                      <a:endParaRPr lang="en-US" sz="1050" dirty="0">
                        <a:solidFill>
                          <a:schemeClr val="tx1"/>
                        </a:solidFill>
                        <a:latin typeface="Calibri Light" panose="020F0302020204030204" pitchFamily="34" charset="0"/>
                      </a:endParaRPr>
                    </a:p>
                  </a:txBody>
                  <a:tcPr anchor="ctr">
                    <a:solidFill>
                      <a:schemeClr val="bg1">
                        <a:lumMod val="75000"/>
                      </a:schemeClr>
                    </a:solidFill>
                  </a:tcPr>
                </a:tc>
                <a:tc>
                  <a:txBody>
                    <a:bodyPr/>
                    <a:lstStyle/>
                    <a:p>
                      <a:r>
                        <a:rPr lang="en-US" sz="1050" dirty="0" smtClean="0">
                          <a:solidFill>
                            <a:schemeClr val="tx1"/>
                          </a:solidFill>
                          <a:latin typeface="Calibri Light" panose="020F0302020204030204" pitchFamily="34" charset="0"/>
                        </a:rPr>
                        <a:t>Nov 16</a:t>
                      </a:r>
                      <a:endParaRPr lang="en-US" sz="1050" dirty="0">
                        <a:solidFill>
                          <a:schemeClr val="tx1"/>
                        </a:solidFill>
                        <a:latin typeface="Calibri Light" panose="020F0302020204030204" pitchFamily="34" charset="0"/>
                      </a:endParaRPr>
                    </a:p>
                  </a:txBody>
                  <a:tcPr anchor="ctr">
                    <a:solidFill>
                      <a:schemeClr val="bg1">
                        <a:lumMod val="75000"/>
                      </a:schemeClr>
                    </a:solidFill>
                  </a:tcPr>
                </a:tc>
                <a:tc>
                  <a:txBody>
                    <a:bodyPr/>
                    <a:lstStyle/>
                    <a:p>
                      <a:r>
                        <a:rPr lang="en-US" sz="1050" dirty="0" smtClean="0">
                          <a:solidFill>
                            <a:schemeClr val="tx1"/>
                          </a:solidFill>
                          <a:latin typeface="Calibri Light" panose="020F0302020204030204" pitchFamily="34" charset="0"/>
                        </a:rPr>
                        <a:t>Dec 16</a:t>
                      </a:r>
                      <a:endParaRPr lang="en-US" sz="1050" dirty="0">
                        <a:solidFill>
                          <a:schemeClr val="tx1"/>
                        </a:solidFill>
                        <a:latin typeface="Calibri Light" panose="020F0302020204030204" pitchFamily="34" charset="0"/>
                      </a:endParaRPr>
                    </a:p>
                  </a:txBody>
                  <a:tcPr anchor="ctr">
                    <a:solidFill>
                      <a:schemeClr val="bg1">
                        <a:lumMod val="75000"/>
                      </a:schemeClr>
                    </a:solidFill>
                  </a:tcPr>
                </a:tc>
                <a:tc>
                  <a:txBody>
                    <a:bodyPr/>
                    <a:lstStyle/>
                    <a:p>
                      <a:r>
                        <a:rPr lang="en-US" sz="1050" dirty="0" smtClean="0">
                          <a:solidFill>
                            <a:schemeClr val="tx1"/>
                          </a:solidFill>
                          <a:latin typeface="Calibri Light" panose="020F0302020204030204" pitchFamily="34" charset="0"/>
                        </a:rPr>
                        <a:t>Jan 17</a:t>
                      </a:r>
                      <a:endParaRPr lang="en-US" sz="1050" dirty="0">
                        <a:solidFill>
                          <a:schemeClr val="tx1"/>
                        </a:solidFill>
                        <a:latin typeface="Calibri Light" panose="020F0302020204030204" pitchFamily="34" charset="0"/>
                      </a:endParaRPr>
                    </a:p>
                  </a:txBody>
                  <a:tcPr anchor="ctr">
                    <a:solidFill>
                      <a:schemeClr val="bg1">
                        <a:lumMod val="75000"/>
                      </a:schemeClr>
                    </a:solidFill>
                  </a:tcPr>
                </a:tc>
                <a:tc>
                  <a:txBody>
                    <a:bodyPr/>
                    <a:lstStyle/>
                    <a:p>
                      <a:r>
                        <a:rPr lang="en-US" sz="1050" dirty="0" smtClean="0">
                          <a:solidFill>
                            <a:schemeClr val="tx1"/>
                          </a:solidFill>
                          <a:latin typeface="Calibri Light" panose="020F0302020204030204" pitchFamily="34" charset="0"/>
                        </a:rPr>
                        <a:t>Feb 17</a:t>
                      </a:r>
                      <a:endParaRPr lang="en-US" sz="1050" dirty="0">
                        <a:solidFill>
                          <a:schemeClr val="tx1"/>
                        </a:solidFill>
                        <a:latin typeface="Calibri Light" panose="020F0302020204030204" pitchFamily="34" charset="0"/>
                      </a:endParaRPr>
                    </a:p>
                  </a:txBody>
                  <a:tcPr anchor="ctr">
                    <a:solidFill>
                      <a:schemeClr val="bg1">
                        <a:lumMod val="75000"/>
                      </a:schemeClr>
                    </a:solidFill>
                  </a:tcPr>
                </a:tc>
                <a:tc>
                  <a:txBody>
                    <a:bodyPr/>
                    <a:lstStyle/>
                    <a:p>
                      <a:r>
                        <a:rPr lang="en-US" sz="1050" dirty="0" smtClean="0">
                          <a:solidFill>
                            <a:schemeClr val="tx1"/>
                          </a:solidFill>
                          <a:latin typeface="Calibri Light" panose="020F0302020204030204" pitchFamily="34" charset="0"/>
                        </a:rPr>
                        <a:t>Mar</a:t>
                      </a:r>
                      <a:r>
                        <a:rPr lang="en-US" sz="1050" baseline="0" dirty="0" smtClean="0">
                          <a:solidFill>
                            <a:schemeClr val="tx1"/>
                          </a:solidFill>
                          <a:latin typeface="Calibri Light" panose="020F0302020204030204" pitchFamily="34" charset="0"/>
                        </a:rPr>
                        <a:t> </a:t>
                      </a:r>
                      <a:r>
                        <a:rPr lang="en-US" sz="1050" dirty="0" smtClean="0">
                          <a:solidFill>
                            <a:schemeClr val="tx1"/>
                          </a:solidFill>
                          <a:latin typeface="Calibri Light" panose="020F0302020204030204" pitchFamily="34" charset="0"/>
                        </a:rPr>
                        <a:t>17</a:t>
                      </a:r>
                      <a:endParaRPr lang="en-US" sz="1050" dirty="0">
                        <a:solidFill>
                          <a:schemeClr val="tx1"/>
                        </a:solidFill>
                        <a:latin typeface="Calibri Light" panose="020F0302020204030204" pitchFamily="34" charset="0"/>
                      </a:endParaRPr>
                    </a:p>
                  </a:txBody>
                  <a:tcPr anchor="ctr">
                    <a:solidFill>
                      <a:schemeClr val="bg1">
                        <a:lumMod val="75000"/>
                      </a:schemeClr>
                    </a:solidFill>
                  </a:tcPr>
                </a:tc>
                <a:tc>
                  <a:txBody>
                    <a:bodyPr/>
                    <a:lstStyle/>
                    <a:p>
                      <a:r>
                        <a:rPr lang="en-US" sz="1050" dirty="0" smtClean="0">
                          <a:solidFill>
                            <a:schemeClr val="tx1"/>
                          </a:solidFill>
                          <a:latin typeface="Calibri Light" panose="020F0302020204030204" pitchFamily="34" charset="0"/>
                        </a:rPr>
                        <a:t>Apr 17</a:t>
                      </a:r>
                      <a:endParaRPr lang="en-US" sz="1050" dirty="0">
                        <a:solidFill>
                          <a:schemeClr val="tx1"/>
                        </a:solidFill>
                        <a:latin typeface="Calibri Light" panose="020F0302020204030204" pitchFamily="34" charset="0"/>
                      </a:endParaRPr>
                    </a:p>
                  </a:txBody>
                  <a:tcPr anchor="ctr">
                    <a:solidFill>
                      <a:schemeClr val="bg1">
                        <a:lumMod val="75000"/>
                      </a:schemeClr>
                    </a:solidFill>
                  </a:tcPr>
                </a:tc>
                <a:tc>
                  <a:txBody>
                    <a:bodyPr/>
                    <a:lstStyle/>
                    <a:p>
                      <a:r>
                        <a:rPr lang="en-US" sz="1050" dirty="0" smtClean="0">
                          <a:solidFill>
                            <a:schemeClr val="tx1"/>
                          </a:solidFill>
                          <a:latin typeface="Calibri Light" panose="020F0302020204030204" pitchFamily="34" charset="0"/>
                        </a:rPr>
                        <a:t>May 17</a:t>
                      </a:r>
                      <a:endParaRPr lang="en-US" sz="1050" dirty="0">
                        <a:solidFill>
                          <a:schemeClr val="tx1"/>
                        </a:solidFill>
                        <a:latin typeface="Calibri Light" panose="020F0302020204030204" pitchFamily="34" charset="0"/>
                      </a:endParaRPr>
                    </a:p>
                  </a:txBody>
                  <a:tcPr anchor="ctr">
                    <a:solidFill>
                      <a:schemeClr val="bg1">
                        <a:lumMod val="75000"/>
                      </a:schemeClr>
                    </a:solidFill>
                  </a:tcPr>
                </a:tc>
                <a:tc>
                  <a:txBody>
                    <a:bodyPr/>
                    <a:lstStyle/>
                    <a:p>
                      <a:r>
                        <a:rPr lang="en-US" sz="1050" dirty="0" smtClean="0">
                          <a:solidFill>
                            <a:schemeClr val="tx1"/>
                          </a:solidFill>
                          <a:latin typeface="Calibri Light" panose="020F0302020204030204" pitchFamily="34" charset="0"/>
                        </a:rPr>
                        <a:t>Jun 17</a:t>
                      </a:r>
                      <a:endParaRPr lang="en-US" sz="1050" dirty="0">
                        <a:solidFill>
                          <a:schemeClr val="tx1"/>
                        </a:solidFill>
                        <a:latin typeface="Calibri Light" panose="020F0302020204030204" pitchFamily="34" charset="0"/>
                      </a:endParaRPr>
                    </a:p>
                  </a:txBody>
                  <a:tcPr anchor="ctr">
                    <a:solidFill>
                      <a:schemeClr val="bg1">
                        <a:lumMod val="75000"/>
                      </a:schemeClr>
                    </a:solidFill>
                  </a:tcPr>
                </a:tc>
              </a:tr>
            </a:tbl>
          </a:graphicData>
        </a:graphic>
      </p:graphicFrame>
      <p:sp>
        <p:nvSpPr>
          <p:cNvPr id="39" name="Diamond 38"/>
          <p:cNvSpPr/>
          <p:nvPr/>
        </p:nvSpPr>
        <p:spPr bwMode="auto">
          <a:xfrm>
            <a:off x="6302399" y="5683258"/>
            <a:ext cx="246328" cy="238125"/>
          </a:xfrm>
          <a:prstGeom prst="diamond">
            <a:avLst/>
          </a:prstGeom>
          <a:solidFill>
            <a:srgbClr val="002060"/>
          </a:solidFill>
          <a:ln w="9525" cap="flat" cmpd="sng" algn="ctr">
            <a:solidFill>
              <a:srgbClr val="000000"/>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algn="r" eaLnBrk="0" fontAlgn="base" hangingPunct="0">
              <a:spcBef>
                <a:spcPct val="0"/>
              </a:spcBef>
              <a:spcAft>
                <a:spcPct val="0"/>
              </a:spcAft>
            </a:pPr>
            <a:endParaRPr lang="en-US" sz="1000" dirty="0">
              <a:solidFill>
                <a:srgbClr val="ACCBF9"/>
              </a:solidFill>
              <a:latin typeface="Calibri Light" panose="020F0302020204030204" pitchFamily="34" charset="0"/>
            </a:endParaRPr>
          </a:p>
        </p:txBody>
      </p:sp>
      <p:sp>
        <p:nvSpPr>
          <p:cNvPr id="40" name="Rectangle 39"/>
          <p:cNvSpPr/>
          <p:nvPr/>
        </p:nvSpPr>
        <p:spPr bwMode="auto">
          <a:xfrm>
            <a:off x="3656484" y="2505498"/>
            <a:ext cx="989442" cy="460001"/>
          </a:xfrm>
          <a:prstGeom prst="rect">
            <a:avLst/>
          </a:prstGeom>
          <a:gradFill flip="none" rotWithShape="1">
            <a:gsLst>
              <a:gs pos="56000">
                <a:srgbClr val="0E58C4"/>
              </a:gs>
              <a:gs pos="0">
                <a:srgbClr val="00B050"/>
              </a:gs>
              <a:gs pos="46000">
                <a:srgbClr val="00B050"/>
              </a:gs>
              <a:gs pos="100000">
                <a:srgbClr val="002060"/>
              </a:gs>
            </a:gsLst>
            <a:lin ang="0" scaled="1"/>
            <a:tileRect/>
          </a:gra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000" b="1" dirty="0" smtClean="0">
                <a:solidFill>
                  <a:prstClr val="white"/>
                </a:solidFill>
                <a:latin typeface="Calibri Light" panose="020F0302020204030204" pitchFamily="34" charset="0"/>
              </a:rPr>
              <a:t>Testing**</a:t>
            </a:r>
            <a:endParaRPr lang="en-US" sz="1000" b="1" dirty="0">
              <a:solidFill>
                <a:prstClr val="white"/>
              </a:solidFill>
              <a:latin typeface="Calibri Light" panose="020F0302020204030204" pitchFamily="34" charset="0"/>
            </a:endParaRPr>
          </a:p>
        </p:txBody>
      </p:sp>
      <p:sp>
        <p:nvSpPr>
          <p:cNvPr id="42" name="Rectangle 41"/>
          <p:cNvSpPr/>
          <p:nvPr/>
        </p:nvSpPr>
        <p:spPr bwMode="auto">
          <a:xfrm>
            <a:off x="2407820" y="2505496"/>
            <a:ext cx="1248665" cy="460002"/>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eaLnBrk="0" fontAlgn="base" hangingPunct="0">
              <a:spcBef>
                <a:spcPct val="0"/>
              </a:spcBef>
              <a:spcAft>
                <a:spcPct val="0"/>
              </a:spcAft>
            </a:pPr>
            <a:r>
              <a:rPr lang="en-US" sz="900" b="1" dirty="0" smtClean="0">
                <a:solidFill>
                  <a:prstClr val="white"/>
                </a:solidFill>
                <a:latin typeface="Calibri Light" panose="020F0302020204030204" pitchFamily="34" charset="0"/>
              </a:rPr>
              <a:t>Load,  Performance, </a:t>
            </a:r>
          </a:p>
          <a:p>
            <a:pPr eaLnBrk="0" fontAlgn="base" hangingPunct="0">
              <a:spcBef>
                <a:spcPct val="0"/>
              </a:spcBef>
              <a:spcAft>
                <a:spcPct val="0"/>
              </a:spcAft>
            </a:pPr>
            <a:r>
              <a:rPr lang="en-US" sz="900" b="1" dirty="0" smtClean="0">
                <a:solidFill>
                  <a:prstClr val="white"/>
                </a:solidFill>
                <a:latin typeface="Calibri Light" panose="020F0302020204030204" pitchFamily="34" charset="0"/>
              </a:rPr>
              <a:t>&amp; Preliminary</a:t>
            </a:r>
          </a:p>
          <a:p>
            <a:pPr eaLnBrk="0" fontAlgn="base" hangingPunct="0">
              <a:spcBef>
                <a:spcPct val="0"/>
              </a:spcBef>
              <a:spcAft>
                <a:spcPct val="0"/>
              </a:spcAft>
            </a:pPr>
            <a:r>
              <a:rPr lang="en-US" sz="900" b="1" dirty="0" smtClean="0">
                <a:solidFill>
                  <a:prstClr val="white"/>
                </a:solidFill>
                <a:latin typeface="Calibri Light" panose="020F0302020204030204" pitchFamily="34" charset="0"/>
              </a:rPr>
              <a:t>OT&amp;E </a:t>
            </a:r>
            <a:r>
              <a:rPr lang="en-US" sz="900" b="1" dirty="0">
                <a:solidFill>
                  <a:prstClr val="white"/>
                </a:solidFill>
                <a:latin typeface="Calibri Light" panose="020F0302020204030204" pitchFamily="34" charset="0"/>
              </a:rPr>
              <a:t>Testing</a:t>
            </a:r>
          </a:p>
        </p:txBody>
      </p:sp>
      <p:sp>
        <p:nvSpPr>
          <p:cNvPr id="43" name="TextBox 42"/>
          <p:cNvSpPr txBox="1"/>
          <p:nvPr/>
        </p:nvSpPr>
        <p:spPr>
          <a:xfrm>
            <a:off x="4797451" y="5032783"/>
            <a:ext cx="809361" cy="307777"/>
          </a:xfrm>
          <a:prstGeom prst="rect">
            <a:avLst/>
          </a:prstGeom>
          <a:noFill/>
        </p:spPr>
        <p:txBody>
          <a:bodyPr wrap="square" rtlCol="0">
            <a:spAutoFit/>
          </a:bodyPr>
          <a:lstStyle/>
          <a:p>
            <a:r>
              <a:rPr lang="en-US" sz="1400" dirty="0" smtClean="0">
                <a:latin typeface="Calibri Light" panose="020F0302020204030204" pitchFamily="34" charset="0"/>
              </a:rPr>
              <a:t>Army</a:t>
            </a:r>
            <a:endParaRPr lang="en-US" sz="1400" dirty="0">
              <a:latin typeface="Calibri Light" panose="020F0302020204030204" pitchFamily="34" charset="0"/>
            </a:endParaRPr>
          </a:p>
        </p:txBody>
      </p:sp>
      <p:sp>
        <p:nvSpPr>
          <p:cNvPr id="44" name="Diamond 43"/>
          <p:cNvSpPr/>
          <p:nvPr/>
        </p:nvSpPr>
        <p:spPr bwMode="auto">
          <a:xfrm>
            <a:off x="5478301" y="5087456"/>
            <a:ext cx="246328" cy="238125"/>
          </a:xfrm>
          <a:prstGeom prst="diamond">
            <a:avLst/>
          </a:prstGeom>
          <a:solidFill>
            <a:srgbClr val="002060"/>
          </a:solidFill>
          <a:ln w="9525" cap="flat" cmpd="sng" algn="ctr">
            <a:solidFill>
              <a:srgbClr val="000000"/>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algn="r" eaLnBrk="0" fontAlgn="base" hangingPunct="0">
              <a:spcBef>
                <a:spcPct val="0"/>
              </a:spcBef>
              <a:spcAft>
                <a:spcPct val="0"/>
              </a:spcAft>
            </a:pPr>
            <a:endParaRPr lang="en-US" sz="1000" dirty="0" smtClean="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smtClean="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smtClean="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smtClean="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smtClean="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smtClean="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smtClean="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smtClean="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smtClean="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smtClean="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smtClean="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smtClean="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smtClean="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smtClean="0">
              <a:solidFill>
                <a:srgbClr val="ACCBF9"/>
              </a:solidFill>
              <a:latin typeface="Calibri Light" panose="020F0302020204030204" pitchFamily="34" charset="0"/>
            </a:endParaRPr>
          </a:p>
          <a:p>
            <a:pPr algn="r" eaLnBrk="0" fontAlgn="base" hangingPunct="0">
              <a:spcBef>
                <a:spcPct val="0"/>
              </a:spcBef>
              <a:spcAft>
                <a:spcPct val="0"/>
              </a:spcAft>
            </a:pPr>
            <a:endParaRPr lang="en-US" sz="1000" dirty="0">
              <a:solidFill>
                <a:srgbClr val="ACCBF9"/>
              </a:solidFill>
              <a:latin typeface="Calibri Light" panose="020F0302020204030204" pitchFamily="34" charset="0"/>
            </a:endParaRPr>
          </a:p>
        </p:txBody>
      </p:sp>
      <p:sp>
        <p:nvSpPr>
          <p:cNvPr id="45" name="TextBox 44"/>
          <p:cNvSpPr txBox="1"/>
          <p:nvPr/>
        </p:nvSpPr>
        <p:spPr>
          <a:xfrm>
            <a:off x="4332505" y="5365477"/>
            <a:ext cx="1611172" cy="307777"/>
          </a:xfrm>
          <a:prstGeom prst="rect">
            <a:avLst/>
          </a:prstGeom>
          <a:noFill/>
        </p:spPr>
        <p:txBody>
          <a:bodyPr wrap="square" rtlCol="0">
            <a:spAutoFit/>
          </a:bodyPr>
          <a:lstStyle/>
          <a:p>
            <a:r>
              <a:rPr lang="en-US" sz="1400" dirty="0" smtClean="0">
                <a:latin typeface="Calibri Light" panose="020F0302020204030204" pitchFamily="34" charset="0"/>
              </a:rPr>
              <a:t>Air Force &amp; Navy</a:t>
            </a:r>
            <a:endParaRPr lang="en-US" sz="1400" dirty="0">
              <a:latin typeface="Calibri Light" panose="020F0302020204030204" pitchFamily="34" charset="0"/>
            </a:endParaRPr>
          </a:p>
        </p:txBody>
      </p:sp>
      <p:sp>
        <p:nvSpPr>
          <p:cNvPr id="3" name="Rectangle 2"/>
          <p:cNvSpPr/>
          <p:nvPr/>
        </p:nvSpPr>
        <p:spPr>
          <a:xfrm>
            <a:off x="568457" y="1371600"/>
            <a:ext cx="8274188" cy="5410200"/>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362906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rot="19632455">
            <a:off x="1461698" y="2193560"/>
            <a:ext cx="6438478" cy="2400657"/>
          </a:xfrm>
          <a:prstGeom prst="rect">
            <a:avLst/>
          </a:prstGeom>
          <a:noFill/>
        </p:spPr>
        <p:txBody>
          <a:bodyPr wrap="square" lIns="91429" tIns="45714" rIns="91429" bIns="45714" rtlCol="0">
            <a:spAutoFit/>
          </a:bodyPr>
          <a:lstStyle/>
          <a:p>
            <a:pPr algn="ctr"/>
            <a:r>
              <a:rPr lang="en-US" sz="15000" dirty="0">
                <a:solidFill>
                  <a:srgbClr val="DDDFEE"/>
                </a:solidFill>
              </a:rPr>
              <a:t>DRAFT</a:t>
            </a:r>
          </a:p>
        </p:txBody>
      </p:sp>
      <p:sp>
        <p:nvSpPr>
          <p:cNvPr id="2" name="Title 1"/>
          <p:cNvSpPr>
            <a:spLocks noGrp="1"/>
          </p:cNvSpPr>
          <p:nvPr>
            <p:ph type="title"/>
          </p:nvPr>
        </p:nvSpPr>
        <p:spPr>
          <a:xfrm>
            <a:off x="1066800" y="152400"/>
            <a:ext cx="7620000" cy="914400"/>
          </a:xfrm>
        </p:spPr>
        <p:txBody>
          <a:bodyPr>
            <a:noAutofit/>
          </a:bodyPr>
          <a:lstStyle/>
          <a:p>
            <a:r>
              <a:rPr lang="en-US" sz="3600" dirty="0" smtClean="0"/>
              <a:t>DRAFT Industry Go-Live </a:t>
            </a:r>
            <a:br>
              <a:rPr lang="en-US" sz="3600" dirty="0" smtClean="0"/>
            </a:br>
            <a:r>
              <a:rPr lang="en-US" sz="3600" dirty="0" smtClean="0"/>
              <a:t>Activities for DISS Launch</a:t>
            </a:r>
            <a:endParaRPr lang="en-US" sz="3600" dirty="0"/>
          </a:p>
        </p:txBody>
      </p:sp>
      <p:sp>
        <p:nvSpPr>
          <p:cNvPr id="4" name="Content Placeholder 3"/>
          <p:cNvSpPr txBox="1">
            <a:spLocks noGrp="1"/>
          </p:cNvSpPr>
          <p:nvPr>
            <p:ph idx="1"/>
          </p:nvPr>
        </p:nvSpPr>
        <p:spPr/>
        <p:txBody>
          <a:bodyPr>
            <a:normAutofit fontScale="85000" lnSpcReduction="20000"/>
          </a:bodyPr>
          <a:lstStyle/>
          <a:p>
            <a:pPr marL="0" indent="0">
              <a:buNone/>
            </a:pPr>
            <a:r>
              <a:rPr lang="en-US" dirty="0" smtClean="0"/>
              <a:t>Industry Hierarchy and User Provisioning Activities</a:t>
            </a:r>
          </a:p>
          <a:p>
            <a:pPr lvl="1"/>
            <a:r>
              <a:rPr lang="en-US" dirty="0" smtClean="0"/>
              <a:t>Submit PSAAR to DSS/DMDC for Level 1 Hierarchy Managers – prior to 2/5</a:t>
            </a:r>
          </a:p>
          <a:p>
            <a:pPr lvl="1"/>
            <a:r>
              <a:rPr lang="en-US" dirty="0" smtClean="0"/>
              <a:t>Level 1 Hierarchy Managers obtain system access – 2/27</a:t>
            </a:r>
          </a:p>
          <a:p>
            <a:pPr lvl="1"/>
            <a:r>
              <a:rPr lang="en-US" dirty="0" smtClean="0"/>
              <a:t>Review hierarchy structure and provide feedback – 3/5 – 3/16</a:t>
            </a:r>
          </a:p>
          <a:p>
            <a:pPr lvl="1"/>
            <a:r>
              <a:rPr lang="en-US" dirty="0" smtClean="0"/>
              <a:t>Initiate user provisioning (administer the PSAAR) 2/27 – 3/27</a:t>
            </a:r>
          </a:p>
          <a:p>
            <a:pPr lvl="1"/>
            <a:r>
              <a:rPr lang="en-US" dirty="0" smtClean="0"/>
              <a:t>Begin hands on user familiarization 3/5 – 3/16</a:t>
            </a:r>
          </a:p>
          <a:p>
            <a:pPr lvl="1"/>
            <a:r>
              <a:rPr lang="en-US" dirty="0" smtClean="0"/>
              <a:t>Activate users in production (one time password to activate CAC/PIV) 3/16 – 3/27</a:t>
            </a:r>
          </a:p>
          <a:p>
            <a:pPr lvl="1"/>
            <a:r>
              <a:rPr lang="en-US" dirty="0" smtClean="0"/>
              <a:t>Industry Go-Live 3/27</a:t>
            </a:r>
          </a:p>
          <a:p>
            <a:endParaRPr lang="en-US" dirty="0" smtClean="0"/>
          </a:p>
          <a:p>
            <a:endParaRPr lang="en-US" dirty="0"/>
          </a:p>
        </p:txBody>
      </p:sp>
    </p:spTree>
    <p:extLst>
      <p:ext uri="{BB962C8B-B14F-4D97-AF65-F5344CB8AC3E}">
        <p14:creationId xmlns:p14="http://schemas.microsoft.com/office/powerpoint/2010/main" val="28303582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5" name="Object 10" hidden="1"/>
          <p:cNvGraphicFramePr>
            <a:graphicFrameLocks noChangeAspect="1"/>
          </p:cNvGraphicFramePr>
          <p:nvPr>
            <p:custDataLst>
              <p:tags r:id="rId2"/>
            </p:custData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2054" name="think-cell Slide" r:id="rId4" imgW="38100" imgH="38100" progId="TCLayout.ActiveDocument.1">
                  <p:embed/>
                </p:oleObj>
              </mc:Choice>
              <mc:Fallback>
                <p:oleObj name="think-cell Slide" r:id="rId4" imgW="38100" imgH="38100" progId="TCLayout.ActiveDocument.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9" y="1590"/>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p:txBody>
          <a:bodyPr/>
          <a:lstStyle/>
          <a:p>
            <a:r>
              <a:rPr lang="en-US" dirty="0"/>
              <a:t>Influencing the Way Ahead</a:t>
            </a:r>
          </a:p>
        </p:txBody>
      </p:sp>
      <p:sp>
        <p:nvSpPr>
          <p:cNvPr id="51" name="Slide Number Placeholder 5"/>
          <p:cNvSpPr>
            <a:spLocks noGrp="1"/>
          </p:cNvSpPr>
          <p:nvPr>
            <p:ph type="sldNum" sz="quarter" idx="12"/>
          </p:nvPr>
        </p:nvSpPr>
        <p:spPr/>
        <p:txBody>
          <a:bodyPr vert="horz" lIns="91440" tIns="45720" rIns="91440" bIns="45720" rtlCol="0" anchor="ctr"/>
          <a:lstStyle/>
          <a:p>
            <a:fld id="{A958CD69-26FF-411E-8798-217A84E786E5}" type="slidenum">
              <a:rPr lang="en-US">
                <a:solidFill>
                  <a:schemeClr val="tx1">
                    <a:tint val="75000"/>
                  </a:schemeClr>
                </a:solidFill>
              </a:rPr>
              <a:pPr/>
              <a:t>18</a:t>
            </a:fld>
            <a:endParaRPr lang="en-US" dirty="0">
              <a:solidFill>
                <a:schemeClr val="tx1">
                  <a:tint val="75000"/>
                </a:schemeClr>
              </a:solidFill>
            </a:endParaRPr>
          </a:p>
        </p:txBody>
      </p:sp>
      <p:grpSp>
        <p:nvGrpSpPr>
          <p:cNvPr id="19" name="Group 13"/>
          <p:cNvGrpSpPr>
            <a:grpSpLocks/>
          </p:cNvGrpSpPr>
          <p:nvPr/>
        </p:nvGrpSpPr>
        <p:grpSpPr bwMode="auto">
          <a:xfrm>
            <a:off x="85877" y="1600200"/>
            <a:ext cx="4409931" cy="4343400"/>
            <a:chOff x="951745" y="2469753"/>
            <a:chExt cx="1771853" cy="4344378"/>
          </a:xfrm>
        </p:grpSpPr>
        <p:sp>
          <p:nvSpPr>
            <p:cNvPr id="20" name="Round Same Side Corner Rectangle 19"/>
            <p:cNvSpPr/>
            <p:nvPr/>
          </p:nvSpPr>
          <p:spPr>
            <a:xfrm>
              <a:off x="951745" y="2469753"/>
              <a:ext cx="1771853" cy="287403"/>
            </a:xfrm>
            <a:prstGeom prst="round2SameRect">
              <a:avLst>
                <a:gd name="adj1" fmla="val 0"/>
                <a:gd name="adj2" fmla="val 0"/>
              </a:avLst>
            </a:prstGeom>
            <a:gradFill flip="none" rotWithShape="1">
              <a:gsLst>
                <a:gs pos="100000">
                  <a:schemeClr val="accent1">
                    <a:lumMod val="75000"/>
                  </a:schemeClr>
                </a:gs>
                <a:gs pos="0">
                  <a:schemeClr val="tx2">
                    <a:lumMod val="7500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lIns="182880" anchor="t" anchorCtr="0"/>
            <a:lstStyle/>
            <a:p>
              <a:pPr>
                <a:defRPr/>
              </a:pPr>
              <a:r>
                <a:rPr lang="en-US" sz="1200" dirty="0">
                  <a:solidFill>
                    <a:srgbClr val="FFFFFF"/>
                  </a:solidFill>
                  <a:latin typeface="Candara" panose="020E0502030303020204" pitchFamily="34" charset="0"/>
                  <a:ea typeface="ＭＳ Ｐゴシック" charset="0"/>
                  <a:cs typeface="ＭＳ Ｐゴシック" charset="0"/>
                </a:rPr>
                <a:t>Personnel Clearance Initiatives</a:t>
              </a:r>
            </a:p>
          </p:txBody>
        </p:sp>
        <p:sp>
          <p:nvSpPr>
            <p:cNvPr id="21" name="Rectangle 20"/>
            <p:cNvSpPr>
              <a:spLocks noChangeArrowheads="1"/>
            </p:cNvSpPr>
            <p:nvPr/>
          </p:nvSpPr>
          <p:spPr bwMode="auto">
            <a:xfrm>
              <a:off x="951745" y="2757156"/>
              <a:ext cx="1771850" cy="4056975"/>
            </a:xfrm>
            <a:prstGeom prst="rect">
              <a:avLst/>
            </a:prstGeom>
            <a:gradFill rotWithShape="1">
              <a:gsLst>
                <a:gs pos="0">
                  <a:srgbClr val="F2F2F2"/>
                </a:gs>
                <a:gs pos="100000">
                  <a:srgbClr val="D9D9D9"/>
                </a:gs>
              </a:gsLst>
              <a:lin ang="5400000"/>
            </a:gradFill>
            <a:ln w="9525">
              <a:solidFill>
                <a:srgbClr val="BFBFBF"/>
              </a:solidFill>
              <a:miter lim="800000"/>
              <a:headEnd/>
              <a:tailEnd/>
            </a:ln>
            <a:effectLst>
              <a:outerShdw blurRad="40000" dist="23000" dir="5400000" rotWithShape="0">
                <a:srgbClr val="808080">
                  <a:alpha val="12999"/>
                </a:srgbClr>
              </a:outerShdw>
            </a:effectLst>
          </p:spPr>
          <p:txBody>
            <a:bodyPr lIns="182880" tIns="9144" rIns="9144" bIns="9144" anchor="t" anchorCtr="0"/>
            <a:lstStyle/>
            <a:p>
              <a:pPr marL="0" lvl="1"/>
              <a:r>
                <a:rPr lang="en-US" altLang="en-US" sz="1200" i="1" dirty="0">
                  <a:solidFill>
                    <a:prstClr val="black"/>
                  </a:solidFill>
                  <a:latin typeface="Candara" panose="020E0502030303020204" pitchFamily="34" charset="0"/>
                </a:rPr>
                <a:t>National Background Investigation Bureau  (NBIB) </a:t>
              </a:r>
              <a:r>
                <a:rPr lang="en-US" altLang="en-US" sz="1200" dirty="0">
                  <a:solidFill>
                    <a:prstClr val="black"/>
                  </a:solidFill>
                  <a:latin typeface="Candara" panose="020E0502030303020204" pitchFamily="34" charset="0"/>
                  <a:sym typeface="Wingdings"/>
                </a:rPr>
                <a:t>Transition </a:t>
              </a:r>
            </a:p>
            <a:p>
              <a:pPr marL="0" lvl="1"/>
              <a:r>
                <a:rPr lang="en-US" altLang="en-US" sz="1200" i="1" dirty="0">
                  <a:solidFill>
                    <a:prstClr val="black"/>
                  </a:solidFill>
                  <a:latin typeface="Candara" panose="020E0502030303020204" pitchFamily="34" charset="0"/>
                </a:rPr>
                <a:t>National Background Investigation System (NBIS)</a:t>
              </a:r>
            </a:p>
            <a:p>
              <a:pPr marL="171430" lvl="1" indent="-171430">
                <a:buFont typeface="Arial" panose="020B0604020202020204" pitchFamily="34" charset="0"/>
                <a:buChar char="•"/>
              </a:pPr>
              <a:r>
                <a:rPr lang="en-US" altLang="en-US" sz="1200" i="1" dirty="0">
                  <a:solidFill>
                    <a:prstClr val="black"/>
                  </a:solidFill>
                  <a:latin typeface="Candara" panose="020E0502030303020204" pitchFamily="34" charset="0"/>
                </a:rPr>
                <a:t>End-to-End Pilot (Army)</a:t>
              </a:r>
            </a:p>
            <a:p>
              <a:pPr marL="171430" lvl="1" indent="-171430">
                <a:buFont typeface="Arial" panose="020B0604020202020204" pitchFamily="34" charset="0"/>
                <a:buChar char="•"/>
              </a:pPr>
              <a:r>
                <a:rPr lang="en-US" altLang="en-US" sz="1200" i="1" dirty="0">
                  <a:solidFill>
                    <a:prstClr val="black"/>
                  </a:solidFill>
                  <a:latin typeface="Candara" panose="020E0502030303020204" pitchFamily="34" charset="0"/>
                </a:rPr>
                <a:t>MIRADOR (Automated Records Checks)</a:t>
              </a:r>
            </a:p>
            <a:p>
              <a:pPr marL="0" lvl="1"/>
              <a:r>
                <a:rPr lang="en-US" altLang="en-US" sz="1200" i="1" dirty="0">
                  <a:solidFill>
                    <a:prstClr val="black"/>
                  </a:solidFill>
                  <a:latin typeface="Candara" panose="020E0502030303020204" pitchFamily="34" charset="0"/>
                </a:rPr>
                <a:t>Defense Security Enterprise – BPR (Incident Reports and CE)</a:t>
              </a:r>
            </a:p>
            <a:p>
              <a:pPr marL="0" lvl="1"/>
              <a:r>
                <a:rPr lang="en-US" sz="1200" dirty="0">
                  <a:solidFill>
                    <a:prstClr val="black"/>
                  </a:solidFill>
                  <a:latin typeface="Candara" panose="020E0502030303020204" pitchFamily="34" charset="0"/>
                </a:rPr>
                <a:t>NDAA FY17 (Monitoring)</a:t>
              </a:r>
            </a:p>
            <a:p>
              <a:pPr marL="0" lvl="1"/>
              <a:r>
                <a:rPr lang="en-US" sz="1200" dirty="0">
                  <a:solidFill>
                    <a:prstClr val="black"/>
                  </a:solidFill>
                  <a:latin typeface="Candara" panose="020E0502030303020204" pitchFamily="34" charset="0"/>
                </a:rPr>
                <a:t>Performance Accountability Council (Alignment)	</a:t>
              </a:r>
            </a:p>
            <a:p>
              <a:pPr marL="0" lvl="1"/>
              <a:r>
                <a:rPr lang="en-US" altLang="en-US" sz="1200" dirty="0">
                  <a:solidFill>
                    <a:prstClr val="black"/>
                  </a:solidFill>
                  <a:latin typeface="Candara" panose="020E0502030303020204" pitchFamily="34" charset="0"/>
                </a:rPr>
                <a:t>Federal Investigative Standards (FIS) </a:t>
              </a:r>
            </a:p>
            <a:p>
              <a:pPr marL="171430" lvl="1" indent="-171430">
                <a:buFont typeface="Arial" panose="020B0604020202020204" pitchFamily="34" charset="0"/>
                <a:buChar char="•"/>
              </a:pPr>
              <a:r>
                <a:rPr lang="en-US" altLang="en-US" sz="1200" dirty="0">
                  <a:solidFill>
                    <a:prstClr val="black"/>
                  </a:solidFill>
                  <a:latin typeface="Candara" panose="020E0502030303020204" pitchFamily="34" charset="0"/>
                </a:rPr>
                <a:t>Tier 3 Secret – 5 year reinvestigation</a:t>
              </a:r>
            </a:p>
            <a:p>
              <a:pPr marL="171430" lvl="1" indent="-171430">
                <a:buFont typeface="Arial" panose="020B0604020202020204" pitchFamily="34" charset="0"/>
                <a:buChar char="•"/>
              </a:pPr>
              <a:r>
                <a:rPr lang="en-US" altLang="en-US" sz="1200" b="1" dirty="0">
                  <a:solidFill>
                    <a:srgbClr val="F79646">
                      <a:lumMod val="75000"/>
                    </a:srgbClr>
                  </a:solidFill>
                  <a:latin typeface="Candara" panose="020E0502030303020204" pitchFamily="34" charset="0"/>
                </a:rPr>
                <a:t>Continuous Evaluation</a:t>
              </a:r>
            </a:p>
            <a:p>
              <a:r>
                <a:rPr lang="en-US" altLang="en-US" sz="1200" dirty="0">
                  <a:solidFill>
                    <a:prstClr val="black"/>
                  </a:solidFill>
                  <a:latin typeface="Candara" panose="020E0502030303020204" pitchFamily="34" charset="0"/>
                </a:rPr>
                <a:t>Defense Information System for Security (DISS) </a:t>
              </a:r>
            </a:p>
            <a:p>
              <a:pPr marL="171430" indent="-171430">
                <a:buFont typeface="Arial" panose="020B0604020202020204" pitchFamily="34" charset="0"/>
                <a:buChar char="•"/>
              </a:pPr>
              <a:r>
                <a:rPr lang="en-US" altLang="en-US" sz="1200" dirty="0">
                  <a:solidFill>
                    <a:prstClr val="black"/>
                  </a:solidFill>
                  <a:latin typeface="Candara" panose="020E0502030303020204" pitchFamily="34" charset="0"/>
                </a:rPr>
                <a:t>CATS v4</a:t>
              </a:r>
            </a:p>
            <a:p>
              <a:pPr marL="171430" indent="-171430">
                <a:buFont typeface="Arial" panose="020B0604020202020204" pitchFamily="34" charset="0"/>
                <a:buChar char="•"/>
              </a:pPr>
              <a:r>
                <a:rPr lang="en-US" altLang="en-US" sz="1200" dirty="0">
                  <a:solidFill>
                    <a:prstClr val="black"/>
                  </a:solidFill>
                  <a:latin typeface="Candara" panose="020E0502030303020204" pitchFamily="34" charset="0"/>
                </a:rPr>
                <a:t>JVS Portal</a:t>
              </a:r>
            </a:p>
            <a:p>
              <a:pPr marL="171430" lvl="1" indent="-171430">
                <a:buFont typeface="Arial" panose="020B0604020202020204" pitchFamily="34" charset="0"/>
                <a:buChar char="•"/>
              </a:pPr>
              <a:r>
                <a:rPr lang="en-US" altLang="en-US" sz="1200" dirty="0">
                  <a:solidFill>
                    <a:prstClr val="black"/>
                  </a:solidFill>
                  <a:latin typeface="Candara" panose="020E0502030303020204" pitchFamily="34" charset="0"/>
                </a:rPr>
                <a:t>Interim Clearance automation – Interim Secret and Interim TS</a:t>
              </a:r>
            </a:p>
            <a:p>
              <a:pPr marL="171430" lvl="1" indent="-171430">
                <a:buFont typeface="Arial" panose="020B0604020202020204" pitchFamily="34" charset="0"/>
                <a:buChar char="•"/>
              </a:pPr>
              <a:r>
                <a:rPr lang="en-US" altLang="en-US" sz="1200" dirty="0">
                  <a:solidFill>
                    <a:prstClr val="black"/>
                  </a:solidFill>
                  <a:latin typeface="Candara" panose="020E0502030303020204" pitchFamily="34" charset="0"/>
                </a:rPr>
                <a:t>User Provisioning for Industry (Transition to PSMO-I)</a:t>
              </a:r>
            </a:p>
            <a:p>
              <a:r>
                <a:rPr lang="en-US" altLang="en-US" sz="1200" dirty="0">
                  <a:solidFill>
                    <a:prstClr val="black"/>
                  </a:solidFill>
                  <a:latin typeface="Candara" panose="020E0502030303020204" pitchFamily="34" charset="0"/>
                </a:rPr>
                <a:t>National Industrial Security System (NISS)</a:t>
              </a:r>
            </a:p>
            <a:p>
              <a:r>
                <a:rPr lang="en-US" altLang="en-US" sz="1200" dirty="0">
                  <a:solidFill>
                    <a:prstClr val="black"/>
                  </a:solidFill>
                  <a:latin typeface="Candara" panose="020E0502030303020204" pitchFamily="34" charset="0"/>
                </a:rPr>
                <a:t>National Contract Classification System (NCCS)</a:t>
              </a:r>
            </a:p>
            <a:p>
              <a:r>
                <a:rPr lang="en-US" altLang="en-US" sz="1200" dirty="0">
                  <a:solidFill>
                    <a:prstClr val="black"/>
                  </a:solidFill>
                  <a:latin typeface="Candara" panose="020E0502030303020204" pitchFamily="34" charset="0"/>
                </a:rPr>
                <a:t>Knowledge Center</a:t>
              </a:r>
            </a:p>
            <a:p>
              <a:pPr marL="171430" indent="-171430">
                <a:buFont typeface="Arial" panose="020B0604020202020204" pitchFamily="34" charset="0"/>
                <a:buChar char="•"/>
              </a:pPr>
              <a:r>
                <a:rPr lang="en-US" altLang="en-US" sz="1200" dirty="0">
                  <a:solidFill>
                    <a:prstClr val="black"/>
                  </a:solidFill>
                  <a:latin typeface="Candara" panose="020E0502030303020204" pitchFamily="34" charset="0"/>
                </a:rPr>
                <a:t>e-QIP Authentication Resets (Transition to DMDC)</a:t>
              </a:r>
            </a:p>
            <a:p>
              <a:pPr marL="171430" indent="-171430">
                <a:buFont typeface="Arial" panose="020B0604020202020204" pitchFamily="34" charset="0"/>
                <a:buChar char="•"/>
              </a:pPr>
              <a:r>
                <a:rPr lang="en-US" altLang="en-US" sz="1200" dirty="0">
                  <a:solidFill>
                    <a:prstClr val="black"/>
                  </a:solidFill>
                  <a:latin typeface="Candara" panose="020E0502030303020204" pitchFamily="34" charset="0"/>
                </a:rPr>
                <a:t>Customer Service Requests  &amp; CE Growth</a:t>
              </a:r>
            </a:p>
            <a:p>
              <a:pPr marL="171430" indent="-171430">
                <a:buFont typeface="Arial" panose="020B0604020202020204" pitchFamily="34" charset="0"/>
                <a:buChar char="•"/>
              </a:pPr>
              <a:endParaRPr lang="en-US" altLang="en-US" sz="1200" dirty="0">
                <a:solidFill>
                  <a:prstClr val="black"/>
                </a:solidFill>
                <a:latin typeface="Candara" panose="020E0502030303020204" pitchFamily="34" charset="0"/>
              </a:endParaRPr>
            </a:p>
            <a:p>
              <a:endParaRPr lang="en-US" altLang="en-US" sz="1200" dirty="0">
                <a:solidFill>
                  <a:prstClr val="black"/>
                </a:solidFill>
                <a:latin typeface="Candara" panose="020E0502030303020204" pitchFamily="34" charset="0"/>
              </a:endParaRPr>
            </a:p>
            <a:p>
              <a:pPr marL="0" lvl="1"/>
              <a:endParaRPr lang="en-US" altLang="en-US" sz="1200" dirty="0">
                <a:solidFill>
                  <a:srgbClr val="000000"/>
                </a:solidFill>
                <a:latin typeface="Candara" panose="020E0502030303020204" pitchFamily="34" charset="0"/>
              </a:endParaRPr>
            </a:p>
            <a:p>
              <a:pPr marL="0" lvl="1"/>
              <a:endParaRPr lang="en-US" altLang="en-US" sz="1200" b="1" i="1" dirty="0">
                <a:solidFill>
                  <a:srgbClr val="000000"/>
                </a:solidFill>
                <a:latin typeface="Candara" panose="020E0502030303020204" pitchFamily="34" charset="0"/>
              </a:endParaRPr>
            </a:p>
            <a:p>
              <a:pPr marL="0" lvl="1"/>
              <a:endParaRPr lang="en-US" altLang="en-US" sz="1200" dirty="0">
                <a:solidFill>
                  <a:srgbClr val="000000"/>
                </a:solidFill>
                <a:latin typeface="Candara" panose="020E0502030303020204" pitchFamily="34" charset="0"/>
              </a:endParaRPr>
            </a:p>
            <a:p>
              <a:pPr marL="0" lvl="1"/>
              <a:endParaRPr lang="en-US" altLang="en-US" sz="1200" dirty="0">
                <a:solidFill>
                  <a:srgbClr val="000000"/>
                </a:solidFill>
                <a:latin typeface="Candara" panose="020E0502030303020204" pitchFamily="34" charset="0"/>
              </a:endParaRPr>
            </a:p>
            <a:p>
              <a:pPr marL="0" lvl="1"/>
              <a:endParaRPr lang="en-US" altLang="en-US" sz="1200" dirty="0">
                <a:solidFill>
                  <a:srgbClr val="000000"/>
                </a:solidFill>
                <a:latin typeface="Bodoni MT Poster Compressed" panose="02070706080601050204" pitchFamily="18" charset="0"/>
              </a:endParaRPr>
            </a:p>
            <a:p>
              <a:pPr marL="0" lvl="1"/>
              <a:endParaRPr lang="en-US" altLang="en-US" sz="1200" dirty="0">
                <a:solidFill>
                  <a:srgbClr val="000000"/>
                </a:solidFill>
                <a:latin typeface="Candara" panose="020E0502030303020204" pitchFamily="34" charset="0"/>
              </a:endParaRPr>
            </a:p>
            <a:p>
              <a:pPr marL="0" lvl="1"/>
              <a:endParaRPr lang="en-US" altLang="en-US" sz="1200" dirty="0">
                <a:solidFill>
                  <a:srgbClr val="000000"/>
                </a:solidFill>
                <a:latin typeface="Candara" panose="020E0502030303020204" pitchFamily="34" charset="0"/>
              </a:endParaRPr>
            </a:p>
            <a:p>
              <a:pPr marL="0" lvl="1"/>
              <a:endParaRPr lang="en-US" altLang="en-US" sz="1200" dirty="0">
                <a:solidFill>
                  <a:srgbClr val="000000"/>
                </a:solidFill>
                <a:latin typeface="Candara" panose="020E0502030303020204" pitchFamily="34" charset="0"/>
              </a:endParaRPr>
            </a:p>
            <a:p>
              <a:pPr marL="0" lvl="1"/>
              <a:endParaRPr lang="en-US" altLang="en-US" sz="1200" b="1" dirty="0">
                <a:solidFill>
                  <a:srgbClr val="000000"/>
                </a:solidFill>
                <a:latin typeface="Candara" panose="020E0502030303020204" pitchFamily="34" charset="0"/>
              </a:endParaRPr>
            </a:p>
            <a:p>
              <a:pPr marL="0" lvl="1"/>
              <a:endParaRPr lang="en-US" altLang="en-US" sz="1200" dirty="0">
                <a:solidFill>
                  <a:srgbClr val="000000"/>
                </a:solidFill>
                <a:latin typeface="Candara" panose="020E0502030303020204" pitchFamily="34" charset="0"/>
              </a:endParaRPr>
            </a:p>
            <a:p>
              <a:pPr marL="0" lvl="1"/>
              <a:endParaRPr lang="en-US" altLang="en-US" sz="1200" dirty="0">
                <a:solidFill>
                  <a:srgbClr val="000000"/>
                </a:solidFill>
                <a:latin typeface="Candara" panose="020E0502030303020204" pitchFamily="34" charset="0"/>
              </a:endParaRPr>
            </a:p>
            <a:p>
              <a:pPr marL="0" lvl="1"/>
              <a:endParaRPr lang="en-US" altLang="en-US" sz="1200" dirty="0">
                <a:solidFill>
                  <a:srgbClr val="F79646">
                    <a:lumMod val="75000"/>
                  </a:srgbClr>
                </a:solidFill>
                <a:latin typeface="Candara" panose="020E0502030303020204" pitchFamily="34" charset="0"/>
              </a:endParaRPr>
            </a:p>
            <a:p>
              <a:endParaRPr lang="en-US" altLang="en-US" sz="1200" dirty="0">
                <a:solidFill>
                  <a:srgbClr val="000000"/>
                </a:solidFill>
                <a:latin typeface="Candara" panose="020E0502030303020204" pitchFamily="34" charset="0"/>
              </a:endParaRPr>
            </a:p>
            <a:p>
              <a:endParaRPr lang="en-US" altLang="en-US" sz="1200" dirty="0">
                <a:solidFill>
                  <a:srgbClr val="000000"/>
                </a:solidFill>
                <a:latin typeface="Candara" panose="020E0502030303020204" pitchFamily="34" charset="0"/>
              </a:endParaRPr>
            </a:p>
            <a:p>
              <a:endParaRPr lang="en-US" altLang="en-US" sz="1200" dirty="0">
                <a:solidFill>
                  <a:srgbClr val="000000"/>
                </a:solidFill>
                <a:latin typeface="Candara" panose="020E0502030303020204" pitchFamily="34" charset="0"/>
              </a:endParaRPr>
            </a:p>
            <a:p>
              <a:endParaRPr lang="en-US" altLang="en-US" sz="1200" dirty="0">
                <a:solidFill>
                  <a:srgbClr val="000000"/>
                </a:solidFill>
                <a:latin typeface="Candara" panose="020E0502030303020204" pitchFamily="34" charset="0"/>
              </a:endParaRPr>
            </a:p>
            <a:p>
              <a:endParaRPr lang="en-US" altLang="en-US" sz="1200" dirty="0">
                <a:solidFill>
                  <a:srgbClr val="000000"/>
                </a:solidFill>
                <a:latin typeface="Candara" panose="020E0502030303020204" pitchFamily="34" charset="0"/>
              </a:endParaRPr>
            </a:p>
            <a:p>
              <a:endParaRPr lang="en-US" altLang="en-US" sz="1200" dirty="0">
                <a:solidFill>
                  <a:srgbClr val="000000"/>
                </a:solidFill>
                <a:latin typeface="Candara" panose="020E0502030303020204" pitchFamily="34" charset="0"/>
              </a:endParaRPr>
            </a:p>
          </p:txBody>
        </p:sp>
      </p:grpSp>
      <p:sp>
        <p:nvSpPr>
          <p:cNvPr id="22" name="Round Same Side Corner Rectangle 21"/>
          <p:cNvSpPr/>
          <p:nvPr/>
        </p:nvSpPr>
        <p:spPr bwMode="auto">
          <a:xfrm>
            <a:off x="4648201" y="1600200"/>
            <a:ext cx="4419609" cy="287338"/>
          </a:xfrm>
          <a:prstGeom prst="round2SameRect">
            <a:avLst>
              <a:gd name="adj1" fmla="val 0"/>
              <a:gd name="adj2" fmla="val 0"/>
            </a:avLst>
          </a:prstGeom>
          <a:gradFill flip="none" rotWithShape="1">
            <a:gsLst>
              <a:gs pos="100000">
                <a:schemeClr val="accent1">
                  <a:lumMod val="75000"/>
                </a:schemeClr>
              </a:gs>
              <a:gs pos="0">
                <a:schemeClr val="tx2">
                  <a:lumMod val="7500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lIns="182859" tIns="45714" rIns="91429" bIns="45714" anchor="t" anchorCtr="0"/>
          <a:lstStyle/>
          <a:p>
            <a:pPr>
              <a:defRPr/>
            </a:pPr>
            <a:r>
              <a:rPr lang="en-US" sz="1200" dirty="0">
                <a:solidFill>
                  <a:srgbClr val="FFFFFF"/>
                </a:solidFill>
                <a:latin typeface="Candara" panose="020E0502030303020204" pitchFamily="34" charset="0"/>
                <a:ea typeface="ＭＳ Ｐゴシック" charset="0"/>
                <a:cs typeface="ＭＳ Ｐゴシック" charset="0"/>
              </a:rPr>
              <a:t>PCL Working Groups / Committees</a:t>
            </a:r>
          </a:p>
        </p:txBody>
      </p:sp>
      <p:sp>
        <p:nvSpPr>
          <p:cNvPr id="23" name="Rectangle 22"/>
          <p:cNvSpPr>
            <a:spLocks noChangeArrowheads="1"/>
          </p:cNvSpPr>
          <p:nvPr/>
        </p:nvSpPr>
        <p:spPr bwMode="auto">
          <a:xfrm>
            <a:off x="4648200" y="1887538"/>
            <a:ext cx="4419600" cy="4056062"/>
          </a:xfrm>
          <a:prstGeom prst="rect">
            <a:avLst/>
          </a:prstGeom>
          <a:gradFill rotWithShape="1">
            <a:gsLst>
              <a:gs pos="0">
                <a:srgbClr val="F2F2F2"/>
              </a:gs>
              <a:gs pos="100000">
                <a:srgbClr val="D9D9D9"/>
              </a:gs>
            </a:gsLst>
            <a:lin ang="5400000"/>
          </a:gradFill>
          <a:ln w="9525">
            <a:solidFill>
              <a:srgbClr val="BFBFBF"/>
            </a:solidFill>
            <a:miter lim="800000"/>
            <a:headEnd/>
            <a:tailEnd/>
          </a:ln>
          <a:effectLst>
            <a:outerShdw blurRad="40000" dist="23000" dir="5400000" rotWithShape="0">
              <a:srgbClr val="808080">
                <a:alpha val="12999"/>
              </a:srgbClr>
            </a:outerShdw>
          </a:effectLst>
        </p:spPr>
        <p:txBody>
          <a:bodyPr lIns="182859" tIns="9143" rIns="9143" bIns="9143" anchor="t" anchorCtr="0"/>
          <a:lstStyle/>
          <a:p>
            <a:pPr marL="171430" indent="-171430">
              <a:buFont typeface="Arial" panose="020B0604020202020204" pitchFamily="34" charset="0"/>
              <a:buChar char="•"/>
            </a:pPr>
            <a:r>
              <a:rPr lang="en-US" altLang="en-US" sz="1200" dirty="0">
                <a:solidFill>
                  <a:prstClr val="black"/>
                </a:solidFill>
                <a:latin typeface="Candara" panose="020E0502030303020204" pitchFamily="34" charset="0"/>
              </a:rPr>
              <a:t>DSS | Industry Working Group</a:t>
            </a:r>
          </a:p>
          <a:p>
            <a:pPr marL="171430" indent="-171430">
              <a:buFont typeface="Arial" panose="020B0604020202020204" pitchFamily="34" charset="0"/>
              <a:buChar char="•"/>
            </a:pPr>
            <a:r>
              <a:rPr lang="en-US" altLang="en-US" sz="1200" dirty="0">
                <a:solidFill>
                  <a:prstClr val="black"/>
                </a:solidFill>
                <a:latin typeface="Candara" panose="020E0502030303020204" pitchFamily="34" charset="0"/>
              </a:rPr>
              <a:t>Background Investigation Stakeholders Group</a:t>
            </a:r>
          </a:p>
          <a:p>
            <a:pPr marL="171430" indent="-171430">
              <a:buFont typeface="Arial" panose="020B0604020202020204" pitchFamily="34" charset="0"/>
              <a:buChar char="•"/>
            </a:pPr>
            <a:r>
              <a:rPr lang="en-US" altLang="en-US" sz="1200" dirty="0">
                <a:solidFill>
                  <a:prstClr val="black"/>
                </a:solidFill>
                <a:latin typeface="Candara" panose="020E0502030303020204" pitchFamily="34" charset="0"/>
              </a:rPr>
              <a:t>DoD CE Working Group</a:t>
            </a:r>
          </a:p>
          <a:p>
            <a:pPr marL="171430" indent="-171430">
              <a:buFont typeface="Arial" panose="020B0604020202020204" pitchFamily="34" charset="0"/>
              <a:buChar char="•"/>
            </a:pPr>
            <a:r>
              <a:rPr lang="en-US" altLang="en-US" sz="1200" dirty="0">
                <a:solidFill>
                  <a:prstClr val="black"/>
                </a:solidFill>
                <a:latin typeface="Candara" panose="020E0502030303020204" pitchFamily="34" charset="0"/>
              </a:rPr>
              <a:t>DNI CE Working Group</a:t>
            </a:r>
          </a:p>
          <a:p>
            <a:pPr marL="171430" indent="-171430">
              <a:buFont typeface="Arial" panose="020B0604020202020204" pitchFamily="34" charset="0"/>
              <a:buChar char="•"/>
            </a:pPr>
            <a:r>
              <a:rPr lang="en-US" altLang="en-US" sz="1200" dirty="0">
                <a:solidFill>
                  <a:prstClr val="black"/>
                </a:solidFill>
                <a:latin typeface="Candara" panose="020E0502030303020204" pitchFamily="34" charset="0"/>
              </a:rPr>
              <a:t>DoD CAF Stakeholder Working Group</a:t>
            </a:r>
          </a:p>
          <a:p>
            <a:pPr marL="171430" indent="-171430">
              <a:buFont typeface="Arial" panose="020B0604020202020204" pitchFamily="34" charset="0"/>
              <a:buChar char="•"/>
            </a:pPr>
            <a:r>
              <a:rPr lang="en-US" altLang="en-US" sz="1200" dirty="0">
                <a:solidFill>
                  <a:prstClr val="black"/>
                </a:solidFill>
                <a:latin typeface="Candara" panose="020E0502030303020204" pitchFamily="34" charset="0"/>
              </a:rPr>
              <a:t>PCL Working Group (NISPPAC)</a:t>
            </a:r>
          </a:p>
          <a:p>
            <a:pPr marL="171430" indent="-171430">
              <a:buFont typeface="Arial" panose="020B0604020202020204" pitchFamily="34" charset="0"/>
              <a:buChar char="•"/>
            </a:pPr>
            <a:r>
              <a:rPr lang="en-US" altLang="en-US" sz="1200" dirty="0">
                <a:solidFill>
                  <a:prstClr val="black"/>
                </a:solidFill>
                <a:latin typeface="Candara" panose="020E0502030303020204" pitchFamily="34" charset="0"/>
              </a:rPr>
              <a:t>ARC End-to-End Pilot</a:t>
            </a:r>
          </a:p>
          <a:p>
            <a:pPr marL="171430" indent="-171430">
              <a:buFont typeface="Arial" panose="020B0604020202020204" pitchFamily="34" charset="0"/>
              <a:buChar char="•"/>
            </a:pPr>
            <a:r>
              <a:rPr lang="en-US" altLang="en-US" sz="1200" dirty="0">
                <a:solidFill>
                  <a:prstClr val="black"/>
                </a:solidFill>
                <a:latin typeface="Candara" panose="020E0502030303020204" pitchFamily="34" charset="0"/>
              </a:rPr>
              <a:t>DSE BPR</a:t>
            </a:r>
          </a:p>
          <a:p>
            <a:pPr marL="171430" indent="-171430">
              <a:buFont typeface="Arial" panose="020B0604020202020204" pitchFamily="34" charset="0"/>
              <a:buChar char="•"/>
            </a:pPr>
            <a:r>
              <a:rPr lang="en-US" altLang="en-US" sz="1200" dirty="0">
                <a:solidFill>
                  <a:prstClr val="black"/>
                </a:solidFill>
                <a:latin typeface="Candara" panose="020E0502030303020204" pitchFamily="34" charset="0"/>
              </a:rPr>
              <a:t>JPAS/SWFT PMO</a:t>
            </a:r>
          </a:p>
          <a:p>
            <a:pPr marL="171430" indent="-171430">
              <a:buFont typeface="Arial" panose="020B0604020202020204" pitchFamily="34" charset="0"/>
              <a:buChar char="•"/>
            </a:pPr>
            <a:r>
              <a:rPr lang="en-US" altLang="en-US" sz="1200" dirty="0">
                <a:solidFill>
                  <a:prstClr val="black"/>
                </a:solidFill>
                <a:latin typeface="Candara" panose="020E0502030303020204" pitchFamily="34" charset="0"/>
              </a:rPr>
              <a:t>DISS Governance Board</a:t>
            </a:r>
          </a:p>
          <a:p>
            <a:pPr marL="171430" indent="-171430">
              <a:buFont typeface="Arial" panose="020B0604020202020204" pitchFamily="34" charset="0"/>
              <a:buChar char="•"/>
            </a:pPr>
            <a:r>
              <a:rPr lang="en-US" altLang="en-US" sz="1200" dirty="0">
                <a:solidFill>
                  <a:prstClr val="black"/>
                </a:solidFill>
                <a:latin typeface="Candara" panose="020E0502030303020204" pitchFamily="34" charset="0"/>
              </a:rPr>
              <a:t>Defense Security Enterprise Advisory Group (DSEAG)</a:t>
            </a:r>
          </a:p>
          <a:p>
            <a:pPr marL="171430" indent="-171430">
              <a:buFont typeface="Arial" panose="020B0604020202020204" pitchFamily="34" charset="0"/>
              <a:buChar char="•"/>
            </a:pPr>
            <a:r>
              <a:rPr lang="en-US" altLang="en-US" sz="1200" dirty="0">
                <a:solidFill>
                  <a:prstClr val="black"/>
                </a:solidFill>
                <a:latin typeface="Candara" panose="020E0502030303020204" pitchFamily="34" charset="0"/>
              </a:rPr>
              <a:t>NCMS</a:t>
            </a:r>
          </a:p>
          <a:p>
            <a:pPr marL="171430" indent="-171430">
              <a:buFont typeface="Arial" panose="020B0604020202020204" pitchFamily="34" charset="0"/>
              <a:buChar char="•"/>
            </a:pPr>
            <a:r>
              <a:rPr lang="en-US" altLang="en-US" sz="1200" dirty="0">
                <a:solidFill>
                  <a:prstClr val="black"/>
                </a:solidFill>
                <a:latin typeface="Candara" panose="020E0502030303020204" pitchFamily="34" charset="0"/>
              </a:rPr>
              <a:t>ISAC</a:t>
            </a:r>
          </a:p>
          <a:p>
            <a:pPr marL="171430" indent="-171430">
              <a:buFont typeface="Arial" panose="020B0604020202020204" pitchFamily="34" charset="0"/>
              <a:buChar char="•"/>
            </a:pPr>
            <a:r>
              <a:rPr lang="en-US" altLang="en-US" sz="1200" dirty="0">
                <a:solidFill>
                  <a:prstClr val="black"/>
                </a:solidFill>
                <a:latin typeface="Candara" panose="020E0502030303020204" pitchFamily="34" charset="0"/>
              </a:rPr>
              <a:t>NDIA/AIA</a:t>
            </a:r>
          </a:p>
          <a:p>
            <a:pPr marL="171430" indent="-171430">
              <a:buFont typeface="Arial" panose="020B0604020202020204" pitchFamily="34" charset="0"/>
              <a:buChar char="•"/>
            </a:pPr>
            <a:r>
              <a:rPr lang="en-US" altLang="en-US" sz="1200" dirty="0">
                <a:solidFill>
                  <a:prstClr val="black"/>
                </a:solidFill>
                <a:latin typeface="Candara" panose="020E0502030303020204" pitchFamily="34" charset="0"/>
              </a:rPr>
              <a:t>INSA</a:t>
            </a:r>
          </a:p>
          <a:p>
            <a:pPr marL="171430" indent="-171430">
              <a:buFont typeface="Arial" panose="020B0604020202020204" pitchFamily="34" charset="0"/>
              <a:buChar char="•"/>
            </a:pPr>
            <a:endParaRPr lang="en-US" altLang="en-US" sz="1200" dirty="0">
              <a:solidFill>
                <a:prstClr val="black"/>
              </a:solidFill>
              <a:latin typeface="Candara" panose="020E0502030303020204" pitchFamily="34" charset="0"/>
            </a:endParaRPr>
          </a:p>
          <a:p>
            <a:pPr marL="171430" indent="-171430">
              <a:buFont typeface="Arial" panose="020B0604020202020204" pitchFamily="34" charset="0"/>
              <a:buChar char="•"/>
            </a:pPr>
            <a:endParaRPr lang="en-US" altLang="en-US" sz="1200" dirty="0">
              <a:solidFill>
                <a:prstClr val="black"/>
              </a:solidFill>
              <a:latin typeface="Candara" panose="020E0502030303020204" pitchFamily="34" charset="0"/>
            </a:endParaRPr>
          </a:p>
          <a:p>
            <a:pPr marL="171430" indent="-171430">
              <a:buFont typeface="Arial" panose="020B0604020202020204" pitchFamily="34" charset="0"/>
              <a:buChar char="•"/>
            </a:pPr>
            <a:endParaRPr lang="en-US" altLang="en-US" sz="1200" dirty="0">
              <a:solidFill>
                <a:prstClr val="black"/>
              </a:solidFill>
              <a:latin typeface="Candara" panose="020E0502030303020204" pitchFamily="34" charset="0"/>
            </a:endParaRPr>
          </a:p>
          <a:p>
            <a:pPr marL="171430" indent="-171430">
              <a:buFont typeface="Arial" panose="020B0604020202020204" pitchFamily="34" charset="0"/>
              <a:buChar char="•"/>
            </a:pPr>
            <a:endParaRPr lang="en-US" altLang="en-US" sz="1200" dirty="0">
              <a:solidFill>
                <a:prstClr val="black"/>
              </a:solidFill>
              <a:latin typeface="Candara" panose="020E0502030303020204" pitchFamily="34" charset="0"/>
            </a:endParaRPr>
          </a:p>
          <a:p>
            <a:pPr marL="171430" indent="-171430">
              <a:buFont typeface="Arial" panose="020B0604020202020204" pitchFamily="34" charset="0"/>
              <a:buChar char="•"/>
            </a:pPr>
            <a:endParaRPr lang="en-US" altLang="en-US" sz="1200" dirty="0">
              <a:solidFill>
                <a:prstClr val="black"/>
              </a:solidFill>
              <a:latin typeface="Candara" panose="020E0502030303020204" pitchFamily="34" charset="0"/>
            </a:endParaRPr>
          </a:p>
          <a:p>
            <a:endParaRPr lang="en-US" altLang="en-US" sz="1200" dirty="0">
              <a:solidFill>
                <a:prstClr val="black"/>
              </a:solidFill>
              <a:latin typeface="Candara" panose="020E0502030303020204" pitchFamily="34" charset="0"/>
            </a:endParaRPr>
          </a:p>
          <a:p>
            <a:pPr marL="0" lvl="1"/>
            <a:endParaRPr lang="en-US" altLang="en-US" sz="1200" dirty="0">
              <a:solidFill>
                <a:srgbClr val="000000"/>
              </a:solidFill>
              <a:latin typeface="Candara" panose="020E0502030303020204" pitchFamily="34" charset="0"/>
            </a:endParaRPr>
          </a:p>
          <a:p>
            <a:pPr marL="0" lvl="1"/>
            <a:endParaRPr lang="en-US" altLang="en-US" sz="1200" b="1" i="1" dirty="0">
              <a:solidFill>
                <a:srgbClr val="000000"/>
              </a:solidFill>
              <a:latin typeface="Candara" panose="020E0502030303020204" pitchFamily="34" charset="0"/>
            </a:endParaRPr>
          </a:p>
          <a:p>
            <a:pPr marL="0" lvl="1"/>
            <a:endParaRPr lang="en-US" altLang="en-US" sz="1200" dirty="0">
              <a:solidFill>
                <a:srgbClr val="000000"/>
              </a:solidFill>
              <a:latin typeface="Candara" panose="020E0502030303020204" pitchFamily="34" charset="0"/>
            </a:endParaRPr>
          </a:p>
          <a:p>
            <a:pPr marL="0" lvl="1"/>
            <a:endParaRPr lang="en-US" altLang="en-US" sz="1200" dirty="0">
              <a:solidFill>
                <a:srgbClr val="000000"/>
              </a:solidFill>
              <a:latin typeface="Candara" panose="020E0502030303020204" pitchFamily="34" charset="0"/>
            </a:endParaRPr>
          </a:p>
          <a:p>
            <a:pPr marL="0" lvl="1"/>
            <a:endParaRPr lang="en-US" altLang="en-US" sz="1200" dirty="0">
              <a:solidFill>
                <a:srgbClr val="000000"/>
              </a:solidFill>
              <a:latin typeface="Bodoni MT Poster Compressed" panose="02070706080601050204" pitchFamily="18" charset="0"/>
            </a:endParaRPr>
          </a:p>
          <a:p>
            <a:pPr marL="0" lvl="1"/>
            <a:endParaRPr lang="en-US" altLang="en-US" sz="1200" dirty="0">
              <a:solidFill>
                <a:srgbClr val="000000"/>
              </a:solidFill>
              <a:latin typeface="Candara" panose="020E0502030303020204" pitchFamily="34" charset="0"/>
            </a:endParaRPr>
          </a:p>
          <a:p>
            <a:pPr marL="0" lvl="1"/>
            <a:endParaRPr lang="en-US" altLang="en-US" sz="1200" dirty="0">
              <a:solidFill>
                <a:srgbClr val="000000"/>
              </a:solidFill>
              <a:latin typeface="Candara" panose="020E0502030303020204" pitchFamily="34" charset="0"/>
            </a:endParaRPr>
          </a:p>
          <a:p>
            <a:pPr marL="0" lvl="1"/>
            <a:endParaRPr lang="en-US" altLang="en-US" sz="1200" dirty="0">
              <a:solidFill>
                <a:srgbClr val="000000"/>
              </a:solidFill>
              <a:latin typeface="Candara" panose="020E0502030303020204" pitchFamily="34" charset="0"/>
            </a:endParaRPr>
          </a:p>
          <a:p>
            <a:pPr marL="0" lvl="1"/>
            <a:endParaRPr lang="en-US" altLang="en-US" sz="1200" b="1" dirty="0">
              <a:solidFill>
                <a:srgbClr val="000000"/>
              </a:solidFill>
              <a:latin typeface="Candara" panose="020E0502030303020204" pitchFamily="34" charset="0"/>
            </a:endParaRPr>
          </a:p>
          <a:p>
            <a:pPr marL="0" lvl="1"/>
            <a:endParaRPr lang="en-US" altLang="en-US" sz="1200" dirty="0">
              <a:solidFill>
                <a:srgbClr val="000000"/>
              </a:solidFill>
              <a:latin typeface="Candara" panose="020E0502030303020204" pitchFamily="34" charset="0"/>
            </a:endParaRPr>
          </a:p>
          <a:p>
            <a:pPr marL="0" lvl="1"/>
            <a:endParaRPr lang="en-US" altLang="en-US" sz="1200" dirty="0">
              <a:solidFill>
                <a:srgbClr val="000000"/>
              </a:solidFill>
              <a:latin typeface="Candara" panose="020E0502030303020204" pitchFamily="34" charset="0"/>
            </a:endParaRPr>
          </a:p>
          <a:p>
            <a:pPr marL="0" lvl="1"/>
            <a:endParaRPr lang="en-US" altLang="en-US" sz="1200" dirty="0">
              <a:solidFill>
                <a:srgbClr val="F79646">
                  <a:lumMod val="75000"/>
                </a:srgbClr>
              </a:solidFill>
              <a:latin typeface="Candara" panose="020E0502030303020204" pitchFamily="34" charset="0"/>
            </a:endParaRPr>
          </a:p>
          <a:p>
            <a:endParaRPr lang="en-US" altLang="en-US" sz="1200" dirty="0">
              <a:solidFill>
                <a:srgbClr val="000000"/>
              </a:solidFill>
              <a:latin typeface="Candara" panose="020E0502030303020204" pitchFamily="34" charset="0"/>
            </a:endParaRPr>
          </a:p>
          <a:p>
            <a:endParaRPr lang="en-US" altLang="en-US" sz="1200" dirty="0">
              <a:solidFill>
                <a:srgbClr val="000000"/>
              </a:solidFill>
              <a:latin typeface="Candara" panose="020E0502030303020204" pitchFamily="34" charset="0"/>
            </a:endParaRPr>
          </a:p>
          <a:p>
            <a:endParaRPr lang="en-US" altLang="en-US" sz="1200" dirty="0">
              <a:solidFill>
                <a:srgbClr val="000000"/>
              </a:solidFill>
              <a:latin typeface="Candara" panose="020E0502030303020204" pitchFamily="34" charset="0"/>
            </a:endParaRPr>
          </a:p>
          <a:p>
            <a:endParaRPr lang="en-US" altLang="en-US" sz="1200" dirty="0">
              <a:solidFill>
                <a:srgbClr val="000000"/>
              </a:solidFill>
              <a:latin typeface="Candara" panose="020E0502030303020204" pitchFamily="34" charset="0"/>
            </a:endParaRPr>
          </a:p>
          <a:p>
            <a:endParaRPr lang="en-US" altLang="en-US" sz="1200" dirty="0">
              <a:solidFill>
                <a:srgbClr val="000000"/>
              </a:solidFill>
              <a:latin typeface="Candara" panose="020E0502030303020204" pitchFamily="34" charset="0"/>
            </a:endParaRPr>
          </a:p>
          <a:p>
            <a:endParaRPr lang="en-US" altLang="en-US" sz="1200" dirty="0">
              <a:solidFill>
                <a:srgbClr val="000000"/>
              </a:solidFill>
              <a:latin typeface="Candara" panose="020E0502030303020204" pitchFamily="34" charset="0"/>
            </a:endParaRPr>
          </a:p>
        </p:txBody>
      </p:sp>
    </p:spTree>
    <p:extLst>
      <p:ext uri="{BB962C8B-B14F-4D97-AF65-F5344CB8AC3E}">
        <p14:creationId xmlns:p14="http://schemas.microsoft.com/office/powerpoint/2010/main" val="9707056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Engagement and Collaboration</a:t>
            </a:r>
            <a:endParaRPr lang="en-US" dirty="0"/>
          </a:p>
        </p:txBody>
      </p:sp>
      <p:sp>
        <p:nvSpPr>
          <p:cNvPr id="4" name="Slide Number Placeholder 5"/>
          <p:cNvSpPr>
            <a:spLocks noGrp="1"/>
          </p:cNvSpPr>
          <p:nvPr>
            <p:ph type="sldNum" sz="quarter" idx="12"/>
          </p:nvPr>
        </p:nvSpPr>
        <p:spPr>
          <a:xfrm>
            <a:off x="8686800" y="6553200"/>
            <a:ext cx="381000" cy="228600"/>
          </a:xfrm>
        </p:spPr>
        <p:txBody>
          <a:bodyPr vert="horz" lIns="91440" tIns="45720" rIns="91440" bIns="45720" rtlCol="0" anchor="ctr"/>
          <a:lstStyle/>
          <a:p>
            <a:fld id="{A958CD69-26FF-411E-8798-217A84E786E5}" type="slidenum">
              <a:rPr lang="en-US">
                <a:solidFill>
                  <a:schemeClr val="tx1">
                    <a:tint val="75000"/>
                  </a:schemeClr>
                </a:solidFill>
              </a:rPr>
              <a:pPr/>
              <a:t>19</a:t>
            </a:fld>
            <a:endParaRPr lang="en-US" dirty="0">
              <a:solidFill>
                <a:schemeClr val="tx1">
                  <a:tint val="75000"/>
                </a:schemeClr>
              </a:solidFill>
            </a:endParaRPr>
          </a:p>
        </p:txBody>
      </p:sp>
      <p:sp>
        <p:nvSpPr>
          <p:cNvPr id="5" name="Slide Number Placeholder 5"/>
          <p:cNvSpPr txBox="1">
            <a:spLocks/>
          </p:cNvSpPr>
          <p:nvPr/>
        </p:nvSpPr>
        <p:spPr>
          <a:xfrm>
            <a:off x="8686800" y="6553200"/>
            <a:ext cx="381000" cy="228600"/>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bg1">
                    <a:lumMod val="50000"/>
                  </a:schemeClr>
                </a:solidFill>
                <a:latin typeface="Candara" panose="020E0502030303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958CD69-26FF-411E-8798-217A84E786E5}" type="slidenum">
              <a:rPr lang="en-US" smtClean="0">
                <a:solidFill>
                  <a:schemeClr val="tx1"/>
                </a:solidFill>
              </a:rPr>
              <a:pPr/>
              <a:t>19</a:t>
            </a:fld>
            <a:endParaRPr lang="en-US" dirty="0">
              <a:solidFill>
                <a:schemeClr val="tx1"/>
              </a:solidFill>
            </a:endParaRPr>
          </a:p>
        </p:txBody>
      </p:sp>
      <p:grpSp>
        <p:nvGrpSpPr>
          <p:cNvPr id="6" name="Group 5"/>
          <p:cNvGrpSpPr/>
          <p:nvPr/>
        </p:nvGrpSpPr>
        <p:grpSpPr>
          <a:xfrm>
            <a:off x="211923" y="1600200"/>
            <a:ext cx="914400" cy="914400"/>
            <a:chOff x="1066800" y="2616301"/>
            <a:chExt cx="914400" cy="914400"/>
          </a:xfrm>
        </p:grpSpPr>
        <p:sp>
          <p:nvSpPr>
            <p:cNvPr id="7" name="Oval 6"/>
            <p:cNvSpPr/>
            <p:nvPr/>
          </p:nvSpPr>
          <p:spPr>
            <a:xfrm>
              <a:off x="1066800" y="2616301"/>
              <a:ext cx="914400" cy="914400"/>
            </a:xfrm>
            <a:prstGeom prst="ellipse">
              <a:avLst/>
            </a:prstGeom>
            <a:ln w="9525">
              <a:solidFill>
                <a:schemeClr val="accent6">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endParaRPr lang="en-US">
                <a:solidFill>
                  <a:schemeClr val="tx1"/>
                </a:solidFill>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5400" y="2844901"/>
              <a:ext cx="457200" cy="457200"/>
            </a:xfrm>
            <a:prstGeom prst="rect">
              <a:avLst/>
            </a:prstGeom>
          </p:spPr>
        </p:pic>
      </p:grpSp>
      <p:grpSp>
        <p:nvGrpSpPr>
          <p:cNvPr id="9" name="Group 8"/>
          <p:cNvGrpSpPr/>
          <p:nvPr/>
        </p:nvGrpSpPr>
        <p:grpSpPr>
          <a:xfrm>
            <a:off x="1993947" y="5184577"/>
            <a:ext cx="914400" cy="914400"/>
            <a:chOff x="2438400" y="4038600"/>
            <a:chExt cx="914400" cy="914400"/>
          </a:xfrm>
        </p:grpSpPr>
        <p:sp>
          <p:nvSpPr>
            <p:cNvPr id="10" name="Oval 9"/>
            <p:cNvSpPr/>
            <p:nvPr/>
          </p:nvSpPr>
          <p:spPr>
            <a:xfrm>
              <a:off x="2438400" y="4038600"/>
              <a:ext cx="914400" cy="914400"/>
            </a:xfrm>
            <a:prstGeom prst="ellipse">
              <a:avLst/>
            </a:prstGeom>
            <a:ln w="9525">
              <a:solidFill>
                <a:schemeClr val="accent5">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endParaRPr lang="en-US">
                <a:solidFill>
                  <a:schemeClr val="tx1"/>
                </a:solidFill>
              </a:endParaRP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7000" y="4267200"/>
              <a:ext cx="457200" cy="457200"/>
            </a:xfrm>
            <a:prstGeom prst="rect">
              <a:avLst/>
            </a:prstGeom>
          </p:spPr>
        </p:pic>
      </p:grpSp>
      <p:grpSp>
        <p:nvGrpSpPr>
          <p:cNvPr id="12" name="Group 11"/>
          <p:cNvGrpSpPr/>
          <p:nvPr/>
        </p:nvGrpSpPr>
        <p:grpSpPr>
          <a:xfrm>
            <a:off x="5489677" y="1279921"/>
            <a:ext cx="914400" cy="914400"/>
            <a:chOff x="6477000" y="1447800"/>
            <a:chExt cx="914400" cy="914400"/>
          </a:xfrm>
        </p:grpSpPr>
        <p:sp>
          <p:nvSpPr>
            <p:cNvPr id="13" name="Oval 12"/>
            <p:cNvSpPr/>
            <p:nvPr/>
          </p:nvSpPr>
          <p:spPr>
            <a:xfrm>
              <a:off x="6477000" y="1447800"/>
              <a:ext cx="914400" cy="914400"/>
            </a:xfrm>
            <a:prstGeom prst="ellipse">
              <a:avLst/>
            </a:prstGeom>
            <a:ln w="9525">
              <a:solidFill>
                <a:schemeClr val="accent3">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endParaRPr lang="en-US">
                <a:solidFill>
                  <a:schemeClr val="tx1"/>
                </a:solidFill>
              </a:endParaRPr>
            </a:p>
          </p:txBody>
        </p:sp>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05600" y="1676400"/>
              <a:ext cx="457200" cy="457200"/>
            </a:xfrm>
            <a:prstGeom prst="rect">
              <a:avLst/>
            </a:prstGeom>
          </p:spPr>
        </p:pic>
      </p:grpSp>
      <p:grpSp>
        <p:nvGrpSpPr>
          <p:cNvPr id="15" name="Group 14"/>
          <p:cNvGrpSpPr/>
          <p:nvPr/>
        </p:nvGrpSpPr>
        <p:grpSpPr>
          <a:xfrm>
            <a:off x="3384448" y="3260527"/>
            <a:ext cx="914400" cy="914400"/>
            <a:chOff x="7467600" y="5105400"/>
            <a:chExt cx="914400" cy="914400"/>
          </a:xfrm>
        </p:grpSpPr>
        <p:sp>
          <p:nvSpPr>
            <p:cNvPr id="16" name="Oval 15"/>
            <p:cNvSpPr/>
            <p:nvPr/>
          </p:nvSpPr>
          <p:spPr>
            <a:xfrm>
              <a:off x="7467600" y="5105400"/>
              <a:ext cx="914400" cy="914400"/>
            </a:xfrm>
            <a:prstGeom prst="ellipse">
              <a:avLst/>
            </a:prstGeom>
            <a:ln w="9525">
              <a:solidFill>
                <a:schemeClr val="accent4">
                  <a:lumMod val="50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endParaRPr lang="en-US">
                <a:solidFill>
                  <a:schemeClr val="tx1"/>
                </a:solidFill>
              </a:endParaRPr>
            </a:p>
          </p:txBody>
        </p:sp>
        <p:pic>
          <p:nvPicPr>
            <p:cNvPr id="17" name="Picture 1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96200" y="5334000"/>
              <a:ext cx="457200" cy="457200"/>
            </a:xfrm>
            <a:prstGeom prst="rect">
              <a:avLst/>
            </a:prstGeom>
          </p:spPr>
        </p:pic>
      </p:grpSp>
      <p:sp>
        <p:nvSpPr>
          <p:cNvPr id="18" name="Rectangle 17"/>
          <p:cNvSpPr/>
          <p:nvPr/>
        </p:nvSpPr>
        <p:spPr>
          <a:xfrm>
            <a:off x="7391400" y="2122587"/>
            <a:ext cx="1391983" cy="307777"/>
          </a:xfrm>
          <a:prstGeom prst="rect">
            <a:avLst/>
          </a:prstGeom>
        </p:spPr>
        <p:txBody>
          <a:bodyPr wrap="square" lIns="45720" tIns="45720" rIns="45720" bIns="45720">
            <a:spAutoFit/>
          </a:bodyPr>
          <a:lstStyle/>
          <a:p>
            <a:r>
              <a:rPr lang="en-US" sz="1400" dirty="0" smtClean="0">
                <a:latin typeface="Candara" panose="020E0502030303020204" pitchFamily="34" charset="0"/>
              </a:rPr>
              <a:t>Voice Of Industry</a:t>
            </a:r>
            <a:endParaRPr lang="en-US" sz="1400" dirty="0">
              <a:latin typeface="Candara" panose="020E0502030303020204" pitchFamily="34" charset="0"/>
            </a:endParaRPr>
          </a:p>
        </p:txBody>
      </p:sp>
      <p:sp>
        <p:nvSpPr>
          <p:cNvPr id="19" name="Rectangle 18"/>
          <p:cNvSpPr/>
          <p:nvPr/>
        </p:nvSpPr>
        <p:spPr>
          <a:xfrm>
            <a:off x="1384670" y="4536339"/>
            <a:ext cx="918007" cy="307777"/>
          </a:xfrm>
          <a:prstGeom prst="rect">
            <a:avLst/>
          </a:prstGeom>
        </p:spPr>
        <p:txBody>
          <a:bodyPr wrap="square" lIns="45720" tIns="45720" rIns="45720" bIns="45720">
            <a:spAutoFit/>
          </a:bodyPr>
          <a:lstStyle/>
          <a:p>
            <a:pPr algn="r"/>
            <a:r>
              <a:rPr lang="en-US" sz="1400" dirty="0" smtClean="0">
                <a:latin typeface="Candara" panose="020E0502030303020204" pitchFamily="34" charset="0"/>
              </a:rPr>
              <a:t>DMDC PSA</a:t>
            </a:r>
            <a:endParaRPr lang="en-US" sz="1400" dirty="0">
              <a:latin typeface="Candara" panose="020E0502030303020204" pitchFamily="34" charset="0"/>
            </a:endParaRPr>
          </a:p>
        </p:txBody>
      </p:sp>
      <p:sp>
        <p:nvSpPr>
          <p:cNvPr id="20" name="Rectangle 19"/>
          <p:cNvSpPr/>
          <p:nvPr/>
        </p:nvSpPr>
        <p:spPr>
          <a:xfrm>
            <a:off x="1105062" y="3638550"/>
            <a:ext cx="1117485" cy="307777"/>
          </a:xfrm>
          <a:prstGeom prst="rect">
            <a:avLst/>
          </a:prstGeom>
        </p:spPr>
        <p:txBody>
          <a:bodyPr wrap="square" lIns="45720" tIns="45720" rIns="45720" bIns="45720">
            <a:spAutoFit/>
          </a:bodyPr>
          <a:lstStyle/>
          <a:p>
            <a:pPr algn="r"/>
            <a:r>
              <a:rPr lang="en-US" sz="1400" dirty="0" smtClean="0">
                <a:latin typeface="Candara" panose="020E0502030303020204" pitchFamily="34" charset="0"/>
              </a:rPr>
              <a:t>JPAS Website</a:t>
            </a:r>
            <a:endParaRPr lang="en-US" sz="1400" dirty="0">
              <a:latin typeface="Candara" panose="020E0502030303020204" pitchFamily="34" charset="0"/>
            </a:endParaRPr>
          </a:p>
        </p:txBody>
      </p:sp>
      <p:sp>
        <p:nvSpPr>
          <p:cNvPr id="21" name="Rectangle 20"/>
          <p:cNvSpPr/>
          <p:nvPr/>
        </p:nvSpPr>
        <p:spPr>
          <a:xfrm>
            <a:off x="3352800" y="1444823"/>
            <a:ext cx="1629228" cy="307777"/>
          </a:xfrm>
          <a:prstGeom prst="rect">
            <a:avLst/>
          </a:prstGeom>
        </p:spPr>
        <p:txBody>
          <a:bodyPr wrap="square" lIns="45720" tIns="45720" rIns="45720" bIns="45720">
            <a:spAutoFit/>
          </a:bodyPr>
          <a:lstStyle/>
          <a:p>
            <a:pPr algn="r"/>
            <a:r>
              <a:rPr lang="en-US" sz="1400" dirty="0" smtClean="0">
                <a:latin typeface="Candara" panose="020E0502030303020204" pitchFamily="34" charset="0"/>
              </a:rPr>
              <a:t>JPAS PMO Meetings</a:t>
            </a:r>
            <a:endParaRPr lang="en-US" sz="1400" dirty="0">
              <a:latin typeface="Candara" panose="020E0502030303020204" pitchFamily="34" charset="0"/>
            </a:endParaRPr>
          </a:p>
        </p:txBody>
      </p:sp>
      <p:sp>
        <p:nvSpPr>
          <p:cNvPr id="22" name="Rectangle 21"/>
          <p:cNvSpPr/>
          <p:nvPr/>
        </p:nvSpPr>
        <p:spPr>
          <a:xfrm>
            <a:off x="2819400" y="1737121"/>
            <a:ext cx="1632818" cy="307777"/>
          </a:xfrm>
          <a:prstGeom prst="rect">
            <a:avLst/>
          </a:prstGeom>
        </p:spPr>
        <p:txBody>
          <a:bodyPr wrap="square" lIns="45720" tIns="45720" rIns="45720" bIns="45720">
            <a:spAutoFit/>
          </a:bodyPr>
          <a:lstStyle/>
          <a:p>
            <a:pPr algn="r"/>
            <a:r>
              <a:rPr lang="en-US" sz="1400" dirty="0" smtClean="0">
                <a:latin typeface="Candara" panose="020E0502030303020204" pitchFamily="34" charset="0"/>
              </a:rPr>
              <a:t>Briefings to Industry</a:t>
            </a:r>
            <a:endParaRPr lang="en-US" sz="1400" dirty="0">
              <a:latin typeface="Candara" panose="020E0502030303020204" pitchFamily="34" charset="0"/>
            </a:endParaRPr>
          </a:p>
        </p:txBody>
      </p:sp>
      <p:sp>
        <p:nvSpPr>
          <p:cNvPr id="23" name="Rectangle 22"/>
          <p:cNvSpPr/>
          <p:nvPr/>
        </p:nvSpPr>
        <p:spPr>
          <a:xfrm>
            <a:off x="2505797" y="2892623"/>
            <a:ext cx="1304203" cy="307777"/>
          </a:xfrm>
          <a:prstGeom prst="rect">
            <a:avLst/>
          </a:prstGeom>
        </p:spPr>
        <p:txBody>
          <a:bodyPr wrap="square" lIns="45720" tIns="45720" rIns="45720" bIns="45720">
            <a:spAutoFit/>
          </a:bodyPr>
          <a:lstStyle/>
          <a:p>
            <a:pPr algn="r"/>
            <a:r>
              <a:rPr lang="en-US" sz="1400" dirty="0" smtClean="0">
                <a:latin typeface="Candara" panose="020E0502030303020204" pitchFamily="34" charset="0"/>
              </a:rPr>
              <a:t>NCMS Meetings</a:t>
            </a:r>
            <a:endParaRPr lang="en-US" sz="1400" dirty="0">
              <a:latin typeface="Candara" panose="020E0502030303020204" pitchFamily="34" charset="0"/>
            </a:endParaRPr>
          </a:p>
        </p:txBody>
      </p:sp>
      <p:sp>
        <p:nvSpPr>
          <p:cNvPr id="24" name="Rectangle 23"/>
          <p:cNvSpPr/>
          <p:nvPr/>
        </p:nvSpPr>
        <p:spPr>
          <a:xfrm>
            <a:off x="1143000" y="2895600"/>
            <a:ext cx="727122" cy="307777"/>
          </a:xfrm>
          <a:prstGeom prst="rect">
            <a:avLst/>
          </a:prstGeom>
        </p:spPr>
        <p:txBody>
          <a:bodyPr wrap="square" lIns="45720" tIns="45720" rIns="45720" bIns="45720">
            <a:spAutoFit/>
          </a:bodyPr>
          <a:lstStyle/>
          <a:p>
            <a:pPr algn="r"/>
            <a:r>
              <a:rPr lang="en-US" sz="1400" dirty="0" smtClean="0">
                <a:latin typeface="Candara" panose="020E0502030303020204" pitchFamily="34" charset="0"/>
              </a:rPr>
              <a:t>DSS.MIL</a:t>
            </a:r>
            <a:endParaRPr lang="en-US" sz="1400" dirty="0">
              <a:latin typeface="Candara" panose="020E0502030303020204" pitchFamily="34" charset="0"/>
            </a:endParaRPr>
          </a:p>
        </p:txBody>
      </p:sp>
      <p:sp>
        <p:nvSpPr>
          <p:cNvPr id="25" name="Rectangle 24"/>
          <p:cNvSpPr/>
          <p:nvPr/>
        </p:nvSpPr>
        <p:spPr>
          <a:xfrm>
            <a:off x="972429" y="4884472"/>
            <a:ext cx="1382750" cy="307777"/>
          </a:xfrm>
          <a:prstGeom prst="rect">
            <a:avLst/>
          </a:prstGeom>
        </p:spPr>
        <p:txBody>
          <a:bodyPr wrap="square" lIns="45720" tIns="45720" rIns="45720" bIns="45720">
            <a:spAutoFit/>
          </a:bodyPr>
          <a:lstStyle/>
          <a:p>
            <a:pPr algn="r"/>
            <a:r>
              <a:rPr lang="en-US" sz="1400" dirty="0" smtClean="0">
                <a:latin typeface="Candara" panose="020E0502030303020204" pitchFamily="34" charset="0"/>
              </a:rPr>
              <a:t>Access Magazine</a:t>
            </a:r>
            <a:endParaRPr lang="en-US" sz="1400" dirty="0">
              <a:latin typeface="Candara" panose="020E0502030303020204" pitchFamily="34" charset="0"/>
            </a:endParaRPr>
          </a:p>
        </p:txBody>
      </p:sp>
      <p:sp>
        <p:nvSpPr>
          <p:cNvPr id="26" name="Rectangle 25"/>
          <p:cNvSpPr/>
          <p:nvPr/>
        </p:nvSpPr>
        <p:spPr>
          <a:xfrm>
            <a:off x="457200" y="2514600"/>
            <a:ext cx="1167947" cy="307777"/>
          </a:xfrm>
          <a:prstGeom prst="rect">
            <a:avLst/>
          </a:prstGeom>
        </p:spPr>
        <p:txBody>
          <a:bodyPr wrap="square" lIns="45720" tIns="45720" rIns="45720" bIns="45720">
            <a:spAutoFit/>
          </a:bodyPr>
          <a:lstStyle/>
          <a:p>
            <a:pPr algn="r"/>
            <a:r>
              <a:rPr lang="en-US" sz="1400" dirty="0" smtClean="0">
                <a:latin typeface="Candara" panose="020E0502030303020204" pitchFamily="34" charset="0"/>
              </a:rPr>
              <a:t>DSS Facebook</a:t>
            </a:r>
            <a:endParaRPr lang="en-US" sz="1400" dirty="0">
              <a:latin typeface="Candara" panose="020E0502030303020204" pitchFamily="34" charset="0"/>
            </a:endParaRPr>
          </a:p>
        </p:txBody>
      </p:sp>
      <p:sp>
        <p:nvSpPr>
          <p:cNvPr id="27" name="Rectangle 26"/>
          <p:cNvSpPr/>
          <p:nvPr/>
        </p:nvSpPr>
        <p:spPr>
          <a:xfrm>
            <a:off x="1356971" y="4050793"/>
            <a:ext cx="973407" cy="307777"/>
          </a:xfrm>
          <a:prstGeom prst="rect">
            <a:avLst/>
          </a:prstGeom>
        </p:spPr>
        <p:txBody>
          <a:bodyPr wrap="square" lIns="45720" tIns="45720" rIns="45720" bIns="45720">
            <a:spAutoFit/>
          </a:bodyPr>
          <a:lstStyle/>
          <a:p>
            <a:pPr algn="r"/>
            <a:r>
              <a:rPr lang="en-US" sz="1400" dirty="0" smtClean="0">
                <a:latin typeface="Candara" panose="020E0502030303020204" pitchFamily="34" charset="0"/>
              </a:rPr>
              <a:t>DSS Twitter</a:t>
            </a:r>
            <a:endParaRPr lang="en-US" sz="1400" dirty="0">
              <a:latin typeface="Candara" panose="020E0502030303020204" pitchFamily="34" charset="0"/>
            </a:endParaRPr>
          </a:p>
        </p:txBody>
      </p:sp>
      <p:sp>
        <p:nvSpPr>
          <p:cNvPr id="28" name="Rectangle 27"/>
          <p:cNvSpPr/>
          <p:nvPr/>
        </p:nvSpPr>
        <p:spPr>
          <a:xfrm>
            <a:off x="8634992" y="5870382"/>
            <a:ext cx="436978" cy="307777"/>
          </a:xfrm>
          <a:prstGeom prst="rect">
            <a:avLst/>
          </a:prstGeom>
        </p:spPr>
        <p:txBody>
          <a:bodyPr wrap="square" lIns="45720" tIns="45720" rIns="45720" bIns="45720">
            <a:spAutoFit/>
          </a:bodyPr>
          <a:lstStyle/>
          <a:p>
            <a:r>
              <a:rPr lang="en-US" sz="1400" dirty="0" smtClean="0">
                <a:latin typeface="Candara" panose="020E0502030303020204" pitchFamily="34" charset="0"/>
              </a:rPr>
              <a:t>ISFD</a:t>
            </a:r>
            <a:endParaRPr lang="en-US" sz="1400" dirty="0">
              <a:latin typeface="Candara" panose="020E0502030303020204" pitchFamily="34" charset="0"/>
            </a:endParaRPr>
          </a:p>
        </p:txBody>
      </p:sp>
      <p:sp>
        <p:nvSpPr>
          <p:cNvPr id="29" name="Rectangle 28"/>
          <p:cNvSpPr/>
          <p:nvPr/>
        </p:nvSpPr>
        <p:spPr>
          <a:xfrm>
            <a:off x="6556477" y="1371600"/>
            <a:ext cx="1368323" cy="307777"/>
          </a:xfrm>
          <a:prstGeom prst="rect">
            <a:avLst/>
          </a:prstGeom>
        </p:spPr>
        <p:txBody>
          <a:bodyPr wrap="square" lIns="45720" tIns="45720" rIns="45720" bIns="45720">
            <a:spAutoFit/>
          </a:bodyPr>
          <a:lstStyle/>
          <a:p>
            <a:r>
              <a:rPr lang="en-US" sz="1400" dirty="0" smtClean="0">
                <a:latin typeface="Candara" panose="020E0502030303020204" pitchFamily="34" charset="0"/>
              </a:rPr>
              <a:t>CDSE Flash Email</a:t>
            </a:r>
            <a:endParaRPr lang="en-US" sz="1400" dirty="0">
              <a:latin typeface="Candara" panose="020E0502030303020204" pitchFamily="34" charset="0"/>
            </a:endParaRPr>
          </a:p>
        </p:txBody>
      </p:sp>
      <p:sp>
        <p:nvSpPr>
          <p:cNvPr id="30" name="Rectangle 29"/>
          <p:cNvSpPr/>
          <p:nvPr/>
        </p:nvSpPr>
        <p:spPr>
          <a:xfrm>
            <a:off x="2776194" y="2471897"/>
            <a:ext cx="1162754" cy="307777"/>
          </a:xfrm>
          <a:prstGeom prst="rect">
            <a:avLst/>
          </a:prstGeom>
        </p:spPr>
        <p:txBody>
          <a:bodyPr wrap="square" lIns="45720" tIns="45720" rIns="45720" bIns="45720">
            <a:spAutoFit/>
          </a:bodyPr>
          <a:lstStyle/>
          <a:p>
            <a:pPr algn="r"/>
            <a:r>
              <a:rPr lang="en-US" sz="1400" dirty="0" smtClean="0">
                <a:latin typeface="Candara" panose="020E0502030303020204" pitchFamily="34" charset="0"/>
              </a:rPr>
              <a:t>CDSE Webinar</a:t>
            </a:r>
            <a:endParaRPr lang="en-US" sz="1400" dirty="0">
              <a:latin typeface="Candara" panose="020E0502030303020204" pitchFamily="34" charset="0"/>
            </a:endParaRPr>
          </a:p>
        </p:txBody>
      </p:sp>
      <p:sp>
        <p:nvSpPr>
          <p:cNvPr id="31" name="Rectangle 30"/>
          <p:cNvSpPr/>
          <p:nvPr/>
        </p:nvSpPr>
        <p:spPr>
          <a:xfrm>
            <a:off x="2473540" y="2073473"/>
            <a:ext cx="1717460" cy="307777"/>
          </a:xfrm>
          <a:prstGeom prst="rect">
            <a:avLst/>
          </a:prstGeom>
        </p:spPr>
        <p:txBody>
          <a:bodyPr wrap="square" lIns="45720" tIns="45720" rIns="45720" bIns="45720">
            <a:spAutoFit/>
          </a:bodyPr>
          <a:lstStyle/>
          <a:p>
            <a:pPr algn="r"/>
            <a:r>
              <a:rPr lang="en-US" sz="1400" dirty="0" err="1" smtClean="0">
                <a:latin typeface="Candara" panose="020E0502030303020204" pitchFamily="34" charset="0"/>
              </a:rPr>
              <a:t>AskPSMO</a:t>
            </a:r>
            <a:r>
              <a:rPr lang="en-US" sz="1400" dirty="0" smtClean="0">
                <a:latin typeface="Candara" panose="020E0502030303020204" pitchFamily="34" charset="0"/>
              </a:rPr>
              <a:t>-I  Webinar</a:t>
            </a:r>
            <a:endParaRPr lang="en-US" sz="1400" dirty="0">
              <a:latin typeface="Candara" panose="020E0502030303020204" pitchFamily="34" charset="0"/>
            </a:endParaRPr>
          </a:p>
        </p:txBody>
      </p:sp>
      <p:sp>
        <p:nvSpPr>
          <p:cNvPr id="32" name="Rectangle 31"/>
          <p:cNvSpPr/>
          <p:nvPr/>
        </p:nvSpPr>
        <p:spPr>
          <a:xfrm>
            <a:off x="3004744" y="5782040"/>
            <a:ext cx="2588208" cy="307777"/>
          </a:xfrm>
          <a:prstGeom prst="rect">
            <a:avLst/>
          </a:prstGeom>
        </p:spPr>
        <p:txBody>
          <a:bodyPr wrap="square" lIns="45720" tIns="45720" rIns="45720" bIns="45720">
            <a:spAutoFit/>
          </a:bodyPr>
          <a:lstStyle/>
          <a:p>
            <a:r>
              <a:rPr lang="en-US" sz="1400" noProof="1">
                <a:latin typeface="Candara" panose="020E0502030303020204" pitchFamily="34" charset="0"/>
                <a:cs typeface="Arial" charset="0"/>
              </a:rPr>
              <a:t>DoD Security Services Call Center</a:t>
            </a:r>
          </a:p>
        </p:txBody>
      </p:sp>
      <p:sp>
        <p:nvSpPr>
          <p:cNvPr id="33" name="Rectangle 32"/>
          <p:cNvSpPr/>
          <p:nvPr/>
        </p:nvSpPr>
        <p:spPr>
          <a:xfrm>
            <a:off x="3866468" y="4279086"/>
            <a:ext cx="2000932" cy="307777"/>
          </a:xfrm>
          <a:prstGeom prst="rect">
            <a:avLst/>
          </a:prstGeom>
        </p:spPr>
        <p:txBody>
          <a:bodyPr wrap="square" lIns="45720" tIns="45720" rIns="45720" bIns="45720">
            <a:spAutoFit/>
          </a:bodyPr>
          <a:lstStyle/>
          <a:p>
            <a:r>
              <a:rPr lang="en-US" sz="1400" noProof="1" smtClean="0">
                <a:latin typeface="Candara" panose="020E0502030303020204" pitchFamily="34" charset="0"/>
                <a:cs typeface="Arial" charset="0"/>
              </a:rPr>
              <a:t>Triage Outreach Program</a:t>
            </a:r>
            <a:endParaRPr lang="en-US" sz="1400" dirty="0">
              <a:latin typeface="Candara" panose="020E0502030303020204" pitchFamily="34" charset="0"/>
            </a:endParaRPr>
          </a:p>
        </p:txBody>
      </p:sp>
      <p:sp>
        <p:nvSpPr>
          <p:cNvPr id="34" name="Rectangle 33"/>
          <p:cNvSpPr/>
          <p:nvPr/>
        </p:nvSpPr>
        <p:spPr>
          <a:xfrm>
            <a:off x="772484" y="3234996"/>
            <a:ext cx="1334660" cy="307777"/>
          </a:xfrm>
          <a:prstGeom prst="rect">
            <a:avLst/>
          </a:prstGeom>
        </p:spPr>
        <p:txBody>
          <a:bodyPr wrap="square" lIns="45720" tIns="45720" rIns="45720" bIns="45720">
            <a:spAutoFit/>
          </a:bodyPr>
          <a:lstStyle/>
          <a:p>
            <a:pPr algn="r"/>
            <a:r>
              <a:rPr lang="en-US" sz="1400" dirty="0" smtClean="0">
                <a:latin typeface="Candara" panose="020E0502030303020204" pitchFamily="34" charset="0"/>
              </a:rPr>
              <a:t>NCMS Facebook</a:t>
            </a:r>
            <a:endParaRPr lang="en-US" sz="1400" dirty="0">
              <a:latin typeface="Candara" panose="020E0502030303020204" pitchFamily="34" charset="0"/>
            </a:endParaRPr>
          </a:p>
        </p:txBody>
      </p:sp>
      <p:sp>
        <p:nvSpPr>
          <p:cNvPr id="35" name="Rectangle 34"/>
          <p:cNvSpPr/>
          <p:nvPr/>
        </p:nvSpPr>
        <p:spPr>
          <a:xfrm>
            <a:off x="6418730" y="4114800"/>
            <a:ext cx="758797" cy="307777"/>
          </a:xfrm>
          <a:prstGeom prst="rect">
            <a:avLst/>
          </a:prstGeom>
        </p:spPr>
        <p:txBody>
          <a:bodyPr wrap="square" lIns="45720" tIns="45720" rIns="45720" bIns="45720">
            <a:spAutoFit/>
          </a:bodyPr>
          <a:lstStyle/>
          <a:p>
            <a:r>
              <a:rPr lang="en-US" sz="1400" dirty="0" smtClean="0">
                <a:latin typeface="Candara" panose="020E0502030303020204" pitchFamily="34" charset="0"/>
              </a:rPr>
              <a:t>NISPPAC</a:t>
            </a:r>
            <a:endParaRPr lang="en-US" sz="1400" dirty="0">
              <a:latin typeface="Candara" panose="020E0502030303020204" pitchFamily="34" charset="0"/>
            </a:endParaRPr>
          </a:p>
        </p:txBody>
      </p:sp>
      <p:sp>
        <p:nvSpPr>
          <p:cNvPr id="36" name="Rectangle 35"/>
          <p:cNvSpPr/>
          <p:nvPr/>
        </p:nvSpPr>
        <p:spPr>
          <a:xfrm>
            <a:off x="6492458" y="3505200"/>
            <a:ext cx="464230" cy="307777"/>
          </a:xfrm>
          <a:prstGeom prst="rect">
            <a:avLst/>
          </a:prstGeom>
        </p:spPr>
        <p:txBody>
          <a:bodyPr wrap="square" lIns="45720" tIns="45720" rIns="45720" bIns="45720">
            <a:spAutoFit/>
          </a:bodyPr>
          <a:lstStyle/>
          <a:p>
            <a:r>
              <a:rPr lang="en-US" sz="1400" dirty="0" smtClean="0">
                <a:latin typeface="Candara" panose="020E0502030303020204" pitchFamily="34" charset="0"/>
              </a:rPr>
              <a:t>INSA</a:t>
            </a:r>
            <a:endParaRPr lang="en-US" sz="1400" dirty="0">
              <a:latin typeface="Candara" panose="020E0502030303020204" pitchFamily="34" charset="0"/>
            </a:endParaRPr>
          </a:p>
        </p:txBody>
      </p:sp>
      <p:sp>
        <p:nvSpPr>
          <p:cNvPr id="37" name="Rectangle 36"/>
          <p:cNvSpPr/>
          <p:nvPr/>
        </p:nvSpPr>
        <p:spPr>
          <a:xfrm>
            <a:off x="7162800" y="1748134"/>
            <a:ext cx="1430840" cy="307777"/>
          </a:xfrm>
          <a:prstGeom prst="rect">
            <a:avLst/>
          </a:prstGeom>
        </p:spPr>
        <p:txBody>
          <a:bodyPr wrap="square" lIns="45720" tIns="45720" rIns="45720" bIns="45720">
            <a:spAutoFit/>
          </a:bodyPr>
          <a:lstStyle/>
          <a:p>
            <a:r>
              <a:rPr lang="en-US" sz="1400" dirty="0" smtClean="0">
                <a:latin typeface="Candara" panose="020E0502030303020204" pitchFamily="34" charset="0"/>
              </a:rPr>
              <a:t>DSS/IO Bulk Email</a:t>
            </a:r>
            <a:endParaRPr lang="en-US" sz="1400" dirty="0">
              <a:latin typeface="Candara" panose="020E0502030303020204" pitchFamily="34" charset="0"/>
            </a:endParaRPr>
          </a:p>
        </p:txBody>
      </p:sp>
      <p:sp>
        <p:nvSpPr>
          <p:cNvPr id="38" name="Rectangle 37"/>
          <p:cNvSpPr/>
          <p:nvPr/>
        </p:nvSpPr>
        <p:spPr>
          <a:xfrm>
            <a:off x="6627076" y="5102423"/>
            <a:ext cx="535724" cy="307777"/>
          </a:xfrm>
          <a:prstGeom prst="rect">
            <a:avLst/>
          </a:prstGeom>
        </p:spPr>
        <p:txBody>
          <a:bodyPr wrap="none">
            <a:spAutoFit/>
          </a:bodyPr>
          <a:lstStyle/>
          <a:p>
            <a:r>
              <a:rPr lang="en-US" sz="1400" dirty="0" smtClean="0">
                <a:latin typeface="Candara" panose="020E0502030303020204" pitchFamily="34" charset="0"/>
              </a:rPr>
              <a:t>ISAC</a:t>
            </a:r>
            <a:endParaRPr lang="en-US" sz="1400" dirty="0">
              <a:latin typeface="Candara" panose="020E0502030303020204" pitchFamily="34" charset="0"/>
            </a:endParaRPr>
          </a:p>
        </p:txBody>
      </p:sp>
      <p:cxnSp>
        <p:nvCxnSpPr>
          <p:cNvPr id="39" name="Curved Connector 38"/>
          <p:cNvCxnSpPr>
            <a:stCxn id="7" idx="6"/>
            <a:endCxn id="10" idx="0"/>
          </p:cNvCxnSpPr>
          <p:nvPr/>
        </p:nvCxnSpPr>
        <p:spPr>
          <a:xfrm>
            <a:off x="1126323" y="2057400"/>
            <a:ext cx="1324824" cy="3127177"/>
          </a:xfrm>
          <a:prstGeom prst="curvedConnector2">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nvGrpSpPr>
          <p:cNvPr id="40" name="Group 39"/>
          <p:cNvGrpSpPr/>
          <p:nvPr/>
        </p:nvGrpSpPr>
        <p:grpSpPr>
          <a:xfrm>
            <a:off x="6591148" y="2628373"/>
            <a:ext cx="914400" cy="914400"/>
            <a:chOff x="7886881" y="3469207"/>
            <a:chExt cx="914400" cy="914400"/>
          </a:xfrm>
        </p:grpSpPr>
        <p:sp>
          <p:nvSpPr>
            <p:cNvPr id="41" name="Oval 40"/>
            <p:cNvSpPr/>
            <p:nvPr/>
          </p:nvSpPr>
          <p:spPr>
            <a:xfrm>
              <a:off x="7886881" y="3469207"/>
              <a:ext cx="914400" cy="914400"/>
            </a:xfrm>
            <a:prstGeom prst="ellipse">
              <a:avLst/>
            </a:prstGeom>
            <a:ln w="9525">
              <a:solidFill>
                <a:schemeClr val="accent2">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endParaRPr lang="en-US">
                <a:solidFill>
                  <a:schemeClr val="tx1"/>
                </a:solidFill>
              </a:endParaRPr>
            </a:p>
          </p:txBody>
        </p:sp>
        <p:pic>
          <p:nvPicPr>
            <p:cNvPr id="42" name="Picture 4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115481" y="3697807"/>
              <a:ext cx="457200" cy="457200"/>
            </a:xfrm>
            <a:prstGeom prst="rect">
              <a:avLst/>
            </a:prstGeom>
          </p:spPr>
        </p:pic>
      </p:grpSp>
      <p:cxnSp>
        <p:nvCxnSpPr>
          <p:cNvPr id="43" name="Curved Connector 42"/>
          <p:cNvCxnSpPr>
            <a:stCxn id="10" idx="6"/>
            <a:endCxn id="16" idx="4"/>
          </p:cNvCxnSpPr>
          <p:nvPr/>
        </p:nvCxnSpPr>
        <p:spPr>
          <a:xfrm flipV="1">
            <a:off x="2908347" y="4174927"/>
            <a:ext cx="933301" cy="1466850"/>
          </a:xfrm>
          <a:prstGeom prst="curvedConnector2">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3440118" y="5414665"/>
            <a:ext cx="1616788" cy="307777"/>
          </a:xfrm>
          <a:prstGeom prst="rect">
            <a:avLst/>
          </a:prstGeom>
        </p:spPr>
        <p:txBody>
          <a:bodyPr wrap="square" lIns="45720" tIns="45720" rIns="45720" bIns="45720">
            <a:spAutoFit/>
          </a:bodyPr>
          <a:lstStyle/>
          <a:p>
            <a:r>
              <a:rPr lang="en-US" sz="1400" noProof="1">
                <a:latin typeface="Candara" panose="020E0502030303020204" pitchFamily="34" charset="0"/>
                <a:cs typeface="Arial" charset="0"/>
              </a:rPr>
              <a:t>DoD CAF Call Center</a:t>
            </a:r>
          </a:p>
        </p:txBody>
      </p:sp>
      <p:sp>
        <p:nvSpPr>
          <p:cNvPr id="45" name="Rectangle 44"/>
          <p:cNvSpPr/>
          <p:nvPr/>
        </p:nvSpPr>
        <p:spPr>
          <a:xfrm>
            <a:off x="3810000" y="4679985"/>
            <a:ext cx="930703" cy="307777"/>
          </a:xfrm>
          <a:prstGeom prst="rect">
            <a:avLst/>
          </a:prstGeom>
        </p:spPr>
        <p:txBody>
          <a:bodyPr wrap="square" lIns="45720" tIns="45720" rIns="45720" bIns="45720">
            <a:spAutoFit/>
          </a:bodyPr>
          <a:lstStyle/>
          <a:p>
            <a:r>
              <a:rPr lang="en-US" sz="1400" noProof="1" smtClean="0">
                <a:latin typeface="Candara" panose="020E0502030303020204" pitchFamily="34" charset="0"/>
                <a:cs typeface="Arial" charset="0"/>
              </a:rPr>
              <a:t>AskPSMO-I</a:t>
            </a:r>
            <a:endParaRPr lang="en-US" sz="1400" noProof="1">
              <a:latin typeface="Candara" panose="020E0502030303020204" pitchFamily="34" charset="0"/>
              <a:cs typeface="Arial" charset="0"/>
            </a:endParaRPr>
          </a:p>
        </p:txBody>
      </p:sp>
      <p:sp>
        <p:nvSpPr>
          <p:cNvPr id="46" name="Rectangle 45"/>
          <p:cNvSpPr/>
          <p:nvPr/>
        </p:nvSpPr>
        <p:spPr>
          <a:xfrm>
            <a:off x="3658143" y="5038360"/>
            <a:ext cx="1759584" cy="307777"/>
          </a:xfrm>
          <a:prstGeom prst="rect">
            <a:avLst/>
          </a:prstGeom>
        </p:spPr>
        <p:txBody>
          <a:bodyPr wrap="square" lIns="45720" tIns="45720" rIns="45720" bIns="45720">
            <a:spAutoFit/>
          </a:bodyPr>
          <a:lstStyle/>
          <a:p>
            <a:r>
              <a:rPr lang="en-US" sz="1400" noProof="1" smtClean="0">
                <a:latin typeface="Candara" panose="020E0502030303020204" pitchFamily="34" charset="0"/>
                <a:cs typeface="Arial" charset="0"/>
              </a:rPr>
              <a:t>DMDC Contact Center</a:t>
            </a:r>
            <a:endParaRPr lang="en-US" sz="1400" dirty="0">
              <a:latin typeface="Candara" panose="020E0502030303020204" pitchFamily="34" charset="0"/>
            </a:endParaRPr>
          </a:p>
        </p:txBody>
      </p:sp>
      <p:cxnSp>
        <p:nvCxnSpPr>
          <p:cNvPr id="47" name="Curved Connector 46"/>
          <p:cNvCxnSpPr>
            <a:stCxn id="16" idx="0"/>
            <a:endCxn id="13" idx="2"/>
          </p:cNvCxnSpPr>
          <p:nvPr/>
        </p:nvCxnSpPr>
        <p:spPr>
          <a:xfrm rot="5400000" flipH="1" flipV="1">
            <a:off x="3903959" y="1674810"/>
            <a:ext cx="1523406" cy="1648029"/>
          </a:xfrm>
          <a:prstGeom prst="curvedConnector2">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8" name="Curved Connector 47"/>
          <p:cNvCxnSpPr>
            <a:stCxn id="41" idx="7"/>
            <a:endCxn id="13" idx="6"/>
          </p:cNvCxnSpPr>
          <p:nvPr/>
        </p:nvCxnSpPr>
        <p:spPr>
          <a:xfrm rot="16200000" flipV="1">
            <a:off x="6375276" y="1765923"/>
            <a:ext cx="1025163" cy="967560"/>
          </a:xfrm>
          <a:prstGeom prst="curvedConnector2">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a:xfrm>
            <a:off x="6956688" y="5244335"/>
            <a:ext cx="914400" cy="914400"/>
            <a:chOff x="7315200" y="4123960"/>
            <a:chExt cx="914400" cy="914400"/>
          </a:xfrm>
        </p:grpSpPr>
        <p:sp>
          <p:nvSpPr>
            <p:cNvPr id="50" name="Oval 49"/>
            <p:cNvSpPr/>
            <p:nvPr/>
          </p:nvSpPr>
          <p:spPr>
            <a:xfrm>
              <a:off x="7315200" y="4123960"/>
              <a:ext cx="914400" cy="914400"/>
            </a:xfrm>
            <a:prstGeom prst="ellipse">
              <a:avLst/>
            </a:prstGeom>
            <a:solidFill>
              <a:srgbClr val="FFFF99"/>
            </a:solidFill>
            <a:ln w="9525">
              <a:solidFill>
                <a:srgbClr val="FFC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endParaRPr lang="en-US">
                <a:solidFill>
                  <a:schemeClr val="tx1"/>
                </a:solidFill>
              </a:endParaRPr>
            </a:p>
          </p:txBody>
        </p:sp>
        <p:pic>
          <p:nvPicPr>
            <p:cNvPr id="51" name="Picture 5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543800" y="4352560"/>
              <a:ext cx="457200" cy="457200"/>
            </a:xfrm>
            <a:prstGeom prst="rect">
              <a:avLst/>
            </a:prstGeom>
          </p:spPr>
        </p:pic>
      </p:grpSp>
      <p:cxnSp>
        <p:nvCxnSpPr>
          <p:cNvPr id="52" name="Curved Connector 51"/>
          <p:cNvCxnSpPr>
            <a:endCxn id="50" idx="6"/>
          </p:cNvCxnSpPr>
          <p:nvPr/>
        </p:nvCxnSpPr>
        <p:spPr>
          <a:xfrm rot="10800000">
            <a:off x="7871088" y="5701535"/>
            <a:ext cx="1044312" cy="457200"/>
          </a:xfrm>
          <a:prstGeom prst="curvedConnector3">
            <a:avLst>
              <a:gd name="adj1" fmla="val 50000"/>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3" name="Curved Connector 52"/>
          <p:cNvCxnSpPr>
            <a:stCxn id="41" idx="2"/>
            <a:endCxn id="50" idx="2"/>
          </p:cNvCxnSpPr>
          <p:nvPr/>
        </p:nvCxnSpPr>
        <p:spPr>
          <a:xfrm rot="10800000" flipH="1" flipV="1">
            <a:off x="6591148" y="3085573"/>
            <a:ext cx="365540" cy="2615962"/>
          </a:xfrm>
          <a:prstGeom prst="curvedConnector3">
            <a:avLst>
              <a:gd name="adj1" fmla="val -62538"/>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8354010" y="5547647"/>
            <a:ext cx="561390" cy="307777"/>
          </a:xfrm>
          <a:prstGeom prst="rect">
            <a:avLst/>
          </a:prstGeom>
        </p:spPr>
        <p:txBody>
          <a:bodyPr wrap="square" lIns="45720" tIns="45720" rIns="45720" bIns="45720">
            <a:spAutoFit/>
          </a:bodyPr>
          <a:lstStyle/>
          <a:p>
            <a:r>
              <a:rPr lang="en-US" sz="1400" dirty="0" smtClean="0">
                <a:latin typeface="Candara" panose="020E0502030303020204" pitchFamily="34" charset="0"/>
              </a:rPr>
              <a:t>JPAS</a:t>
            </a:r>
            <a:endParaRPr lang="en-US" sz="1400" dirty="0">
              <a:latin typeface="Candara" panose="020E0502030303020204" pitchFamily="34" charset="0"/>
            </a:endParaRPr>
          </a:p>
        </p:txBody>
      </p:sp>
      <p:sp>
        <p:nvSpPr>
          <p:cNvPr id="55" name="Rectangle 54"/>
          <p:cNvSpPr/>
          <p:nvPr/>
        </p:nvSpPr>
        <p:spPr>
          <a:xfrm>
            <a:off x="7841117" y="5334000"/>
            <a:ext cx="561390" cy="307777"/>
          </a:xfrm>
          <a:prstGeom prst="rect">
            <a:avLst/>
          </a:prstGeom>
        </p:spPr>
        <p:txBody>
          <a:bodyPr wrap="square" lIns="45720" tIns="45720" rIns="45720" bIns="45720">
            <a:spAutoFit/>
          </a:bodyPr>
          <a:lstStyle/>
          <a:p>
            <a:r>
              <a:rPr lang="en-US" sz="1400" dirty="0" smtClean="0">
                <a:latin typeface="Candara" panose="020E0502030303020204" pitchFamily="34" charset="0"/>
              </a:rPr>
              <a:t>SWFT</a:t>
            </a:r>
            <a:endParaRPr lang="en-US" sz="1400" dirty="0">
              <a:latin typeface="Candara" panose="020E0502030303020204" pitchFamily="34" charset="0"/>
            </a:endParaRPr>
          </a:p>
        </p:txBody>
      </p:sp>
      <p:sp>
        <p:nvSpPr>
          <p:cNvPr id="56" name="Rectangle 55"/>
          <p:cNvSpPr/>
          <p:nvPr/>
        </p:nvSpPr>
        <p:spPr>
          <a:xfrm>
            <a:off x="6477000" y="4776558"/>
            <a:ext cx="616264" cy="307777"/>
          </a:xfrm>
          <a:prstGeom prst="rect">
            <a:avLst/>
          </a:prstGeom>
        </p:spPr>
        <p:txBody>
          <a:bodyPr wrap="square" lIns="45720" tIns="45720" rIns="45720" bIns="45720">
            <a:spAutoFit/>
          </a:bodyPr>
          <a:lstStyle/>
          <a:p>
            <a:r>
              <a:rPr lang="en-US" sz="1400" dirty="0" smtClean="0">
                <a:latin typeface="Candara" panose="020E0502030303020204" pitchFamily="34" charset="0"/>
              </a:rPr>
              <a:t>DIWG</a:t>
            </a:r>
            <a:endParaRPr lang="en-US" sz="1400" dirty="0">
              <a:latin typeface="Candara" panose="020E0502030303020204" pitchFamily="34" charset="0"/>
            </a:endParaRPr>
          </a:p>
        </p:txBody>
      </p:sp>
      <p:sp>
        <p:nvSpPr>
          <p:cNvPr id="57" name="Rectangle 56"/>
          <p:cNvSpPr/>
          <p:nvPr/>
        </p:nvSpPr>
        <p:spPr>
          <a:xfrm>
            <a:off x="6454510" y="3807023"/>
            <a:ext cx="860690" cy="307777"/>
          </a:xfrm>
          <a:prstGeom prst="rect">
            <a:avLst/>
          </a:prstGeom>
        </p:spPr>
        <p:txBody>
          <a:bodyPr wrap="square" lIns="45720" tIns="45720" rIns="45720" bIns="45720">
            <a:spAutoFit/>
          </a:bodyPr>
          <a:lstStyle/>
          <a:p>
            <a:r>
              <a:rPr lang="en-US" sz="1400" dirty="0" smtClean="0">
                <a:latin typeface="Candara" panose="020E0502030303020204" pitchFamily="34" charset="0"/>
              </a:rPr>
              <a:t>CE WG</a:t>
            </a:r>
            <a:endParaRPr lang="en-US" sz="1400" dirty="0">
              <a:latin typeface="Candara" panose="020E0502030303020204" pitchFamily="34" charset="0"/>
            </a:endParaRPr>
          </a:p>
        </p:txBody>
      </p:sp>
      <p:sp>
        <p:nvSpPr>
          <p:cNvPr id="58" name="Rectangle 57"/>
          <p:cNvSpPr/>
          <p:nvPr/>
        </p:nvSpPr>
        <p:spPr>
          <a:xfrm>
            <a:off x="6469970" y="4419600"/>
            <a:ext cx="464230" cy="307777"/>
          </a:xfrm>
          <a:prstGeom prst="rect">
            <a:avLst/>
          </a:prstGeom>
        </p:spPr>
        <p:txBody>
          <a:bodyPr wrap="square" lIns="45720" tIns="45720" rIns="45720" bIns="45720">
            <a:spAutoFit/>
          </a:bodyPr>
          <a:lstStyle/>
          <a:p>
            <a:r>
              <a:rPr lang="en-US" sz="1400" dirty="0" smtClean="0">
                <a:latin typeface="Candara" panose="020E0502030303020204" pitchFamily="34" charset="0"/>
              </a:rPr>
              <a:t>BISG</a:t>
            </a:r>
            <a:endParaRPr lang="en-US" sz="1400" dirty="0">
              <a:latin typeface="Candara" panose="020E0502030303020204" pitchFamily="34" charset="0"/>
            </a:endParaRPr>
          </a:p>
        </p:txBody>
      </p:sp>
    </p:spTree>
    <p:extLst>
      <p:ext uri="{BB962C8B-B14F-4D97-AF65-F5344CB8AC3E}">
        <p14:creationId xmlns:p14="http://schemas.microsoft.com/office/powerpoint/2010/main" val="8833376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Title 2"/>
          <p:cNvSpPr>
            <a:spLocks noGrp="1"/>
          </p:cNvSpPr>
          <p:nvPr>
            <p:ph type="title"/>
          </p:nvPr>
        </p:nvSpPr>
        <p:spPr/>
        <p:txBody>
          <a:bodyPr>
            <a:normAutofit/>
          </a:bodyPr>
          <a:lstStyle/>
          <a:p>
            <a:r>
              <a:rPr lang="en-US" altLang="en-US" dirty="0" smtClean="0"/>
              <a:t>Functions of the PSMO-I</a:t>
            </a:r>
            <a:endParaRPr lang="en-US" dirty="0"/>
          </a:p>
        </p:txBody>
      </p:sp>
      <p:sp>
        <p:nvSpPr>
          <p:cNvPr id="57" name="Slide Number Placeholder 5"/>
          <p:cNvSpPr>
            <a:spLocks noGrp="1"/>
          </p:cNvSpPr>
          <p:nvPr>
            <p:ph type="sldNum" sz="quarter" idx="12"/>
          </p:nvPr>
        </p:nvSpPr>
        <p:spPr/>
        <p:txBody>
          <a:bodyPr vert="horz" lIns="91440" tIns="45720" rIns="91440" bIns="45720" rtlCol="0" anchor="ctr"/>
          <a:lstStyle/>
          <a:p>
            <a:fld id="{A958CD69-26FF-411E-8798-217A84E786E5}" type="slidenum">
              <a:rPr lang="en-US">
                <a:solidFill>
                  <a:schemeClr val="tx1">
                    <a:tint val="75000"/>
                  </a:schemeClr>
                </a:solidFill>
              </a:rPr>
              <a:pPr/>
              <a:t>2</a:t>
            </a:fld>
            <a:endParaRPr lang="en-US" dirty="0">
              <a:solidFill>
                <a:schemeClr val="tx1">
                  <a:tint val="75000"/>
                </a:schemeClr>
              </a:solidFill>
            </a:endParaRPr>
          </a:p>
        </p:txBody>
      </p:sp>
      <p:sp>
        <p:nvSpPr>
          <p:cNvPr id="59" name="Rectangle 58"/>
          <p:cNvSpPr/>
          <p:nvPr/>
        </p:nvSpPr>
        <p:spPr>
          <a:xfrm>
            <a:off x="6928579" y="1676402"/>
            <a:ext cx="1952513" cy="3388659"/>
          </a:xfrm>
          <a:prstGeom prst="rect">
            <a:avLst/>
          </a:prstGeom>
          <a:solidFill>
            <a:schemeClr val="tx2">
              <a:lumMod val="20000"/>
              <a:lumOff val="80000"/>
            </a:schemeClr>
          </a:solidFill>
          <a:ln>
            <a:noFill/>
          </a:ln>
          <a:effectLst>
            <a:outerShdw blurRad="25400" dist="38100" dir="2400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7093290" y="1882913"/>
            <a:ext cx="1656400" cy="3009743"/>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5253601" y="1874871"/>
            <a:ext cx="1952513" cy="3388659"/>
          </a:xfrm>
          <a:prstGeom prst="rect">
            <a:avLst/>
          </a:prstGeom>
          <a:solidFill>
            <a:schemeClr val="accent1">
              <a:lumMod val="60000"/>
              <a:lumOff val="40000"/>
            </a:schemeClr>
          </a:solidFill>
          <a:ln>
            <a:noFill/>
          </a:ln>
          <a:effectLst>
            <a:outerShdw blurRad="25400" dist="38100" dir="2400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5418312" y="2081382"/>
            <a:ext cx="1656400" cy="3009743"/>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ight Triangle 64"/>
          <p:cNvSpPr/>
          <p:nvPr/>
        </p:nvSpPr>
        <p:spPr>
          <a:xfrm>
            <a:off x="5258168" y="1874869"/>
            <a:ext cx="282894" cy="196376"/>
          </a:xfrm>
          <a:prstGeom prst="rtTriangle">
            <a:avLst/>
          </a:prstGeom>
          <a:solidFill>
            <a:schemeClr val="tx2">
              <a:lumMod val="50000"/>
            </a:schemeClr>
          </a:solidFill>
          <a:ln>
            <a:noFill/>
          </a:ln>
          <a:effectLst>
            <a:outerShdw blurRad="25400" dist="38100" dir="2400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3596047" y="2074760"/>
            <a:ext cx="1952513" cy="3388659"/>
          </a:xfrm>
          <a:prstGeom prst="rect">
            <a:avLst/>
          </a:prstGeom>
          <a:solidFill>
            <a:schemeClr val="tx2">
              <a:lumMod val="60000"/>
              <a:lumOff val="40000"/>
            </a:schemeClr>
          </a:solidFill>
          <a:ln>
            <a:noFill/>
          </a:ln>
          <a:effectLst>
            <a:outerShdw blurRad="25400" dist="38100" dir="2400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3741998" y="2263923"/>
            <a:ext cx="1656400" cy="3009743"/>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ight Triangle 67"/>
          <p:cNvSpPr/>
          <p:nvPr/>
        </p:nvSpPr>
        <p:spPr>
          <a:xfrm>
            <a:off x="3588909" y="2078824"/>
            <a:ext cx="282894" cy="194524"/>
          </a:xfrm>
          <a:prstGeom prst="rtTriangle">
            <a:avLst/>
          </a:prstGeom>
          <a:solidFill>
            <a:schemeClr val="tx2">
              <a:lumMod val="50000"/>
            </a:schemeClr>
          </a:solidFill>
          <a:ln>
            <a:noFill/>
          </a:ln>
          <a:effectLst>
            <a:outerShdw blurRad="25400" dist="38100" dir="2400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1908639" y="2273351"/>
            <a:ext cx="1952513" cy="3388659"/>
          </a:xfrm>
          <a:prstGeom prst="rect">
            <a:avLst/>
          </a:prstGeom>
          <a:solidFill>
            <a:schemeClr val="accent1">
              <a:lumMod val="75000"/>
            </a:schemeClr>
          </a:solidFill>
          <a:ln>
            <a:noFill/>
          </a:ln>
          <a:effectLst>
            <a:outerShdw blurRad="25400" dist="38100" dir="2400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2059482" y="2467877"/>
            <a:ext cx="1656400" cy="3009743"/>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ight Triangle 70"/>
          <p:cNvSpPr/>
          <p:nvPr/>
        </p:nvSpPr>
        <p:spPr>
          <a:xfrm>
            <a:off x="1908350" y="2273350"/>
            <a:ext cx="282894" cy="189164"/>
          </a:xfrm>
          <a:prstGeom prst="rtTriangle">
            <a:avLst/>
          </a:prstGeom>
          <a:solidFill>
            <a:schemeClr val="tx2">
              <a:lumMod val="50000"/>
            </a:schemeClr>
          </a:solidFill>
          <a:ln>
            <a:noFill/>
          </a:ln>
          <a:effectLst>
            <a:outerShdw blurRad="25400" dist="38100" dir="2400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232784" y="2462515"/>
            <a:ext cx="1952513" cy="3388659"/>
          </a:xfrm>
          <a:prstGeom prst="rect">
            <a:avLst/>
          </a:prstGeom>
          <a:solidFill>
            <a:schemeClr val="tx2"/>
          </a:solidFill>
          <a:ln>
            <a:noFill/>
          </a:ln>
          <a:effectLst>
            <a:outerShdw blurRad="25400" dist="38100" dir="2400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73" name="Rectangle 72"/>
          <p:cNvSpPr/>
          <p:nvPr/>
        </p:nvSpPr>
        <p:spPr>
          <a:xfrm>
            <a:off x="378052" y="2652266"/>
            <a:ext cx="1656400" cy="3009743"/>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ight Triangle 113"/>
          <p:cNvSpPr/>
          <p:nvPr/>
        </p:nvSpPr>
        <p:spPr>
          <a:xfrm>
            <a:off x="6925287" y="1676400"/>
            <a:ext cx="282894" cy="196376"/>
          </a:xfrm>
          <a:prstGeom prst="rtTriangle">
            <a:avLst/>
          </a:prstGeom>
          <a:solidFill>
            <a:schemeClr val="tx2">
              <a:lumMod val="50000"/>
            </a:schemeClr>
          </a:solidFill>
          <a:ln>
            <a:noFill/>
          </a:ln>
          <a:effectLst>
            <a:outerShdw blurRad="25400" dist="38100" dir="2400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p:custDataLst>
              <p:tags r:id="rId1"/>
            </p:custDataLst>
          </p:nvPr>
        </p:nvSpPr>
        <p:spPr>
          <a:xfrm>
            <a:off x="478391" y="4706646"/>
            <a:ext cx="1452155" cy="938719"/>
          </a:xfrm>
          <a:prstGeom prst="rect">
            <a:avLst/>
          </a:prstGeom>
        </p:spPr>
        <p:txBody>
          <a:bodyPr wrap="square">
            <a:spAutoFit/>
          </a:bodyPr>
          <a:lstStyle/>
          <a:p>
            <a:pPr marL="171450" indent="-171450">
              <a:buFont typeface="Arial" panose="020B0604020202020204" pitchFamily="34" charset="0"/>
              <a:buChar char="•"/>
            </a:pPr>
            <a:r>
              <a:rPr lang="en-US" sz="1100" b="1" dirty="0" smtClean="0">
                <a:solidFill>
                  <a:schemeClr val="bg1"/>
                </a:solidFill>
                <a:latin typeface="Calibri Light" pitchFamily="34" charset="0"/>
              </a:rPr>
              <a:t>Initiate</a:t>
            </a:r>
          </a:p>
          <a:p>
            <a:pPr marL="171450" indent="-171450">
              <a:buFont typeface="Arial" panose="020B0604020202020204" pitchFamily="34" charset="0"/>
              <a:buChar char="•"/>
            </a:pPr>
            <a:r>
              <a:rPr lang="en-US" sz="1100" b="1" dirty="0" smtClean="0">
                <a:solidFill>
                  <a:schemeClr val="bg1"/>
                </a:solidFill>
                <a:latin typeface="Calibri Light" pitchFamily="34" charset="0"/>
              </a:rPr>
              <a:t>Investigate</a:t>
            </a:r>
          </a:p>
          <a:p>
            <a:pPr marL="171450" indent="-171450">
              <a:buFont typeface="Arial" panose="020B0604020202020204" pitchFamily="34" charset="0"/>
              <a:buChar char="•"/>
            </a:pPr>
            <a:r>
              <a:rPr lang="en-US" sz="1100" b="1" dirty="0" smtClean="0">
                <a:solidFill>
                  <a:schemeClr val="bg1"/>
                </a:solidFill>
                <a:latin typeface="Calibri Light" pitchFamily="34" charset="0"/>
              </a:rPr>
              <a:t>Adjudicate</a:t>
            </a:r>
          </a:p>
          <a:p>
            <a:pPr marL="171450" indent="-171450">
              <a:buFont typeface="Arial" panose="020B0604020202020204" pitchFamily="34" charset="0"/>
              <a:buChar char="•"/>
            </a:pPr>
            <a:r>
              <a:rPr lang="en-US" sz="1100" b="1" dirty="0" smtClean="0">
                <a:solidFill>
                  <a:schemeClr val="bg1"/>
                </a:solidFill>
                <a:latin typeface="Calibri Light" pitchFamily="34" charset="0"/>
              </a:rPr>
              <a:t>Maintain</a:t>
            </a:r>
          </a:p>
          <a:p>
            <a:pPr marL="171450" indent="-171450">
              <a:buFont typeface="Arial" panose="020B0604020202020204" pitchFamily="34" charset="0"/>
              <a:buChar char="•"/>
            </a:pPr>
            <a:endParaRPr lang="en-US" sz="1100" b="1" dirty="0">
              <a:solidFill>
                <a:schemeClr val="bg1"/>
              </a:solidFill>
              <a:latin typeface="Calibri Light" pitchFamily="34" charset="0"/>
            </a:endParaRPr>
          </a:p>
        </p:txBody>
      </p:sp>
      <p:sp>
        <p:nvSpPr>
          <p:cNvPr id="116" name="Rectangle 115"/>
          <p:cNvSpPr/>
          <p:nvPr>
            <p:custDataLst>
              <p:tags r:id="rId2"/>
            </p:custDataLst>
          </p:nvPr>
        </p:nvSpPr>
        <p:spPr>
          <a:xfrm>
            <a:off x="478391" y="3962400"/>
            <a:ext cx="1452155" cy="738664"/>
          </a:xfrm>
          <a:prstGeom prst="rect">
            <a:avLst/>
          </a:prstGeom>
        </p:spPr>
        <p:txBody>
          <a:bodyPr wrap="square" anchor="ctr">
            <a:spAutoFit/>
          </a:bodyPr>
          <a:lstStyle/>
          <a:p>
            <a:pPr algn="ctr"/>
            <a:r>
              <a:rPr lang="en-US" sz="1400" b="1" dirty="0" smtClean="0">
                <a:solidFill>
                  <a:schemeClr val="bg1"/>
                </a:solidFill>
                <a:latin typeface="Candara" pitchFamily="34" charset="0"/>
              </a:rPr>
              <a:t>Personnel Clearance Oversight</a:t>
            </a:r>
            <a:endParaRPr lang="en-US" sz="1400" b="1" dirty="0">
              <a:solidFill>
                <a:schemeClr val="bg1"/>
              </a:solidFill>
              <a:latin typeface="Candara" pitchFamily="34" charset="0"/>
            </a:endParaRPr>
          </a:p>
        </p:txBody>
      </p:sp>
      <p:sp>
        <p:nvSpPr>
          <p:cNvPr id="117" name="Rectangle 116"/>
          <p:cNvSpPr/>
          <p:nvPr>
            <p:custDataLst>
              <p:tags r:id="rId3"/>
            </p:custDataLst>
          </p:nvPr>
        </p:nvSpPr>
        <p:spPr>
          <a:xfrm>
            <a:off x="2213984" y="4547681"/>
            <a:ext cx="1452155" cy="938719"/>
          </a:xfrm>
          <a:prstGeom prst="rect">
            <a:avLst/>
          </a:prstGeom>
        </p:spPr>
        <p:txBody>
          <a:bodyPr wrap="square">
            <a:spAutoFit/>
          </a:bodyPr>
          <a:lstStyle/>
          <a:p>
            <a:pPr marL="171450" indent="-171450">
              <a:buFont typeface="Arial" panose="020B0604020202020204" pitchFamily="34" charset="0"/>
              <a:buChar char="•"/>
            </a:pPr>
            <a:r>
              <a:rPr lang="en-US" sz="1100" b="1" dirty="0">
                <a:solidFill>
                  <a:schemeClr val="bg1"/>
                </a:solidFill>
                <a:latin typeface="Calibri Light" pitchFamily="34" charset="0"/>
              </a:rPr>
              <a:t>Interim Clearances</a:t>
            </a:r>
          </a:p>
          <a:p>
            <a:pPr marL="171450" indent="-171450">
              <a:buFont typeface="Arial" panose="020B0604020202020204" pitchFamily="34" charset="0"/>
              <a:buChar char="•"/>
            </a:pPr>
            <a:r>
              <a:rPr lang="en-US" sz="1100" b="1" dirty="0" smtClean="0">
                <a:solidFill>
                  <a:schemeClr val="bg1"/>
                </a:solidFill>
                <a:latin typeface="Calibri Light" pitchFamily="34" charset="0"/>
              </a:rPr>
              <a:t>Eligibility/Access</a:t>
            </a:r>
            <a:endParaRPr lang="en-US" sz="1100" b="1" dirty="0">
              <a:solidFill>
                <a:schemeClr val="bg1"/>
              </a:solidFill>
              <a:latin typeface="Calibri Light" pitchFamily="34" charset="0"/>
            </a:endParaRPr>
          </a:p>
          <a:p>
            <a:pPr marL="171450" indent="-171450">
              <a:buFont typeface="Arial" panose="020B0604020202020204" pitchFamily="34" charset="0"/>
              <a:buChar char="•"/>
            </a:pPr>
            <a:r>
              <a:rPr lang="en-US" sz="1100" b="1" dirty="0" smtClean="0">
                <a:solidFill>
                  <a:schemeClr val="bg1"/>
                </a:solidFill>
                <a:latin typeface="Calibri Light" pitchFamily="34" charset="0"/>
              </a:rPr>
              <a:t>Non-disclosure Agreement </a:t>
            </a:r>
            <a:br>
              <a:rPr lang="en-US" sz="1100" b="1" dirty="0" smtClean="0">
                <a:solidFill>
                  <a:schemeClr val="bg1"/>
                </a:solidFill>
                <a:latin typeface="Calibri Light" pitchFamily="34" charset="0"/>
              </a:rPr>
            </a:br>
            <a:r>
              <a:rPr lang="en-US" sz="1100" b="1" dirty="0" smtClean="0">
                <a:solidFill>
                  <a:schemeClr val="bg1"/>
                </a:solidFill>
                <a:latin typeface="Calibri Light" pitchFamily="34" charset="0"/>
              </a:rPr>
              <a:t>(SF-312)</a:t>
            </a:r>
          </a:p>
        </p:txBody>
      </p:sp>
      <p:sp>
        <p:nvSpPr>
          <p:cNvPr id="118" name="Rectangle 117"/>
          <p:cNvSpPr/>
          <p:nvPr>
            <p:custDataLst>
              <p:tags r:id="rId4"/>
            </p:custDataLst>
          </p:nvPr>
        </p:nvSpPr>
        <p:spPr>
          <a:xfrm>
            <a:off x="2227580" y="3733800"/>
            <a:ext cx="1452155" cy="738664"/>
          </a:xfrm>
          <a:prstGeom prst="rect">
            <a:avLst/>
          </a:prstGeom>
        </p:spPr>
        <p:txBody>
          <a:bodyPr wrap="square" anchor="ctr">
            <a:spAutoFit/>
          </a:bodyPr>
          <a:lstStyle/>
          <a:p>
            <a:pPr algn="ctr">
              <a:defRPr/>
            </a:pPr>
            <a:r>
              <a:rPr lang="en-US" sz="1400" b="1" dirty="0">
                <a:solidFill>
                  <a:schemeClr val="bg1"/>
                </a:solidFill>
                <a:latin typeface="Candara" pitchFamily="34" charset="0"/>
              </a:rPr>
              <a:t>Personnel Clearance</a:t>
            </a:r>
          </a:p>
          <a:p>
            <a:pPr algn="ctr">
              <a:defRPr/>
            </a:pPr>
            <a:r>
              <a:rPr lang="en-US" sz="1400" b="1" dirty="0">
                <a:solidFill>
                  <a:schemeClr val="bg1"/>
                </a:solidFill>
                <a:latin typeface="Candara" pitchFamily="34" charset="0"/>
              </a:rPr>
              <a:t>Processing</a:t>
            </a:r>
          </a:p>
        </p:txBody>
      </p:sp>
      <p:sp>
        <p:nvSpPr>
          <p:cNvPr id="119" name="Rectangle 118"/>
          <p:cNvSpPr/>
          <p:nvPr>
            <p:custDataLst>
              <p:tags r:id="rId5"/>
            </p:custDataLst>
          </p:nvPr>
        </p:nvSpPr>
        <p:spPr>
          <a:xfrm>
            <a:off x="3890384" y="4191000"/>
            <a:ext cx="1508014" cy="938719"/>
          </a:xfrm>
          <a:prstGeom prst="rect">
            <a:avLst/>
          </a:prstGeom>
        </p:spPr>
        <p:txBody>
          <a:bodyPr wrap="square">
            <a:spAutoFit/>
          </a:bodyPr>
          <a:lstStyle/>
          <a:p>
            <a:pPr marL="171450" indent="-171450">
              <a:buFont typeface="Arial" panose="020B0604020202020204" pitchFamily="34" charset="0"/>
              <a:buChar char="•"/>
            </a:pPr>
            <a:r>
              <a:rPr lang="en-US" sz="1100" b="1" dirty="0">
                <a:solidFill>
                  <a:schemeClr val="bg1"/>
                </a:solidFill>
                <a:latin typeface="Calibri Light" pitchFamily="34" charset="0"/>
              </a:rPr>
              <a:t>Periodic Reinvestigations</a:t>
            </a:r>
          </a:p>
          <a:p>
            <a:pPr marL="171450" indent="-171450">
              <a:buFont typeface="Arial" panose="020B0604020202020204" pitchFamily="34" charset="0"/>
              <a:buChar char="•"/>
            </a:pPr>
            <a:r>
              <a:rPr lang="en-US" sz="1100" b="1" dirty="0">
                <a:solidFill>
                  <a:schemeClr val="bg1"/>
                </a:solidFill>
                <a:latin typeface="Calibri Light" pitchFamily="34" charset="0"/>
              </a:rPr>
              <a:t>Incident  Report </a:t>
            </a:r>
            <a:r>
              <a:rPr lang="en-US" sz="1100" b="1" dirty="0" smtClean="0">
                <a:solidFill>
                  <a:schemeClr val="bg1"/>
                </a:solidFill>
                <a:latin typeface="Calibri Light" pitchFamily="34" charset="0"/>
              </a:rPr>
              <a:t>Triage</a:t>
            </a:r>
          </a:p>
          <a:p>
            <a:pPr marL="171450" indent="-171450">
              <a:buFont typeface="Arial" panose="020B0604020202020204" pitchFamily="34" charset="0"/>
              <a:buChar char="•"/>
            </a:pPr>
            <a:r>
              <a:rPr lang="en-US" sz="1100" b="1" dirty="0" smtClean="0">
                <a:solidFill>
                  <a:schemeClr val="bg1"/>
                </a:solidFill>
                <a:latin typeface="Calibri Light" pitchFamily="34" charset="0"/>
              </a:rPr>
              <a:t>Interim Suspension</a:t>
            </a:r>
            <a:endParaRPr lang="en-US" sz="1100" b="1" dirty="0">
              <a:solidFill>
                <a:schemeClr val="bg1"/>
              </a:solidFill>
              <a:latin typeface="Calibri Light" pitchFamily="34" charset="0"/>
            </a:endParaRPr>
          </a:p>
        </p:txBody>
      </p:sp>
      <p:sp>
        <p:nvSpPr>
          <p:cNvPr id="120" name="Rectangle 119"/>
          <p:cNvSpPr/>
          <p:nvPr>
            <p:custDataLst>
              <p:tags r:id="rId6"/>
            </p:custDataLst>
          </p:nvPr>
        </p:nvSpPr>
        <p:spPr>
          <a:xfrm>
            <a:off x="3814184" y="3581400"/>
            <a:ext cx="1452155" cy="523220"/>
          </a:xfrm>
          <a:prstGeom prst="rect">
            <a:avLst/>
          </a:prstGeom>
        </p:spPr>
        <p:txBody>
          <a:bodyPr wrap="square" anchor="ctr">
            <a:spAutoFit/>
          </a:bodyPr>
          <a:lstStyle/>
          <a:p>
            <a:pPr algn="ctr">
              <a:defRPr/>
            </a:pPr>
            <a:r>
              <a:rPr lang="en-US" sz="1400" b="1" dirty="0">
                <a:solidFill>
                  <a:schemeClr val="bg1"/>
                </a:solidFill>
                <a:latin typeface="Candara" pitchFamily="34" charset="0"/>
              </a:rPr>
              <a:t>Continuous</a:t>
            </a:r>
            <a:r>
              <a:rPr lang="en-US" sz="1400" b="1" dirty="0">
                <a:latin typeface="Candara" pitchFamily="34" charset="0"/>
              </a:rPr>
              <a:t> </a:t>
            </a:r>
            <a:r>
              <a:rPr lang="en-US" sz="1400" b="1" dirty="0">
                <a:solidFill>
                  <a:schemeClr val="bg1"/>
                </a:solidFill>
                <a:latin typeface="Candara" pitchFamily="34" charset="0"/>
              </a:rPr>
              <a:t>Evaluation</a:t>
            </a:r>
          </a:p>
        </p:txBody>
      </p:sp>
      <p:sp>
        <p:nvSpPr>
          <p:cNvPr id="121" name="Rectangle 120"/>
          <p:cNvSpPr/>
          <p:nvPr>
            <p:custDataLst>
              <p:tags r:id="rId7"/>
            </p:custDataLst>
          </p:nvPr>
        </p:nvSpPr>
        <p:spPr>
          <a:xfrm>
            <a:off x="5642984" y="3884216"/>
            <a:ext cx="1466319" cy="1107996"/>
          </a:xfrm>
          <a:prstGeom prst="rect">
            <a:avLst/>
          </a:prstGeom>
        </p:spPr>
        <p:txBody>
          <a:bodyPr wrap="square">
            <a:spAutoFit/>
          </a:bodyPr>
          <a:lstStyle/>
          <a:p>
            <a:pPr marL="171450" indent="-171450">
              <a:buFont typeface="Arial" panose="020B0604020202020204" pitchFamily="34" charset="0"/>
              <a:buChar char="•"/>
            </a:pPr>
            <a:endParaRPr lang="en-US" sz="1100" b="1" dirty="0">
              <a:latin typeface="Calibri Light" pitchFamily="34" charset="0"/>
            </a:endParaRPr>
          </a:p>
          <a:p>
            <a:pPr marL="171450" indent="-171450">
              <a:buFont typeface="Arial" panose="020B0604020202020204" pitchFamily="34" charset="0"/>
              <a:buChar char="•"/>
            </a:pPr>
            <a:r>
              <a:rPr lang="en-US" sz="1100" b="1" dirty="0" smtClean="0">
                <a:latin typeface="Calibri Light" pitchFamily="34" charset="0"/>
              </a:rPr>
              <a:t>JPAS</a:t>
            </a:r>
          </a:p>
          <a:p>
            <a:pPr marL="171450" indent="-171450">
              <a:buFont typeface="Arial" panose="020B0604020202020204" pitchFamily="34" charset="0"/>
              <a:buChar char="•"/>
            </a:pPr>
            <a:r>
              <a:rPr lang="en-US" sz="1100" b="1" dirty="0" smtClean="0">
                <a:latin typeface="Calibri Light" pitchFamily="34" charset="0"/>
              </a:rPr>
              <a:t>DISS</a:t>
            </a:r>
          </a:p>
          <a:p>
            <a:pPr marL="171450" indent="-171450">
              <a:buFont typeface="Arial" panose="020B0604020202020204" pitchFamily="34" charset="0"/>
              <a:buChar char="•"/>
            </a:pPr>
            <a:r>
              <a:rPr lang="en-US" sz="1100" b="1" dirty="0" smtClean="0">
                <a:latin typeface="Calibri Light" pitchFamily="34" charset="0"/>
              </a:rPr>
              <a:t>ISFD</a:t>
            </a:r>
          </a:p>
          <a:p>
            <a:pPr marL="171450" indent="-171450">
              <a:buFont typeface="Arial" panose="020B0604020202020204" pitchFamily="34" charset="0"/>
              <a:buChar char="•"/>
            </a:pPr>
            <a:r>
              <a:rPr lang="en-US" sz="1100" b="1" dirty="0" smtClean="0">
                <a:latin typeface="Calibri Light" pitchFamily="34" charset="0"/>
              </a:rPr>
              <a:t>NISS</a:t>
            </a:r>
          </a:p>
          <a:p>
            <a:pPr marL="171450" indent="-171450">
              <a:buFont typeface="Arial" panose="020B0604020202020204" pitchFamily="34" charset="0"/>
              <a:buChar char="•"/>
            </a:pPr>
            <a:r>
              <a:rPr lang="en-US" sz="1100" b="1" dirty="0">
                <a:latin typeface="Calibri Light" pitchFamily="34" charset="0"/>
              </a:rPr>
              <a:t>e</a:t>
            </a:r>
            <a:r>
              <a:rPr lang="en-US" sz="1100" b="1" dirty="0" smtClean="0">
                <a:latin typeface="Calibri Light" pitchFamily="34" charset="0"/>
              </a:rPr>
              <a:t>-QIP</a:t>
            </a:r>
            <a:endParaRPr lang="en-US" sz="1100" b="1" dirty="0">
              <a:latin typeface="Calibri Light" pitchFamily="34" charset="0"/>
            </a:endParaRPr>
          </a:p>
        </p:txBody>
      </p:sp>
      <p:sp>
        <p:nvSpPr>
          <p:cNvPr id="122" name="Rectangle 121"/>
          <p:cNvSpPr/>
          <p:nvPr>
            <p:custDataLst>
              <p:tags r:id="rId8"/>
            </p:custDataLst>
          </p:nvPr>
        </p:nvSpPr>
        <p:spPr>
          <a:xfrm>
            <a:off x="5701684" y="2984957"/>
            <a:ext cx="1236904" cy="954107"/>
          </a:xfrm>
          <a:prstGeom prst="rect">
            <a:avLst/>
          </a:prstGeom>
        </p:spPr>
        <p:txBody>
          <a:bodyPr wrap="square" anchor="ctr">
            <a:spAutoFit/>
          </a:bodyPr>
          <a:lstStyle/>
          <a:p>
            <a:pPr algn="ctr"/>
            <a:r>
              <a:rPr lang="en-US" sz="1400" b="1" dirty="0" smtClean="0">
                <a:latin typeface="Candara" pitchFamily="34" charset="0"/>
              </a:rPr>
              <a:t>Clearance System Records Data Management</a:t>
            </a:r>
            <a:endParaRPr lang="en-US" sz="1400" b="1" dirty="0">
              <a:latin typeface="Candara" pitchFamily="34" charset="0"/>
            </a:endParaRPr>
          </a:p>
        </p:txBody>
      </p:sp>
      <p:sp>
        <p:nvSpPr>
          <p:cNvPr id="123" name="Rectangle 122"/>
          <p:cNvSpPr/>
          <p:nvPr>
            <p:custDataLst>
              <p:tags r:id="rId9"/>
            </p:custDataLst>
          </p:nvPr>
        </p:nvSpPr>
        <p:spPr>
          <a:xfrm>
            <a:off x="7256966" y="3712396"/>
            <a:ext cx="1452155" cy="938719"/>
          </a:xfrm>
          <a:prstGeom prst="rect">
            <a:avLst/>
          </a:prstGeom>
        </p:spPr>
        <p:txBody>
          <a:bodyPr wrap="square">
            <a:spAutoFit/>
          </a:bodyPr>
          <a:lstStyle/>
          <a:p>
            <a:pPr marL="171450" indent="-171450">
              <a:buFont typeface="Arial" panose="020B0604020202020204" pitchFamily="34" charset="0"/>
              <a:buChar char="•"/>
            </a:pPr>
            <a:r>
              <a:rPr lang="en-US" sz="1100" b="1" dirty="0">
                <a:latin typeface="Calibri Light" pitchFamily="34" charset="0"/>
              </a:rPr>
              <a:t>NISP PCL IT System Requirements</a:t>
            </a:r>
          </a:p>
          <a:p>
            <a:pPr marL="171450" indent="-171450">
              <a:buFont typeface="Arial" panose="020B0604020202020204" pitchFamily="34" charset="0"/>
              <a:buChar char="•"/>
            </a:pPr>
            <a:r>
              <a:rPr lang="en-US" sz="1100" b="1" dirty="0" smtClean="0">
                <a:latin typeface="Calibri Light" pitchFamily="34" charset="0"/>
              </a:rPr>
              <a:t>Engagement and Collaboration</a:t>
            </a:r>
          </a:p>
          <a:p>
            <a:pPr marL="171450" indent="-171450">
              <a:buFont typeface="Arial" panose="020B0604020202020204" pitchFamily="34" charset="0"/>
              <a:buChar char="•"/>
            </a:pPr>
            <a:r>
              <a:rPr lang="en-US" sz="1100" b="1" dirty="0" smtClean="0">
                <a:latin typeface="Calibri Light" pitchFamily="34" charset="0"/>
              </a:rPr>
              <a:t>Issue Resolution</a:t>
            </a:r>
            <a:endParaRPr lang="en-US" sz="1100" b="1" dirty="0">
              <a:latin typeface="Calibri Light" pitchFamily="34" charset="0"/>
            </a:endParaRPr>
          </a:p>
        </p:txBody>
      </p:sp>
      <p:sp>
        <p:nvSpPr>
          <p:cNvPr id="124" name="Rectangle 123"/>
          <p:cNvSpPr/>
          <p:nvPr>
            <p:custDataLst>
              <p:tags r:id="rId10"/>
            </p:custDataLst>
          </p:nvPr>
        </p:nvSpPr>
        <p:spPr>
          <a:xfrm>
            <a:off x="7243184" y="3048000"/>
            <a:ext cx="1452155" cy="307777"/>
          </a:xfrm>
          <a:prstGeom prst="rect">
            <a:avLst/>
          </a:prstGeom>
        </p:spPr>
        <p:txBody>
          <a:bodyPr wrap="square" anchor="ctr">
            <a:spAutoFit/>
          </a:bodyPr>
          <a:lstStyle/>
          <a:p>
            <a:pPr algn="ctr">
              <a:defRPr/>
            </a:pPr>
            <a:r>
              <a:rPr lang="en-US" sz="1400" b="1" dirty="0">
                <a:latin typeface="Candara" pitchFamily="34" charset="0"/>
              </a:rPr>
              <a:t>Industry Liaison</a:t>
            </a:r>
          </a:p>
        </p:txBody>
      </p:sp>
      <p:sp>
        <p:nvSpPr>
          <p:cNvPr id="125" name="Freeform 19"/>
          <p:cNvSpPr>
            <a:spLocks noEditPoints="1"/>
          </p:cNvSpPr>
          <p:nvPr/>
        </p:nvSpPr>
        <p:spPr bwMode="auto">
          <a:xfrm>
            <a:off x="6062967" y="2362200"/>
            <a:ext cx="594360" cy="594360"/>
          </a:xfrm>
          <a:custGeom>
            <a:avLst/>
            <a:gdLst>
              <a:gd name="T0" fmla="*/ 120 w 240"/>
              <a:gd name="T1" fmla="*/ 0 h 240"/>
              <a:gd name="T2" fmla="*/ 0 w 240"/>
              <a:gd name="T3" fmla="*/ 120 h 240"/>
              <a:gd name="T4" fmla="*/ 33 w 240"/>
              <a:gd name="T5" fmla="*/ 203 h 240"/>
              <a:gd name="T6" fmla="*/ 33 w 240"/>
              <a:gd name="T7" fmla="*/ 203 h 240"/>
              <a:gd name="T8" fmla="*/ 33 w 240"/>
              <a:gd name="T9" fmla="*/ 203 h 240"/>
              <a:gd name="T10" fmla="*/ 33 w 240"/>
              <a:gd name="T11" fmla="*/ 203 h 240"/>
              <a:gd name="T12" fmla="*/ 33 w 240"/>
              <a:gd name="T13" fmla="*/ 203 h 240"/>
              <a:gd name="T14" fmla="*/ 33 w 240"/>
              <a:gd name="T15" fmla="*/ 203 h 240"/>
              <a:gd name="T16" fmla="*/ 33 w 240"/>
              <a:gd name="T17" fmla="*/ 203 h 240"/>
              <a:gd name="T18" fmla="*/ 33 w 240"/>
              <a:gd name="T19" fmla="*/ 203 h 240"/>
              <a:gd name="T20" fmla="*/ 33 w 240"/>
              <a:gd name="T21" fmla="*/ 203 h 240"/>
              <a:gd name="T22" fmla="*/ 33 w 240"/>
              <a:gd name="T23" fmla="*/ 203 h 240"/>
              <a:gd name="T24" fmla="*/ 33 w 240"/>
              <a:gd name="T25" fmla="*/ 203 h 240"/>
              <a:gd name="T26" fmla="*/ 33 w 240"/>
              <a:gd name="T27" fmla="*/ 203 h 240"/>
              <a:gd name="T28" fmla="*/ 33 w 240"/>
              <a:gd name="T29" fmla="*/ 203 h 240"/>
              <a:gd name="T30" fmla="*/ 33 w 240"/>
              <a:gd name="T31" fmla="*/ 203 h 240"/>
              <a:gd name="T32" fmla="*/ 33 w 240"/>
              <a:gd name="T33" fmla="*/ 203 h 240"/>
              <a:gd name="T34" fmla="*/ 33 w 240"/>
              <a:gd name="T35" fmla="*/ 203 h 240"/>
              <a:gd name="T36" fmla="*/ 33 w 240"/>
              <a:gd name="T37" fmla="*/ 203 h 240"/>
              <a:gd name="T38" fmla="*/ 33 w 240"/>
              <a:gd name="T39" fmla="*/ 203 h 240"/>
              <a:gd name="T40" fmla="*/ 120 w 240"/>
              <a:gd name="T41" fmla="*/ 240 h 240"/>
              <a:gd name="T42" fmla="*/ 207 w 240"/>
              <a:gd name="T43" fmla="*/ 203 h 240"/>
              <a:gd name="T44" fmla="*/ 207 w 240"/>
              <a:gd name="T45" fmla="*/ 203 h 240"/>
              <a:gd name="T46" fmla="*/ 240 w 240"/>
              <a:gd name="T47" fmla="*/ 120 h 240"/>
              <a:gd name="T48" fmla="*/ 120 w 240"/>
              <a:gd name="T49" fmla="*/ 0 h 240"/>
              <a:gd name="T50" fmla="*/ 203 w 240"/>
              <a:gd name="T51" fmla="*/ 195 h 240"/>
              <a:gd name="T52" fmla="*/ 166 w 240"/>
              <a:gd name="T53" fmla="*/ 181 h 240"/>
              <a:gd name="T54" fmla="*/ 144 w 240"/>
              <a:gd name="T55" fmla="*/ 173 h 240"/>
              <a:gd name="T56" fmla="*/ 144 w 240"/>
              <a:gd name="T57" fmla="*/ 153 h 240"/>
              <a:gd name="T58" fmla="*/ 159 w 240"/>
              <a:gd name="T59" fmla="*/ 123 h 240"/>
              <a:gd name="T60" fmla="*/ 163 w 240"/>
              <a:gd name="T61" fmla="*/ 119 h 240"/>
              <a:gd name="T62" fmla="*/ 166 w 240"/>
              <a:gd name="T63" fmla="*/ 110 h 240"/>
              <a:gd name="T64" fmla="*/ 160 w 240"/>
              <a:gd name="T65" fmla="*/ 97 h 240"/>
              <a:gd name="T66" fmla="*/ 160 w 240"/>
              <a:gd name="T67" fmla="*/ 97 h 240"/>
              <a:gd name="T68" fmla="*/ 164 w 240"/>
              <a:gd name="T69" fmla="*/ 64 h 240"/>
              <a:gd name="T70" fmla="*/ 128 w 240"/>
              <a:gd name="T71" fmla="*/ 45 h 240"/>
              <a:gd name="T72" fmla="*/ 92 w 240"/>
              <a:gd name="T73" fmla="*/ 60 h 240"/>
              <a:gd name="T74" fmla="*/ 79 w 240"/>
              <a:gd name="T75" fmla="*/ 65 h 240"/>
              <a:gd name="T76" fmla="*/ 80 w 240"/>
              <a:gd name="T77" fmla="*/ 97 h 240"/>
              <a:gd name="T78" fmla="*/ 80 w 240"/>
              <a:gd name="T79" fmla="*/ 97 h 240"/>
              <a:gd name="T80" fmla="*/ 74 w 240"/>
              <a:gd name="T81" fmla="*/ 110 h 240"/>
              <a:gd name="T82" fmla="*/ 81 w 240"/>
              <a:gd name="T83" fmla="*/ 123 h 240"/>
              <a:gd name="T84" fmla="*/ 96 w 240"/>
              <a:gd name="T85" fmla="*/ 153 h 240"/>
              <a:gd name="T86" fmla="*/ 96 w 240"/>
              <a:gd name="T87" fmla="*/ 173 h 240"/>
              <a:gd name="T88" fmla="*/ 76 w 240"/>
              <a:gd name="T89" fmla="*/ 180 h 240"/>
              <a:gd name="T90" fmla="*/ 37 w 240"/>
              <a:gd name="T91" fmla="*/ 195 h 240"/>
              <a:gd name="T92" fmla="*/ 8 w 240"/>
              <a:gd name="T93" fmla="*/ 120 h 240"/>
              <a:gd name="T94" fmla="*/ 120 w 240"/>
              <a:gd name="T95" fmla="*/ 8 h 240"/>
              <a:gd name="T96" fmla="*/ 232 w 240"/>
              <a:gd name="T97" fmla="*/ 120 h 240"/>
              <a:gd name="T98" fmla="*/ 203 w 240"/>
              <a:gd name="T99" fmla="*/ 195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40" h="240">
                <a:moveTo>
                  <a:pt x="120" y="0"/>
                </a:moveTo>
                <a:cubicBezTo>
                  <a:pt x="54" y="0"/>
                  <a:pt x="0" y="54"/>
                  <a:pt x="0" y="120"/>
                </a:cubicBezTo>
                <a:cubicBezTo>
                  <a:pt x="0" y="151"/>
                  <a:pt x="12" y="180"/>
                  <a:pt x="33" y="203"/>
                </a:cubicBezTo>
                <a:cubicBezTo>
                  <a:pt x="33" y="203"/>
                  <a:pt x="33" y="203"/>
                  <a:pt x="33" y="203"/>
                </a:cubicBezTo>
                <a:cubicBezTo>
                  <a:pt x="33" y="203"/>
                  <a:pt x="33" y="203"/>
                  <a:pt x="33" y="203"/>
                </a:cubicBezTo>
                <a:cubicBezTo>
                  <a:pt x="33" y="203"/>
                  <a:pt x="33" y="203"/>
                  <a:pt x="33" y="203"/>
                </a:cubicBezTo>
                <a:cubicBezTo>
                  <a:pt x="33" y="203"/>
                  <a:pt x="33" y="203"/>
                  <a:pt x="33" y="203"/>
                </a:cubicBezTo>
                <a:cubicBezTo>
                  <a:pt x="33" y="203"/>
                  <a:pt x="33" y="203"/>
                  <a:pt x="33" y="203"/>
                </a:cubicBezTo>
                <a:cubicBezTo>
                  <a:pt x="33" y="203"/>
                  <a:pt x="33" y="203"/>
                  <a:pt x="33" y="203"/>
                </a:cubicBezTo>
                <a:cubicBezTo>
                  <a:pt x="33" y="203"/>
                  <a:pt x="33" y="203"/>
                  <a:pt x="33" y="203"/>
                </a:cubicBezTo>
                <a:cubicBezTo>
                  <a:pt x="33" y="203"/>
                  <a:pt x="33" y="203"/>
                  <a:pt x="33" y="203"/>
                </a:cubicBezTo>
                <a:cubicBezTo>
                  <a:pt x="33" y="203"/>
                  <a:pt x="33" y="203"/>
                  <a:pt x="33" y="203"/>
                </a:cubicBezTo>
                <a:cubicBezTo>
                  <a:pt x="33" y="203"/>
                  <a:pt x="33" y="203"/>
                  <a:pt x="33" y="203"/>
                </a:cubicBezTo>
                <a:cubicBezTo>
                  <a:pt x="33" y="203"/>
                  <a:pt x="33" y="203"/>
                  <a:pt x="33" y="203"/>
                </a:cubicBezTo>
                <a:cubicBezTo>
                  <a:pt x="33" y="203"/>
                  <a:pt x="33" y="203"/>
                  <a:pt x="33" y="203"/>
                </a:cubicBezTo>
                <a:cubicBezTo>
                  <a:pt x="33" y="203"/>
                  <a:pt x="33" y="203"/>
                  <a:pt x="33" y="203"/>
                </a:cubicBezTo>
                <a:cubicBezTo>
                  <a:pt x="33" y="203"/>
                  <a:pt x="33" y="203"/>
                  <a:pt x="33" y="203"/>
                </a:cubicBezTo>
                <a:cubicBezTo>
                  <a:pt x="33" y="203"/>
                  <a:pt x="33" y="203"/>
                  <a:pt x="33" y="203"/>
                </a:cubicBezTo>
                <a:cubicBezTo>
                  <a:pt x="33" y="203"/>
                  <a:pt x="33" y="203"/>
                  <a:pt x="33" y="203"/>
                </a:cubicBezTo>
                <a:cubicBezTo>
                  <a:pt x="33" y="203"/>
                  <a:pt x="33" y="203"/>
                  <a:pt x="33" y="203"/>
                </a:cubicBezTo>
                <a:cubicBezTo>
                  <a:pt x="56" y="226"/>
                  <a:pt x="89" y="240"/>
                  <a:pt x="120" y="240"/>
                </a:cubicBezTo>
                <a:cubicBezTo>
                  <a:pt x="151" y="240"/>
                  <a:pt x="184" y="226"/>
                  <a:pt x="207" y="203"/>
                </a:cubicBezTo>
                <a:cubicBezTo>
                  <a:pt x="207" y="203"/>
                  <a:pt x="207" y="203"/>
                  <a:pt x="207" y="203"/>
                </a:cubicBezTo>
                <a:cubicBezTo>
                  <a:pt x="228" y="180"/>
                  <a:pt x="240" y="151"/>
                  <a:pt x="240" y="120"/>
                </a:cubicBezTo>
                <a:cubicBezTo>
                  <a:pt x="240" y="54"/>
                  <a:pt x="186" y="0"/>
                  <a:pt x="120" y="0"/>
                </a:cubicBezTo>
                <a:close/>
                <a:moveTo>
                  <a:pt x="203" y="195"/>
                </a:moveTo>
                <a:cubicBezTo>
                  <a:pt x="198" y="192"/>
                  <a:pt x="186" y="188"/>
                  <a:pt x="166" y="181"/>
                </a:cubicBezTo>
                <a:cubicBezTo>
                  <a:pt x="159" y="178"/>
                  <a:pt x="151" y="175"/>
                  <a:pt x="144" y="173"/>
                </a:cubicBezTo>
                <a:cubicBezTo>
                  <a:pt x="144" y="153"/>
                  <a:pt x="144" y="153"/>
                  <a:pt x="144" y="153"/>
                </a:cubicBezTo>
                <a:cubicBezTo>
                  <a:pt x="149" y="150"/>
                  <a:pt x="158" y="142"/>
                  <a:pt x="159" y="123"/>
                </a:cubicBezTo>
                <a:cubicBezTo>
                  <a:pt x="161" y="122"/>
                  <a:pt x="162" y="121"/>
                  <a:pt x="163" y="119"/>
                </a:cubicBezTo>
                <a:cubicBezTo>
                  <a:pt x="165" y="116"/>
                  <a:pt x="166" y="113"/>
                  <a:pt x="166" y="110"/>
                </a:cubicBezTo>
                <a:cubicBezTo>
                  <a:pt x="166" y="104"/>
                  <a:pt x="163" y="99"/>
                  <a:pt x="160" y="97"/>
                </a:cubicBezTo>
                <a:cubicBezTo>
                  <a:pt x="160" y="97"/>
                  <a:pt x="160" y="97"/>
                  <a:pt x="160" y="97"/>
                </a:cubicBezTo>
                <a:cubicBezTo>
                  <a:pt x="163" y="89"/>
                  <a:pt x="167" y="75"/>
                  <a:pt x="164" y="64"/>
                </a:cubicBezTo>
                <a:cubicBezTo>
                  <a:pt x="161" y="50"/>
                  <a:pt x="142" y="45"/>
                  <a:pt x="128" y="45"/>
                </a:cubicBezTo>
                <a:cubicBezTo>
                  <a:pt x="114" y="45"/>
                  <a:pt x="98" y="49"/>
                  <a:pt x="92" y="60"/>
                </a:cubicBezTo>
                <a:cubicBezTo>
                  <a:pt x="85" y="60"/>
                  <a:pt x="81" y="63"/>
                  <a:pt x="79" y="65"/>
                </a:cubicBezTo>
                <a:cubicBezTo>
                  <a:pt x="73" y="73"/>
                  <a:pt x="78" y="89"/>
                  <a:pt x="80" y="97"/>
                </a:cubicBezTo>
                <a:cubicBezTo>
                  <a:pt x="80" y="97"/>
                  <a:pt x="80" y="97"/>
                  <a:pt x="80" y="97"/>
                </a:cubicBezTo>
                <a:cubicBezTo>
                  <a:pt x="77" y="99"/>
                  <a:pt x="74" y="104"/>
                  <a:pt x="74" y="110"/>
                </a:cubicBezTo>
                <a:cubicBezTo>
                  <a:pt x="74" y="116"/>
                  <a:pt x="77" y="121"/>
                  <a:pt x="81" y="123"/>
                </a:cubicBezTo>
                <a:cubicBezTo>
                  <a:pt x="82" y="142"/>
                  <a:pt x="91" y="150"/>
                  <a:pt x="96" y="153"/>
                </a:cubicBezTo>
                <a:cubicBezTo>
                  <a:pt x="96" y="173"/>
                  <a:pt x="96" y="173"/>
                  <a:pt x="96" y="173"/>
                </a:cubicBezTo>
                <a:cubicBezTo>
                  <a:pt x="89" y="175"/>
                  <a:pt x="82" y="177"/>
                  <a:pt x="76" y="180"/>
                </a:cubicBezTo>
                <a:cubicBezTo>
                  <a:pt x="61" y="184"/>
                  <a:pt x="46" y="189"/>
                  <a:pt x="37" y="195"/>
                </a:cubicBezTo>
                <a:cubicBezTo>
                  <a:pt x="18" y="174"/>
                  <a:pt x="8" y="148"/>
                  <a:pt x="8" y="120"/>
                </a:cubicBezTo>
                <a:cubicBezTo>
                  <a:pt x="8" y="58"/>
                  <a:pt x="58" y="8"/>
                  <a:pt x="120" y="8"/>
                </a:cubicBezTo>
                <a:cubicBezTo>
                  <a:pt x="182" y="8"/>
                  <a:pt x="232" y="58"/>
                  <a:pt x="232" y="120"/>
                </a:cubicBezTo>
                <a:cubicBezTo>
                  <a:pt x="232" y="148"/>
                  <a:pt x="222" y="174"/>
                  <a:pt x="203" y="195"/>
                </a:cubicBezTo>
                <a:close/>
              </a:path>
            </a:pathLst>
          </a:custGeom>
          <a:solidFill>
            <a:schemeClr val="bg1"/>
          </a:solidFill>
          <a:ln>
            <a:noFill/>
          </a:ln>
          <a:effectLst>
            <a:outerShdw blurRad="25400" dist="38100" dir="2400000" algn="ctr" rotWithShape="0">
              <a:srgbClr val="000000">
                <a:alpha val="10000"/>
              </a:srgbClr>
            </a:outerShdw>
          </a:effectLst>
        </p:spPr>
        <p:txBody>
          <a:bodyPr vert="horz" wrap="square" lIns="91440" tIns="45720" rIns="91440" bIns="45720" numCol="1" anchor="t" anchorCtr="0" compatLnSpc="1">
            <a:prstTxWarp prst="textNoShape">
              <a:avLst/>
            </a:prstTxWarp>
          </a:bodyPr>
          <a:lstStyle/>
          <a:p>
            <a:endParaRPr lang="en-US"/>
          </a:p>
        </p:txBody>
      </p:sp>
      <p:grpSp>
        <p:nvGrpSpPr>
          <p:cNvPr id="126" name="Group 125"/>
          <p:cNvGrpSpPr/>
          <p:nvPr/>
        </p:nvGrpSpPr>
        <p:grpSpPr>
          <a:xfrm>
            <a:off x="855294" y="3190641"/>
            <a:ext cx="594360" cy="594360"/>
            <a:chOff x="11028363" y="3071813"/>
            <a:chExt cx="285750" cy="285750"/>
          </a:xfrm>
          <a:solidFill>
            <a:schemeClr val="bg1"/>
          </a:solidFill>
        </p:grpSpPr>
        <p:sp>
          <p:nvSpPr>
            <p:cNvPr id="127" name="Freeform 249"/>
            <p:cNvSpPr>
              <a:spLocks noEditPoints="1"/>
            </p:cNvSpPr>
            <p:nvPr/>
          </p:nvSpPr>
          <p:spPr bwMode="auto">
            <a:xfrm>
              <a:off x="11028363" y="3071813"/>
              <a:ext cx="285750" cy="285750"/>
            </a:xfrm>
            <a:custGeom>
              <a:avLst/>
              <a:gdLst>
                <a:gd name="T0" fmla="*/ 870 w 902"/>
                <a:gd name="T1" fmla="*/ 780 h 902"/>
                <a:gd name="T2" fmla="*/ 861 w 902"/>
                <a:gd name="T3" fmla="*/ 799 h 902"/>
                <a:gd name="T4" fmla="*/ 846 w 902"/>
                <a:gd name="T5" fmla="*/ 818 h 902"/>
                <a:gd name="T6" fmla="*/ 829 w 902"/>
                <a:gd name="T7" fmla="*/ 832 h 902"/>
                <a:gd name="T8" fmla="*/ 810 w 902"/>
                <a:gd name="T9" fmla="*/ 840 h 902"/>
                <a:gd name="T10" fmla="*/ 105 w 902"/>
                <a:gd name="T11" fmla="*/ 842 h 902"/>
                <a:gd name="T12" fmla="*/ 86 w 902"/>
                <a:gd name="T13" fmla="*/ 838 h 902"/>
                <a:gd name="T14" fmla="*/ 66 w 902"/>
                <a:gd name="T15" fmla="*/ 827 h 902"/>
                <a:gd name="T16" fmla="*/ 49 w 902"/>
                <a:gd name="T17" fmla="*/ 812 h 902"/>
                <a:gd name="T18" fmla="*/ 36 w 902"/>
                <a:gd name="T19" fmla="*/ 793 h 902"/>
                <a:gd name="T20" fmla="*/ 30 w 902"/>
                <a:gd name="T21" fmla="*/ 774 h 902"/>
                <a:gd name="T22" fmla="*/ 30 w 902"/>
                <a:gd name="T23" fmla="*/ 99 h 902"/>
                <a:gd name="T24" fmla="*/ 36 w 902"/>
                <a:gd name="T25" fmla="*/ 80 h 902"/>
                <a:gd name="T26" fmla="*/ 49 w 902"/>
                <a:gd name="T27" fmla="*/ 61 h 902"/>
                <a:gd name="T28" fmla="*/ 66 w 902"/>
                <a:gd name="T29" fmla="*/ 45 h 902"/>
                <a:gd name="T30" fmla="*/ 86 w 902"/>
                <a:gd name="T31" fmla="*/ 35 h 902"/>
                <a:gd name="T32" fmla="*/ 105 w 902"/>
                <a:gd name="T33" fmla="*/ 30 h 902"/>
                <a:gd name="T34" fmla="*/ 810 w 902"/>
                <a:gd name="T35" fmla="*/ 32 h 902"/>
                <a:gd name="T36" fmla="*/ 829 w 902"/>
                <a:gd name="T37" fmla="*/ 41 h 902"/>
                <a:gd name="T38" fmla="*/ 846 w 902"/>
                <a:gd name="T39" fmla="*/ 56 h 902"/>
                <a:gd name="T40" fmla="*/ 861 w 902"/>
                <a:gd name="T41" fmla="*/ 73 h 902"/>
                <a:gd name="T42" fmla="*/ 870 w 902"/>
                <a:gd name="T43" fmla="*/ 92 h 902"/>
                <a:gd name="T44" fmla="*/ 872 w 902"/>
                <a:gd name="T45" fmla="*/ 767 h 902"/>
                <a:gd name="T46" fmla="*/ 95 w 902"/>
                <a:gd name="T47" fmla="*/ 1 h 902"/>
                <a:gd name="T48" fmla="*/ 68 w 902"/>
                <a:gd name="T49" fmla="*/ 10 h 902"/>
                <a:gd name="T50" fmla="*/ 42 w 902"/>
                <a:gd name="T51" fmla="*/ 27 h 902"/>
                <a:gd name="T52" fmla="*/ 19 w 902"/>
                <a:gd name="T53" fmla="*/ 51 h 902"/>
                <a:gd name="T54" fmla="*/ 5 w 902"/>
                <a:gd name="T55" fmla="*/ 77 h 902"/>
                <a:gd name="T56" fmla="*/ 0 w 902"/>
                <a:gd name="T57" fmla="*/ 106 h 902"/>
                <a:gd name="T58" fmla="*/ 2 w 902"/>
                <a:gd name="T59" fmla="*/ 784 h 902"/>
                <a:gd name="T60" fmla="*/ 12 w 902"/>
                <a:gd name="T61" fmla="*/ 809 h 902"/>
                <a:gd name="T62" fmla="*/ 28 w 902"/>
                <a:gd name="T63" fmla="*/ 833 h 902"/>
                <a:gd name="T64" fmla="*/ 49 w 902"/>
                <a:gd name="T65" fmla="*/ 852 h 902"/>
                <a:gd name="T66" fmla="*/ 73 w 902"/>
                <a:gd name="T67" fmla="*/ 866 h 902"/>
                <a:gd name="T68" fmla="*/ 90 w 902"/>
                <a:gd name="T69" fmla="*/ 887 h 902"/>
                <a:gd name="T70" fmla="*/ 92 w 902"/>
                <a:gd name="T71" fmla="*/ 896 h 902"/>
                <a:gd name="T72" fmla="*/ 99 w 902"/>
                <a:gd name="T73" fmla="*/ 901 h 902"/>
                <a:gd name="T74" fmla="*/ 108 w 902"/>
                <a:gd name="T75" fmla="*/ 902 h 902"/>
                <a:gd name="T76" fmla="*/ 116 w 902"/>
                <a:gd name="T77" fmla="*/ 898 h 902"/>
                <a:gd name="T78" fmla="*/ 120 w 902"/>
                <a:gd name="T79" fmla="*/ 890 h 902"/>
                <a:gd name="T80" fmla="*/ 782 w 902"/>
                <a:gd name="T81" fmla="*/ 872 h 902"/>
                <a:gd name="T82" fmla="*/ 783 w 902"/>
                <a:gd name="T83" fmla="*/ 894 h 902"/>
                <a:gd name="T84" fmla="*/ 788 w 902"/>
                <a:gd name="T85" fmla="*/ 900 h 902"/>
                <a:gd name="T86" fmla="*/ 797 w 902"/>
                <a:gd name="T87" fmla="*/ 902 h 902"/>
                <a:gd name="T88" fmla="*/ 805 w 902"/>
                <a:gd name="T89" fmla="*/ 900 h 902"/>
                <a:gd name="T90" fmla="*/ 810 w 902"/>
                <a:gd name="T91" fmla="*/ 894 h 902"/>
                <a:gd name="T92" fmla="*/ 812 w 902"/>
                <a:gd name="T93" fmla="*/ 871 h 902"/>
                <a:gd name="T94" fmla="*/ 837 w 902"/>
                <a:gd name="T95" fmla="*/ 862 h 902"/>
                <a:gd name="T96" fmla="*/ 860 w 902"/>
                <a:gd name="T97" fmla="*/ 845 h 902"/>
                <a:gd name="T98" fmla="*/ 880 w 902"/>
                <a:gd name="T99" fmla="*/ 825 h 902"/>
                <a:gd name="T100" fmla="*/ 895 w 902"/>
                <a:gd name="T101" fmla="*/ 802 h 902"/>
                <a:gd name="T102" fmla="*/ 901 w 902"/>
                <a:gd name="T103" fmla="*/ 776 h 902"/>
                <a:gd name="T104" fmla="*/ 901 w 902"/>
                <a:gd name="T105" fmla="*/ 97 h 902"/>
                <a:gd name="T106" fmla="*/ 892 w 902"/>
                <a:gd name="T107" fmla="*/ 68 h 902"/>
                <a:gd name="T108" fmla="*/ 875 w 902"/>
                <a:gd name="T109" fmla="*/ 42 h 902"/>
                <a:gd name="T110" fmla="*/ 852 w 902"/>
                <a:gd name="T111" fmla="*/ 21 h 902"/>
                <a:gd name="T112" fmla="*/ 825 w 902"/>
                <a:gd name="T113" fmla="*/ 6 h 902"/>
                <a:gd name="T114" fmla="*/ 797 w 902"/>
                <a:gd name="T115" fmla="*/ 0 h 9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2" h="902">
                  <a:moveTo>
                    <a:pt x="872" y="767"/>
                  </a:moveTo>
                  <a:lnTo>
                    <a:pt x="871" y="774"/>
                  </a:lnTo>
                  <a:lnTo>
                    <a:pt x="870" y="780"/>
                  </a:lnTo>
                  <a:lnTo>
                    <a:pt x="868" y="787"/>
                  </a:lnTo>
                  <a:lnTo>
                    <a:pt x="865" y="793"/>
                  </a:lnTo>
                  <a:lnTo>
                    <a:pt x="861" y="799"/>
                  </a:lnTo>
                  <a:lnTo>
                    <a:pt x="857" y="806"/>
                  </a:lnTo>
                  <a:lnTo>
                    <a:pt x="852" y="812"/>
                  </a:lnTo>
                  <a:lnTo>
                    <a:pt x="846" y="818"/>
                  </a:lnTo>
                  <a:lnTo>
                    <a:pt x="841" y="823"/>
                  </a:lnTo>
                  <a:lnTo>
                    <a:pt x="836" y="827"/>
                  </a:lnTo>
                  <a:lnTo>
                    <a:pt x="829" y="832"/>
                  </a:lnTo>
                  <a:lnTo>
                    <a:pt x="823" y="836"/>
                  </a:lnTo>
                  <a:lnTo>
                    <a:pt x="816" y="838"/>
                  </a:lnTo>
                  <a:lnTo>
                    <a:pt x="810" y="840"/>
                  </a:lnTo>
                  <a:lnTo>
                    <a:pt x="803" y="842"/>
                  </a:lnTo>
                  <a:lnTo>
                    <a:pt x="797" y="842"/>
                  </a:lnTo>
                  <a:lnTo>
                    <a:pt x="105" y="842"/>
                  </a:lnTo>
                  <a:lnTo>
                    <a:pt x="99" y="842"/>
                  </a:lnTo>
                  <a:lnTo>
                    <a:pt x="92" y="840"/>
                  </a:lnTo>
                  <a:lnTo>
                    <a:pt x="86" y="838"/>
                  </a:lnTo>
                  <a:lnTo>
                    <a:pt x="79" y="836"/>
                  </a:lnTo>
                  <a:lnTo>
                    <a:pt x="73" y="832"/>
                  </a:lnTo>
                  <a:lnTo>
                    <a:pt x="66" y="827"/>
                  </a:lnTo>
                  <a:lnTo>
                    <a:pt x="60" y="823"/>
                  </a:lnTo>
                  <a:lnTo>
                    <a:pt x="55" y="818"/>
                  </a:lnTo>
                  <a:lnTo>
                    <a:pt x="49" y="812"/>
                  </a:lnTo>
                  <a:lnTo>
                    <a:pt x="45" y="806"/>
                  </a:lnTo>
                  <a:lnTo>
                    <a:pt x="41" y="799"/>
                  </a:lnTo>
                  <a:lnTo>
                    <a:pt x="36" y="793"/>
                  </a:lnTo>
                  <a:lnTo>
                    <a:pt x="34" y="787"/>
                  </a:lnTo>
                  <a:lnTo>
                    <a:pt x="31" y="780"/>
                  </a:lnTo>
                  <a:lnTo>
                    <a:pt x="30" y="774"/>
                  </a:lnTo>
                  <a:lnTo>
                    <a:pt x="30" y="767"/>
                  </a:lnTo>
                  <a:lnTo>
                    <a:pt x="30" y="105"/>
                  </a:lnTo>
                  <a:lnTo>
                    <a:pt x="30" y="99"/>
                  </a:lnTo>
                  <a:lnTo>
                    <a:pt x="31" y="92"/>
                  </a:lnTo>
                  <a:lnTo>
                    <a:pt x="34" y="86"/>
                  </a:lnTo>
                  <a:lnTo>
                    <a:pt x="36" y="80"/>
                  </a:lnTo>
                  <a:lnTo>
                    <a:pt x="41" y="73"/>
                  </a:lnTo>
                  <a:lnTo>
                    <a:pt x="45" y="67"/>
                  </a:lnTo>
                  <a:lnTo>
                    <a:pt x="49" y="61"/>
                  </a:lnTo>
                  <a:lnTo>
                    <a:pt x="55" y="56"/>
                  </a:lnTo>
                  <a:lnTo>
                    <a:pt x="60" y="51"/>
                  </a:lnTo>
                  <a:lnTo>
                    <a:pt x="66" y="45"/>
                  </a:lnTo>
                  <a:lnTo>
                    <a:pt x="73" y="41"/>
                  </a:lnTo>
                  <a:lnTo>
                    <a:pt x="79" y="38"/>
                  </a:lnTo>
                  <a:lnTo>
                    <a:pt x="86" y="35"/>
                  </a:lnTo>
                  <a:lnTo>
                    <a:pt x="92" y="32"/>
                  </a:lnTo>
                  <a:lnTo>
                    <a:pt x="99" y="31"/>
                  </a:lnTo>
                  <a:lnTo>
                    <a:pt x="105" y="30"/>
                  </a:lnTo>
                  <a:lnTo>
                    <a:pt x="797" y="30"/>
                  </a:lnTo>
                  <a:lnTo>
                    <a:pt x="803" y="31"/>
                  </a:lnTo>
                  <a:lnTo>
                    <a:pt x="810" y="32"/>
                  </a:lnTo>
                  <a:lnTo>
                    <a:pt x="816" y="35"/>
                  </a:lnTo>
                  <a:lnTo>
                    <a:pt x="823" y="38"/>
                  </a:lnTo>
                  <a:lnTo>
                    <a:pt x="829" y="41"/>
                  </a:lnTo>
                  <a:lnTo>
                    <a:pt x="836" y="45"/>
                  </a:lnTo>
                  <a:lnTo>
                    <a:pt x="841" y="51"/>
                  </a:lnTo>
                  <a:lnTo>
                    <a:pt x="846" y="56"/>
                  </a:lnTo>
                  <a:lnTo>
                    <a:pt x="852" y="61"/>
                  </a:lnTo>
                  <a:lnTo>
                    <a:pt x="857" y="67"/>
                  </a:lnTo>
                  <a:lnTo>
                    <a:pt x="861" y="73"/>
                  </a:lnTo>
                  <a:lnTo>
                    <a:pt x="865" y="80"/>
                  </a:lnTo>
                  <a:lnTo>
                    <a:pt x="868" y="86"/>
                  </a:lnTo>
                  <a:lnTo>
                    <a:pt x="870" y="92"/>
                  </a:lnTo>
                  <a:lnTo>
                    <a:pt x="871" y="100"/>
                  </a:lnTo>
                  <a:lnTo>
                    <a:pt x="872" y="106"/>
                  </a:lnTo>
                  <a:lnTo>
                    <a:pt x="872" y="767"/>
                  </a:lnTo>
                  <a:close/>
                  <a:moveTo>
                    <a:pt x="797" y="0"/>
                  </a:moveTo>
                  <a:lnTo>
                    <a:pt x="105" y="0"/>
                  </a:lnTo>
                  <a:lnTo>
                    <a:pt x="95" y="1"/>
                  </a:lnTo>
                  <a:lnTo>
                    <a:pt x="86" y="3"/>
                  </a:lnTo>
                  <a:lnTo>
                    <a:pt x="76" y="6"/>
                  </a:lnTo>
                  <a:lnTo>
                    <a:pt x="68" y="10"/>
                  </a:lnTo>
                  <a:lnTo>
                    <a:pt x="58" y="15"/>
                  </a:lnTo>
                  <a:lnTo>
                    <a:pt x="49" y="21"/>
                  </a:lnTo>
                  <a:lnTo>
                    <a:pt x="42" y="27"/>
                  </a:lnTo>
                  <a:lnTo>
                    <a:pt x="33" y="35"/>
                  </a:lnTo>
                  <a:lnTo>
                    <a:pt x="27" y="42"/>
                  </a:lnTo>
                  <a:lnTo>
                    <a:pt x="19" y="51"/>
                  </a:lnTo>
                  <a:lnTo>
                    <a:pt x="14" y="59"/>
                  </a:lnTo>
                  <a:lnTo>
                    <a:pt x="9" y="68"/>
                  </a:lnTo>
                  <a:lnTo>
                    <a:pt x="5" y="77"/>
                  </a:lnTo>
                  <a:lnTo>
                    <a:pt x="2" y="87"/>
                  </a:lnTo>
                  <a:lnTo>
                    <a:pt x="0" y="97"/>
                  </a:lnTo>
                  <a:lnTo>
                    <a:pt x="0" y="106"/>
                  </a:lnTo>
                  <a:lnTo>
                    <a:pt x="0" y="767"/>
                  </a:lnTo>
                  <a:lnTo>
                    <a:pt x="0" y="776"/>
                  </a:lnTo>
                  <a:lnTo>
                    <a:pt x="2" y="784"/>
                  </a:lnTo>
                  <a:lnTo>
                    <a:pt x="4" y="793"/>
                  </a:lnTo>
                  <a:lnTo>
                    <a:pt x="8" y="802"/>
                  </a:lnTo>
                  <a:lnTo>
                    <a:pt x="12" y="809"/>
                  </a:lnTo>
                  <a:lnTo>
                    <a:pt x="16" y="818"/>
                  </a:lnTo>
                  <a:lnTo>
                    <a:pt x="21" y="825"/>
                  </a:lnTo>
                  <a:lnTo>
                    <a:pt x="28" y="833"/>
                  </a:lnTo>
                  <a:lnTo>
                    <a:pt x="34" y="839"/>
                  </a:lnTo>
                  <a:lnTo>
                    <a:pt x="42" y="845"/>
                  </a:lnTo>
                  <a:lnTo>
                    <a:pt x="49" y="852"/>
                  </a:lnTo>
                  <a:lnTo>
                    <a:pt x="57" y="857"/>
                  </a:lnTo>
                  <a:lnTo>
                    <a:pt x="64" y="862"/>
                  </a:lnTo>
                  <a:lnTo>
                    <a:pt x="73" y="866"/>
                  </a:lnTo>
                  <a:lnTo>
                    <a:pt x="81" y="869"/>
                  </a:lnTo>
                  <a:lnTo>
                    <a:pt x="90" y="871"/>
                  </a:lnTo>
                  <a:lnTo>
                    <a:pt x="90" y="887"/>
                  </a:lnTo>
                  <a:lnTo>
                    <a:pt x="90" y="890"/>
                  </a:lnTo>
                  <a:lnTo>
                    <a:pt x="91" y="894"/>
                  </a:lnTo>
                  <a:lnTo>
                    <a:pt x="92" y="896"/>
                  </a:lnTo>
                  <a:lnTo>
                    <a:pt x="94" y="898"/>
                  </a:lnTo>
                  <a:lnTo>
                    <a:pt x="96" y="900"/>
                  </a:lnTo>
                  <a:lnTo>
                    <a:pt x="99" y="901"/>
                  </a:lnTo>
                  <a:lnTo>
                    <a:pt x="102" y="902"/>
                  </a:lnTo>
                  <a:lnTo>
                    <a:pt x="105" y="902"/>
                  </a:lnTo>
                  <a:lnTo>
                    <a:pt x="108" y="902"/>
                  </a:lnTo>
                  <a:lnTo>
                    <a:pt x="110" y="901"/>
                  </a:lnTo>
                  <a:lnTo>
                    <a:pt x="114" y="900"/>
                  </a:lnTo>
                  <a:lnTo>
                    <a:pt x="116" y="898"/>
                  </a:lnTo>
                  <a:lnTo>
                    <a:pt x="118" y="896"/>
                  </a:lnTo>
                  <a:lnTo>
                    <a:pt x="119" y="894"/>
                  </a:lnTo>
                  <a:lnTo>
                    <a:pt x="120" y="890"/>
                  </a:lnTo>
                  <a:lnTo>
                    <a:pt x="120" y="887"/>
                  </a:lnTo>
                  <a:lnTo>
                    <a:pt x="120" y="872"/>
                  </a:lnTo>
                  <a:lnTo>
                    <a:pt x="782" y="872"/>
                  </a:lnTo>
                  <a:lnTo>
                    <a:pt x="782" y="887"/>
                  </a:lnTo>
                  <a:lnTo>
                    <a:pt x="782" y="890"/>
                  </a:lnTo>
                  <a:lnTo>
                    <a:pt x="783" y="894"/>
                  </a:lnTo>
                  <a:lnTo>
                    <a:pt x="784" y="896"/>
                  </a:lnTo>
                  <a:lnTo>
                    <a:pt x="786" y="898"/>
                  </a:lnTo>
                  <a:lnTo>
                    <a:pt x="788" y="900"/>
                  </a:lnTo>
                  <a:lnTo>
                    <a:pt x="791" y="901"/>
                  </a:lnTo>
                  <a:lnTo>
                    <a:pt x="794" y="902"/>
                  </a:lnTo>
                  <a:lnTo>
                    <a:pt x="797" y="902"/>
                  </a:lnTo>
                  <a:lnTo>
                    <a:pt x="799" y="902"/>
                  </a:lnTo>
                  <a:lnTo>
                    <a:pt x="802" y="901"/>
                  </a:lnTo>
                  <a:lnTo>
                    <a:pt x="805" y="900"/>
                  </a:lnTo>
                  <a:lnTo>
                    <a:pt x="807" y="898"/>
                  </a:lnTo>
                  <a:lnTo>
                    <a:pt x="809" y="896"/>
                  </a:lnTo>
                  <a:lnTo>
                    <a:pt x="810" y="894"/>
                  </a:lnTo>
                  <a:lnTo>
                    <a:pt x="811" y="890"/>
                  </a:lnTo>
                  <a:lnTo>
                    <a:pt x="812" y="887"/>
                  </a:lnTo>
                  <a:lnTo>
                    <a:pt x="812" y="871"/>
                  </a:lnTo>
                  <a:lnTo>
                    <a:pt x="821" y="869"/>
                  </a:lnTo>
                  <a:lnTo>
                    <a:pt x="828" y="866"/>
                  </a:lnTo>
                  <a:lnTo>
                    <a:pt x="837" y="862"/>
                  </a:lnTo>
                  <a:lnTo>
                    <a:pt x="845" y="857"/>
                  </a:lnTo>
                  <a:lnTo>
                    <a:pt x="853" y="852"/>
                  </a:lnTo>
                  <a:lnTo>
                    <a:pt x="860" y="845"/>
                  </a:lnTo>
                  <a:lnTo>
                    <a:pt x="867" y="839"/>
                  </a:lnTo>
                  <a:lnTo>
                    <a:pt x="874" y="833"/>
                  </a:lnTo>
                  <a:lnTo>
                    <a:pt x="880" y="825"/>
                  </a:lnTo>
                  <a:lnTo>
                    <a:pt x="885" y="818"/>
                  </a:lnTo>
                  <a:lnTo>
                    <a:pt x="890" y="809"/>
                  </a:lnTo>
                  <a:lnTo>
                    <a:pt x="895" y="802"/>
                  </a:lnTo>
                  <a:lnTo>
                    <a:pt x="898" y="793"/>
                  </a:lnTo>
                  <a:lnTo>
                    <a:pt x="900" y="784"/>
                  </a:lnTo>
                  <a:lnTo>
                    <a:pt x="901" y="776"/>
                  </a:lnTo>
                  <a:lnTo>
                    <a:pt x="902" y="767"/>
                  </a:lnTo>
                  <a:lnTo>
                    <a:pt x="902" y="105"/>
                  </a:lnTo>
                  <a:lnTo>
                    <a:pt x="901" y="97"/>
                  </a:lnTo>
                  <a:lnTo>
                    <a:pt x="900" y="87"/>
                  </a:lnTo>
                  <a:lnTo>
                    <a:pt x="897" y="77"/>
                  </a:lnTo>
                  <a:lnTo>
                    <a:pt x="892" y="68"/>
                  </a:lnTo>
                  <a:lnTo>
                    <a:pt x="887" y="59"/>
                  </a:lnTo>
                  <a:lnTo>
                    <a:pt x="882" y="51"/>
                  </a:lnTo>
                  <a:lnTo>
                    <a:pt x="875" y="42"/>
                  </a:lnTo>
                  <a:lnTo>
                    <a:pt x="868" y="35"/>
                  </a:lnTo>
                  <a:lnTo>
                    <a:pt x="860" y="27"/>
                  </a:lnTo>
                  <a:lnTo>
                    <a:pt x="852" y="21"/>
                  </a:lnTo>
                  <a:lnTo>
                    <a:pt x="843" y="15"/>
                  </a:lnTo>
                  <a:lnTo>
                    <a:pt x="835" y="10"/>
                  </a:lnTo>
                  <a:lnTo>
                    <a:pt x="825" y="6"/>
                  </a:lnTo>
                  <a:lnTo>
                    <a:pt x="815" y="3"/>
                  </a:lnTo>
                  <a:lnTo>
                    <a:pt x="806" y="1"/>
                  </a:lnTo>
                  <a:lnTo>
                    <a:pt x="79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8" name="Freeform 250"/>
            <p:cNvSpPr>
              <a:spLocks noEditPoints="1"/>
            </p:cNvSpPr>
            <p:nvPr/>
          </p:nvSpPr>
          <p:spPr bwMode="auto">
            <a:xfrm>
              <a:off x="11056938" y="3109913"/>
              <a:ext cx="219075" cy="200025"/>
            </a:xfrm>
            <a:custGeom>
              <a:avLst/>
              <a:gdLst>
                <a:gd name="T0" fmla="*/ 659 w 692"/>
                <a:gd name="T1" fmla="*/ 562 h 632"/>
                <a:gd name="T2" fmla="*/ 649 w 692"/>
                <a:gd name="T3" fmla="*/ 582 h 632"/>
                <a:gd name="T4" fmla="*/ 631 w 692"/>
                <a:gd name="T5" fmla="*/ 596 h 632"/>
                <a:gd name="T6" fmla="*/ 608 w 692"/>
                <a:gd name="T7" fmla="*/ 602 h 632"/>
                <a:gd name="T8" fmla="*/ 107 w 692"/>
                <a:gd name="T9" fmla="*/ 601 h 632"/>
                <a:gd name="T10" fmla="*/ 85 w 692"/>
                <a:gd name="T11" fmla="*/ 593 h 632"/>
                <a:gd name="T12" fmla="*/ 70 w 692"/>
                <a:gd name="T13" fmla="*/ 578 h 632"/>
                <a:gd name="T14" fmla="*/ 61 w 692"/>
                <a:gd name="T15" fmla="*/ 555 h 632"/>
                <a:gd name="T16" fmla="*/ 75 w 692"/>
                <a:gd name="T17" fmla="*/ 512 h 632"/>
                <a:gd name="T18" fmla="*/ 86 w 692"/>
                <a:gd name="T19" fmla="*/ 508 h 632"/>
                <a:gd name="T20" fmla="*/ 90 w 692"/>
                <a:gd name="T21" fmla="*/ 497 h 632"/>
                <a:gd name="T22" fmla="*/ 88 w 692"/>
                <a:gd name="T23" fmla="*/ 369 h 632"/>
                <a:gd name="T24" fmla="*/ 78 w 692"/>
                <a:gd name="T25" fmla="*/ 362 h 632"/>
                <a:gd name="T26" fmla="*/ 75 w 692"/>
                <a:gd name="T27" fmla="*/ 271 h 632"/>
                <a:gd name="T28" fmla="*/ 86 w 692"/>
                <a:gd name="T29" fmla="*/ 267 h 632"/>
                <a:gd name="T30" fmla="*/ 90 w 692"/>
                <a:gd name="T31" fmla="*/ 256 h 632"/>
                <a:gd name="T32" fmla="*/ 88 w 692"/>
                <a:gd name="T33" fmla="*/ 128 h 632"/>
                <a:gd name="T34" fmla="*/ 78 w 692"/>
                <a:gd name="T35" fmla="*/ 121 h 632"/>
                <a:gd name="T36" fmla="*/ 60 w 692"/>
                <a:gd name="T37" fmla="*/ 84 h 632"/>
                <a:gd name="T38" fmla="*/ 66 w 692"/>
                <a:gd name="T39" fmla="*/ 61 h 632"/>
                <a:gd name="T40" fmla="*/ 80 w 692"/>
                <a:gd name="T41" fmla="*/ 43 h 632"/>
                <a:gd name="T42" fmla="*/ 101 w 692"/>
                <a:gd name="T43" fmla="*/ 33 h 632"/>
                <a:gd name="T44" fmla="*/ 601 w 692"/>
                <a:gd name="T45" fmla="*/ 31 h 632"/>
                <a:gd name="T46" fmla="*/ 626 w 692"/>
                <a:gd name="T47" fmla="*/ 36 h 632"/>
                <a:gd name="T48" fmla="*/ 645 w 692"/>
                <a:gd name="T49" fmla="*/ 47 h 632"/>
                <a:gd name="T50" fmla="*/ 657 w 692"/>
                <a:gd name="T51" fmla="*/ 67 h 632"/>
                <a:gd name="T52" fmla="*/ 661 w 692"/>
                <a:gd name="T53" fmla="*/ 91 h 632"/>
                <a:gd name="T54" fmla="*/ 60 w 692"/>
                <a:gd name="T55" fmla="*/ 482 h 632"/>
                <a:gd name="T56" fmla="*/ 60 w 692"/>
                <a:gd name="T57" fmla="*/ 151 h 632"/>
                <a:gd name="T58" fmla="*/ 601 w 692"/>
                <a:gd name="T59" fmla="*/ 0 h 632"/>
                <a:gd name="T60" fmla="*/ 92 w 692"/>
                <a:gd name="T61" fmla="*/ 5 h 632"/>
                <a:gd name="T62" fmla="*/ 61 w 692"/>
                <a:gd name="T63" fmla="*/ 21 h 632"/>
                <a:gd name="T64" fmla="*/ 41 w 692"/>
                <a:gd name="T65" fmla="*/ 46 h 632"/>
                <a:gd name="T66" fmla="*/ 30 w 692"/>
                <a:gd name="T67" fmla="*/ 82 h 632"/>
                <a:gd name="T68" fmla="*/ 12 w 692"/>
                <a:gd name="T69" fmla="*/ 121 h 632"/>
                <a:gd name="T70" fmla="*/ 2 w 692"/>
                <a:gd name="T71" fmla="*/ 128 h 632"/>
                <a:gd name="T72" fmla="*/ 0 w 692"/>
                <a:gd name="T73" fmla="*/ 256 h 632"/>
                <a:gd name="T74" fmla="*/ 4 w 692"/>
                <a:gd name="T75" fmla="*/ 267 h 632"/>
                <a:gd name="T76" fmla="*/ 15 w 692"/>
                <a:gd name="T77" fmla="*/ 271 h 632"/>
                <a:gd name="T78" fmla="*/ 12 w 692"/>
                <a:gd name="T79" fmla="*/ 362 h 632"/>
                <a:gd name="T80" fmla="*/ 2 w 692"/>
                <a:gd name="T81" fmla="*/ 369 h 632"/>
                <a:gd name="T82" fmla="*/ 0 w 692"/>
                <a:gd name="T83" fmla="*/ 497 h 632"/>
                <a:gd name="T84" fmla="*/ 4 w 692"/>
                <a:gd name="T85" fmla="*/ 508 h 632"/>
                <a:gd name="T86" fmla="*/ 15 w 692"/>
                <a:gd name="T87" fmla="*/ 512 h 632"/>
                <a:gd name="T88" fmla="*/ 32 w 692"/>
                <a:gd name="T89" fmla="*/ 562 h 632"/>
                <a:gd name="T90" fmla="*/ 45 w 692"/>
                <a:gd name="T91" fmla="*/ 594 h 632"/>
                <a:gd name="T92" fmla="*/ 69 w 692"/>
                <a:gd name="T93" fmla="*/ 617 h 632"/>
                <a:gd name="T94" fmla="*/ 101 w 692"/>
                <a:gd name="T95" fmla="*/ 630 h 632"/>
                <a:gd name="T96" fmla="*/ 611 w 692"/>
                <a:gd name="T97" fmla="*/ 632 h 632"/>
                <a:gd name="T98" fmla="*/ 646 w 692"/>
                <a:gd name="T99" fmla="*/ 622 h 632"/>
                <a:gd name="T100" fmla="*/ 672 w 692"/>
                <a:gd name="T101" fmla="*/ 601 h 632"/>
                <a:gd name="T102" fmla="*/ 688 w 692"/>
                <a:gd name="T103" fmla="*/ 570 h 632"/>
                <a:gd name="T104" fmla="*/ 692 w 692"/>
                <a:gd name="T105" fmla="*/ 91 h 632"/>
                <a:gd name="T106" fmla="*/ 685 w 692"/>
                <a:gd name="T107" fmla="*/ 55 h 632"/>
                <a:gd name="T108" fmla="*/ 666 w 692"/>
                <a:gd name="T109" fmla="*/ 26 h 632"/>
                <a:gd name="T110" fmla="*/ 637 w 692"/>
                <a:gd name="T111" fmla="*/ 8 h 632"/>
                <a:gd name="T112" fmla="*/ 601 w 692"/>
                <a:gd name="T113" fmla="*/ 1 h 6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92" h="632">
                  <a:moveTo>
                    <a:pt x="661" y="542"/>
                  </a:moveTo>
                  <a:lnTo>
                    <a:pt x="661" y="549"/>
                  </a:lnTo>
                  <a:lnTo>
                    <a:pt x="660" y="555"/>
                  </a:lnTo>
                  <a:lnTo>
                    <a:pt x="659" y="562"/>
                  </a:lnTo>
                  <a:lnTo>
                    <a:pt x="657" y="567"/>
                  </a:lnTo>
                  <a:lnTo>
                    <a:pt x="655" y="572"/>
                  </a:lnTo>
                  <a:lnTo>
                    <a:pt x="652" y="577"/>
                  </a:lnTo>
                  <a:lnTo>
                    <a:pt x="649" y="582"/>
                  </a:lnTo>
                  <a:lnTo>
                    <a:pt x="645" y="586"/>
                  </a:lnTo>
                  <a:lnTo>
                    <a:pt x="641" y="589"/>
                  </a:lnTo>
                  <a:lnTo>
                    <a:pt x="636" y="593"/>
                  </a:lnTo>
                  <a:lnTo>
                    <a:pt x="631" y="596"/>
                  </a:lnTo>
                  <a:lnTo>
                    <a:pt x="626" y="598"/>
                  </a:lnTo>
                  <a:lnTo>
                    <a:pt x="620" y="600"/>
                  </a:lnTo>
                  <a:lnTo>
                    <a:pt x="614" y="601"/>
                  </a:lnTo>
                  <a:lnTo>
                    <a:pt x="608" y="602"/>
                  </a:lnTo>
                  <a:lnTo>
                    <a:pt x="601" y="602"/>
                  </a:lnTo>
                  <a:lnTo>
                    <a:pt x="120" y="602"/>
                  </a:lnTo>
                  <a:lnTo>
                    <a:pt x="114" y="602"/>
                  </a:lnTo>
                  <a:lnTo>
                    <a:pt x="107" y="601"/>
                  </a:lnTo>
                  <a:lnTo>
                    <a:pt x="101" y="600"/>
                  </a:lnTo>
                  <a:lnTo>
                    <a:pt x="95" y="598"/>
                  </a:lnTo>
                  <a:lnTo>
                    <a:pt x="90" y="596"/>
                  </a:lnTo>
                  <a:lnTo>
                    <a:pt x="85" y="593"/>
                  </a:lnTo>
                  <a:lnTo>
                    <a:pt x="80" y="589"/>
                  </a:lnTo>
                  <a:lnTo>
                    <a:pt x="76" y="586"/>
                  </a:lnTo>
                  <a:lnTo>
                    <a:pt x="73" y="582"/>
                  </a:lnTo>
                  <a:lnTo>
                    <a:pt x="70" y="578"/>
                  </a:lnTo>
                  <a:lnTo>
                    <a:pt x="66" y="572"/>
                  </a:lnTo>
                  <a:lnTo>
                    <a:pt x="64" y="567"/>
                  </a:lnTo>
                  <a:lnTo>
                    <a:pt x="62" y="562"/>
                  </a:lnTo>
                  <a:lnTo>
                    <a:pt x="61" y="555"/>
                  </a:lnTo>
                  <a:lnTo>
                    <a:pt x="60" y="549"/>
                  </a:lnTo>
                  <a:lnTo>
                    <a:pt x="60" y="542"/>
                  </a:lnTo>
                  <a:lnTo>
                    <a:pt x="60" y="512"/>
                  </a:lnTo>
                  <a:lnTo>
                    <a:pt x="75" y="512"/>
                  </a:lnTo>
                  <a:lnTo>
                    <a:pt x="78" y="511"/>
                  </a:lnTo>
                  <a:lnTo>
                    <a:pt x="81" y="511"/>
                  </a:lnTo>
                  <a:lnTo>
                    <a:pt x="84" y="509"/>
                  </a:lnTo>
                  <a:lnTo>
                    <a:pt x="86" y="508"/>
                  </a:lnTo>
                  <a:lnTo>
                    <a:pt x="88" y="506"/>
                  </a:lnTo>
                  <a:lnTo>
                    <a:pt x="89" y="503"/>
                  </a:lnTo>
                  <a:lnTo>
                    <a:pt x="90" y="501"/>
                  </a:lnTo>
                  <a:lnTo>
                    <a:pt x="90" y="497"/>
                  </a:lnTo>
                  <a:lnTo>
                    <a:pt x="90" y="376"/>
                  </a:lnTo>
                  <a:lnTo>
                    <a:pt x="90" y="374"/>
                  </a:lnTo>
                  <a:lnTo>
                    <a:pt x="89" y="371"/>
                  </a:lnTo>
                  <a:lnTo>
                    <a:pt x="88" y="369"/>
                  </a:lnTo>
                  <a:lnTo>
                    <a:pt x="86" y="366"/>
                  </a:lnTo>
                  <a:lnTo>
                    <a:pt x="84" y="364"/>
                  </a:lnTo>
                  <a:lnTo>
                    <a:pt x="81" y="362"/>
                  </a:lnTo>
                  <a:lnTo>
                    <a:pt x="78" y="362"/>
                  </a:lnTo>
                  <a:lnTo>
                    <a:pt x="75" y="361"/>
                  </a:lnTo>
                  <a:lnTo>
                    <a:pt x="60" y="361"/>
                  </a:lnTo>
                  <a:lnTo>
                    <a:pt x="60" y="271"/>
                  </a:lnTo>
                  <a:lnTo>
                    <a:pt x="75" y="271"/>
                  </a:lnTo>
                  <a:lnTo>
                    <a:pt x="78" y="271"/>
                  </a:lnTo>
                  <a:lnTo>
                    <a:pt x="81" y="270"/>
                  </a:lnTo>
                  <a:lnTo>
                    <a:pt x="84" y="269"/>
                  </a:lnTo>
                  <a:lnTo>
                    <a:pt x="86" y="267"/>
                  </a:lnTo>
                  <a:lnTo>
                    <a:pt x="88" y="265"/>
                  </a:lnTo>
                  <a:lnTo>
                    <a:pt x="89" y="263"/>
                  </a:lnTo>
                  <a:lnTo>
                    <a:pt x="90" y="259"/>
                  </a:lnTo>
                  <a:lnTo>
                    <a:pt x="90" y="256"/>
                  </a:lnTo>
                  <a:lnTo>
                    <a:pt x="90" y="136"/>
                  </a:lnTo>
                  <a:lnTo>
                    <a:pt x="90" y="133"/>
                  </a:lnTo>
                  <a:lnTo>
                    <a:pt x="89" y="130"/>
                  </a:lnTo>
                  <a:lnTo>
                    <a:pt x="88" y="128"/>
                  </a:lnTo>
                  <a:lnTo>
                    <a:pt x="86" y="126"/>
                  </a:lnTo>
                  <a:lnTo>
                    <a:pt x="84" y="123"/>
                  </a:lnTo>
                  <a:lnTo>
                    <a:pt x="81" y="122"/>
                  </a:lnTo>
                  <a:lnTo>
                    <a:pt x="78" y="121"/>
                  </a:lnTo>
                  <a:lnTo>
                    <a:pt x="75" y="121"/>
                  </a:lnTo>
                  <a:lnTo>
                    <a:pt x="60" y="121"/>
                  </a:lnTo>
                  <a:lnTo>
                    <a:pt x="60" y="91"/>
                  </a:lnTo>
                  <a:lnTo>
                    <a:pt x="60" y="84"/>
                  </a:lnTo>
                  <a:lnTo>
                    <a:pt x="61" y="77"/>
                  </a:lnTo>
                  <a:lnTo>
                    <a:pt x="62" y="72"/>
                  </a:lnTo>
                  <a:lnTo>
                    <a:pt x="64" y="67"/>
                  </a:lnTo>
                  <a:lnTo>
                    <a:pt x="66" y="61"/>
                  </a:lnTo>
                  <a:lnTo>
                    <a:pt x="70" y="56"/>
                  </a:lnTo>
                  <a:lnTo>
                    <a:pt x="73" y="52"/>
                  </a:lnTo>
                  <a:lnTo>
                    <a:pt x="76" y="47"/>
                  </a:lnTo>
                  <a:lnTo>
                    <a:pt x="80" y="43"/>
                  </a:lnTo>
                  <a:lnTo>
                    <a:pt x="85" y="40"/>
                  </a:lnTo>
                  <a:lnTo>
                    <a:pt x="90" y="38"/>
                  </a:lnTo>
                  <a:lnTo>
                    <a:pt x="95" y="36"/>
                  </a:lnTo>
                  <a:lnTo>
                    <a:pt x="101" y="33"/>
                  </a:lnTo>
                  <a:lnTo>
                    <a:pt x="107" y="32"/>
                  </a:lnTo>
                  <a:lnTo>
                    <a:pt x="114" y="31"/>
                  </a:lnTo>
                  <a:lnTo>
                    <a:pt x="120" y="31"/>
                  </a:lnTo>
                  <a:lnTo>
                    <a:pt x="601" y="31"/>
                  </a:lnTo>
                  <a:lnTo>
                    <a:pt x="608" y="31"/>
                  </a:lnTo>
                  <a:lnTo>
                    <a:pt x="615" y="32"/>
                  </a:lnTo>
                  <a:lnTo>
                    <a:pt x="620" y="33"/>
                  </a:lnTo>
                  <a:lnTo>
                    <a:pt x="626" y="36"/>
                  </a:lnTo>
                  <a:lnTo>
                    <a:pt x="631" y="38"/>
                  </a:lnTo>
                  <a:lnTo>
                    <a:pt x="636" y="40"/>
                  </a:lnTo>
                  <a:lnTo>
                    <a:pt x="641" y="43"/>
                  </a:lnTo>
                  <a:lnTo>
                    <a:pt x="645" y="47"/>
                  </a:lnTo>
                  <a:lnTo>
                    <a:pt x="649" y="52"/>
                  </a:lnTo>
                  <a:lnTo>
                    <a:pt x="652" y="56"/>
                  </a:lnTo>
                  <a:lnTo>
                    <a:pt x="655" y="61"/>
                  </a:lnTo>
                  <a:lnTo>
                    <a:pt x="657" y="67"/>
                  </a:lnTo>
                  <a:lnTo>
                    <a:pt x="659" y="72"/>
                  </a:lnTo>
                  <a:lnTo>
                    <a:pt x="660" y="78"/>
                  </a:lnTo>
                  <a:lnTo>
                    <a:pt x="661" y="85"/>
                  </a:lnTo>
                  <a:lnTo>
                    <a:pt x="661" y="91"/>
                  </a:lnTo>
                  <a:lnTo>
                    <a:pt x="661" y="542"/>
                  </a:lnTo>
                  <a:close/>
                  <a:moveTo>
                    <a:pt x="30" y="391"/>
                  </a:moveTo>
                  <a:lnTo>
                    <a:pt x="60" y="391"/>
                  </a:lnTo>
                  <a:lnTo>
                    <a:pt x="60" y="482"/>
                  </a:lnTo>
                  <a:lnTo>
                    <a:pt x="30" y="482"/>
                  </a:lnTo>
                  <a:lnTo>
                    <a:pt x="30" y="391"/>
                  </a:lnTo>
                  <a:close/>
                  <a:moveTo>
                    <a:pt x="30" y="151"/>
                  </a:moveTo>
                  <a:lnTo>
                    <a:pt x="60" y="151"/>
                  </a:lnTo>
                  <a:lnTo>
                    <a:pt x="60" y="241"/>
                  </a:lnTo>
                  <a:lnTo>
                    <a:pt x="30" y="241"/>
                  </a:lnTo>
                  <a:lnTo>
                    <a:pt x="30" y="151"/>
                  </a:lnTo>
                  <a:close/>
                  <a:moveTo>
                    <a:pt x="601" y="0"/>
                  </a:moveTo>
                  <a:lnTo>
                    <a:pt x="120" y="0"/>
                  </a:lnTo>
                  <a:lnTo>
                    <a:pt x="110" y="1"/>
                  </a:lnTo>
                  <a:lnTo>
                    <a:pt x="101" y="2"/>
                  </a:lnTo>
                  <a:lnTo>
                    <a:pt x="92" y="5"/>
                  </a:lnTo>
                  <a:lnTo>
                    <a:pt x="84" y="8"/>
                  </a:lnTo>
                  <a:lnTo>
                    <a:pt x="76" y="11"/>
                  </a:lnTo>
                  <a:lnTo>
                    <a:pt x="69" y="15"/>
                  </a:lnTo>
                  <a:lnTo>
                    <a:pt x="61" y="21"/>
                  </a:lnTo>
                  <a:lnTo>
                    <a:pt x="55" y="26"/>
                  </a:lnTo>
                  <a:lnTo>
                    <a:pt x="49" y="32"/>
                  </a:lnTo>
                  <a:lnTo>
                    <a:pt x="45" y="39"/>
                  </a:lnTo>
                  <a:lnTo>
                    <a:pt x="41" y="46"/>
                  </a:lnTo>
                  <a:lnTo>
                    <a:pt x="36" y="55"/>
                  </a:lnTo>
                  <a:lnTo>
                    <a:pt x="33" y="63"/>
                  </a:lnTo>
                  <a:lnTo>
                    <a:pt x="32" y="72"/>
                  </a:lnTo>
                  <a:lnTo>
                    <a:pt x="30" y="82"/>
                  </a:lnTo>
                  <a:lnTo>
                    <a:pt x="30" y="91"/>
                  </a:lnTo>
                  <a:lnTo>
                    <a:pt x="30" y="121"/>
                  </a:lnTo>
                  <a:lnTo>
                    <a:pt x="15" y="121"/>
                  </a:lnTo>
                  <a:lnTo>
                    <a:pt x="12" y="121"/>
                  </a:lnTo>
                  <a:lnTo>
                    <a:pt x="9" y="122"/>
                  </a:lnTo>
                  <a:lnTo>
                    <a:pt x="6" y="123"/>
                  </a:lnTo>
                  <a:lnTo>
                    <a:pt x="4" y="126"/>
                  </a:lnTo>
                  <a:lnTo>
                    <a:pt x="2" y="128"/>
                  </a:lnTo>
                  <a:lnTo>
                    <a:pt x="1" y="130"/>
                  </a:lnTo>
                  <a:lnTo>
                    <a:pt x="0" y="133"/>
                  </a:lnTo>
                  <a:lnTo>
                    <a:pt x="0" y="136"/>
                  </a:lnTo>
                  <a:lnTo>
                    <a:pt x="0" y="256"/>
                  </a:lnTo>
                  <a:lnTo>
                    <a:pt x="0" y="259"/>
                  </a:lnTo>
                  <a:lnTo>
                    <a:pt x="1" y="263"/>
                  </a:lnTo>
                  <a:lnTo>
                    <a:pt x="2" y="265"/>
                  </a:lnTo>
                  <a:lnTo>
                    <a:pt x="4" y="267"/>
                  </a:lnTo>
                  <a:lnTo>
                    <a:pt x="6" y="269"/>
                  </a:lnTo>
                  <a:lnTo>
                    <a:pt x="9" y="270"/>
                  </a:lnTo>
                  <a:lnTo>
                    <a:pt x="12" y="271"/>
                  </a:lnTo>
                  <a:lnTo>
                    <a:pt x="15" y="271"/>
                  </a:lnTo>
                  <a:lnTo>
                    <a:pt x="30" y="271"/>
                  </a:lnTo>
                  <a:lnTo>
                    <a:pt x="30" y="361"/>
                  </a:lnTo>
                  <a:lnTo>
                    <a:pt x="15" y="361"/>
                  </a:lnTo>
                  <a:lnTo>
                    <a:pt x="12" y="362"/>
                  </a:lnTo>
                  <a:lnTo>
                    <a:pt x="9" y="362"/>
                  </a:lnTo>
                  <a:lnTo>
                    <a:pt x="6" y="364"/>
                  </a:lnTo>
                  <a:lnTo>
                    <a:pt x="4" y="366"/>
                  </a:lnTo>
                  <a:lnTo>
                    <a:pt x="2" y="369"/>
                  </a:lnTo>
                  <a:lnTo>
                    <a:pt x="1" y="371"/>
                  </a:lnTo>
                  <a:lnTo>
                    <a:pt x="0" y="374"/>
                  </a:lnTo>
                  <a:lnTo>
                    <a:pt x="0" y="376"/>
                  </a:lnTo>
                  <a:lnTo>
                    <a:pt x="0" y="497"/>
                  </a:lnTo>
                  <a:lnTo>
                    <a:pt x="0" y="499"/>
                  </a:lnTo>
                  <a:lnTo>
                    <a:pt x="1" y="503"/>
                  </a:lnTo>
                  <a:lnTo>
                    <a:pt x="2" y="505"/>
                  </a:lnTo>
                  <a:lnTo>
                    <a:pt x="4" y="508"/>
                  </a:lnTo>
                  <a:lnTo>
                    <a:pt x="6" y="509"/>
                  </a:lnTo>
                  <a:lnTo>
                    <a:pt x="9" y="511"/>
                  </a:lnTo>
                  <a:lnTo>
                    <a:pt x="12" y="511"/>
                  </a:lnTo>
                  <a:lnTo>
                    <a:pt x="15" y="512"/>
                  </a:lnTo>
                  <a:lnTo>
                    <a:pt x="30" y="512"/>
                  </a:lnTo>
                  <a:lnTo>
                    <a:pt x="30" y="542"/>
                  </a:lnTo>
                  <a:lnTo>
                    <a:pt x="30" y="552"/>
                  </a:lnTo>
                  <a:lnTo>
                    <a:pt x="32" y="562"/>
                  </a:lnTo>
                  <a:lnTo>
                    <a:pt x="34" y="570"/>
                  </a:lnTo>
                  <a:lnTo>
                    <a:pt x="36" y="579"/>
                  </a:lnTo>
                  <a:lnTo>
                    <a:pt x="41" y="586"/>
                  </a:lnTo>
                  <a:lnTo>
                    <a:pt x="45" y="594"/>
                  </a:lnTo>
                  <a:lnTo>
                    <a:pt x="49" y="601"/>
                  </a:lnTo>
                  <a:lnTo>
                    <a:pt x="55" y="607"/>
                  </a:lnTo>
                  <a:lnTo>
                    <a:pt x="61" y="613"/>
                  </a:lnTo>
                  <a:lnTo>
                    <a:pt x="69" y="617"/>
                  </a:lnTo>
                  <a:lnTo>
                    <a:pt x="76" y="622"/>
                  </a:lnTo>
                  <a:lnTo>
                    <a:pt x="84" y="626"/>
                  </a:lnTo>
                  <a:lnTo>
                    <a:pt x="92" y="628"/>
                  </a:lnTo>
                  <a:lnTo>
                    <a:pt x="101" y="630"/>
                  </a:lnTo>
                  <a:lnTo>
                    <a:pt x="110" y="632"/>
                  </a:lnTo>
                  <a:lnTo>
                    <a:pt x="120" y="632"/>
                  </a:lnTo>
                  <a:lnTo>
                    <a:pt x="601" y="632"/>
                  </a:lnTo>
                  <a:lnTo>
                    <a:pt x="611" y="632"/>
                  </a:lnTo>
                  <a:lnTo>
                    <a:pt x="620" y="630"/>
                  </a:lnTo>
                  <a:lnTo>
                    <a:pt x="629" y="628"/>
                  </a:lnTo>
                  <a:lnTo>
                    <a:pt x="637" y="626"/>
                  </a:lnTo>
                  <a:lnTo>
                    <a:pt x="646" y="622"/>
                  </a:lnTo>
                  <a:lnTo>
                    <a:pt x="653" y="617"/>
                  </a:lnTo>
                  <a:lnTo>
                    <a:pt x="660" y="613"/>
                  </a:lnTo>
                  <a:lnTo>
                    <a:pt x="666" y="607"/>
                  </a:lnTo>
                  <a:lnTo>
                    <a:pt x="672" y="601"/>
                  </a:lnTo>
                  <a:lnTo>
                    <a:pt x="677" y="594"/>
                  </a:lnTo>
                  <a:lnTo>
                    <a:pt x="681" y="586"/>
                  </a:lnTo>
                  <a:lnTo>
                    <a:pt x="685" y="579"/>
                  </a:lnTo>
                  <a:lnTo>
                    <a:pt x="688" y="570"/>
                  </a:lnTo>
                  <a:lnTo>
                    <a:pt x="690" y="562"/>
                  </a:lnTo>
                  <a:lnTo>
                    <a:pt x="691" y="552"/>
                  </a:lnTo>
                  <a:lnTo>
                    <a:pt x="692" y="542"/>
                  </a:lnTo>
                  <a:lnTo>
                    <a:pt x="692" y="91"/>
                  </a:lnTo>
                  <a:lnTo>
                    <a:pt x="691" y="82"/>
                  </a:lnTo>
                  <a:lnTo>
                    <a:pt x="690" y="72"/>
                  </a:lnTo>
                  <a:lnTo>
                    <a:pt x="688" y="63"/>
                  </a:lnTo>
                  <a:lnTo>
                    <a:pt x="685" y="55"/>
                  </a:lnTo>
                  <a:lnTo>
                    <a:pt x="681" y="46"/>
                  </a:lnTo>
                  <a:lnTo>
                    <a:pt x="677" y="39"/>
                  </a:lnTo>
                  <a:lnTo>
                    <a:pt x="672" y="32"/>
                  </a:lnTo>
                  <a:lnTo>
                    <a:pt x="666" y="26"/>
                  </a:lnTo>
                  <a:lnTo>
                    <a:pt x="660" y="21"/>
                  </a:lnTo>
                  <a:lnTo>
                    <a:pt x="653" y="15"/>
                  </a:lnTo>
                  <a:lnTo>
                    <a:pt x="646" y="11"/>
                  </a:lnTo>
                  <a:lnTo>
                    <a:pt x="637" y="8"/>
                  </a:lnTo>
                  <a:lnTo>
                    <a:pt x="629" y="5"/>
                  </a:lnTo>
                  <a:lnTo>
                    <a:pt x="620" y="2"/>
                  </a:lnTo>
                  <a:lnTo>
                    <a:pt x="611" y="1"/>
                  </a:lnTo>
                  <a:lnTo>
                    <a:pt x="601" y="1"/>
                  </a:lnTo>
                  <a:lnTo>
                    <a:pt x="601"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 name="Freeform 251"/>
            <p:cNvSpPr>
              <a:spLocks noEditPoints="1"/>
            </p:cNvSpPr>
            <p:nvPr/>
          </p:nvSpPr>
          <p:spPr bwMode="auto">
            <a:xfrm>
              <a:off x="11114088" y="3148013"/>
              <a:ext cx="123825" cy="123825"/>
            </a:xfrm>
            <a:custGeom>
              <a:avLst/>
              <a:gdLst>
                <a:gd name="T0" fmla="*/ 280 w 391"/>
                <a:gd name="T1" fmla="*/ 133 h 391"/>
                <a:gd name="T2" fmla="*/ 348 w 391"/>
                <a:gd name="T3" fmla="*/ 132 h 391"/>
                <a:gd name="T4" fmla="*/ 300 w 391"/>
                <a:gd name="T5" fmla="*/ 180 h 391"/>
                <a:gd name="T6" fmla="*/ 258 w 391"/>
                <a:gd name="T7" fmla="*/ 280 h 391"/>
                <a:gd name="T8" fmla="*/ 259 w 391"/>
                <a:gd name="T9" fmla="*/ 348 h 391"/>
                <a:gd name="T10" fmla="*/ 211 w 391"/>
                <a:gd name="T11" fmla="*/ 299 h 391"/>
                <a:gd name="T12" fmla="*/ 181 w 391"/>
                <a:gd name="T13" fmla="*/ 299 h 391"/>
                <a:gd name="T14" fmla="*/ 132 w 391"/>
                <a:gd name="T15" fmla="*/ 348 h 391"/>
                <a:gd name="T16" fmla="*/ 133 w 391"/>
                <a:gd name="T17" fmla="*/ 280 h 391"/>
                <a:gd name="T18" fmla="*/ 133 w 391"/>
                <a:gd name="T19" fmla="*/ 112 h 391"/>
                <a:gd name="T20" fmla="*/ 132 w 391"/>
                <a:gd name="T21" fmla="*/ 43 h 391"/>
                <a:gd name="T22" fmla="*/ 181 w 391"/>
                <a:gd name="T23" fmla="*/ 91 h 391"/>
                <a:gd name="T24" fmla="*/ 211 w 391"/>
                <a:gd name="T25" fmla="*/ 91 h 391"/>
                <a:gd name="T26" fmla="*/ 259 w 391"/>
                <a:gd name="T27" fmla="*/ 43 h 391"/>
                <a:gd name="T28" fmla="*/ 258 w 391"/>
                <a:gd name="T29" fmla="*/ 112 h 391"/>
                <a:gd name="T30" fmla="*/ 166 w 391"/>
                <a:gd name="T31" fmla="*/ 265 h 391"/>
                <a:gd name="T32" fmla="*/ 138 w 391"/>
                <a:gd name="T33" fmla="*/ 243 h 391"/>
                <a:gd name="T34" fmla="*/ 122 w 391"/>
                <a:gd name="T35" fmla="*/ 210 h 391"/>
                <a:gd name="T36" fmla="*/ 124 w 391"/>
                <a:gd name="T37" fmla="*/ 173 h 391"/>
                <a:gd name="T38" fmla="*/ 142 w 391"/>
                <a:gd name="T39" fmla="*/ 143 h 391"/>
                <a:gd name="T40" fmla="*/ 174 w 391"/>
                <a:gd name="T41" fmla="*/ 123 h 391"/>
                <a:gd name="T42" fmla="*/ 211 w 391"/>
                <a:gd name="T43" fmla="*/ 122 h 391"/>
                <a:gd name="T44" fmla="*/ 243 w 391"/>
                <a:gd name="T45" fmla="*/ 137 h 391"/>
                <a:gd name="T46" fmla="*/ 265 w 391"/>
                <a:gd name="T47" fmla="*/ 166 h 391"/>
                <a:gd name="T48" fmla="*/ 271 w 391"/>
                <a:gd name="T49" fmla="*/ 203 h 391"/>
                <a:gd name="T50" fmla="*/ 258 w 391"/>
                <a:gd name="T51" fmla="*/ 237 h 391"/>
                <a:gd name="T52" fmla="*/ 231 w 391"/>
                <a:gd name="T53" fmla="*/ 262 h 391"/>
                <a:gd name="T54" fmla="*/ 196 w 391"/>
                <a:gd name="T55" fmla="*/ 270 h 391"/>
                <a:gd name="T56" fmla="*/ 99 w 391"/>
                <a:gd name="T57" fmla="*/ 155 h 391"/>
                <a:gd name="T58" fmla="*/ 35 w 391"/>
                <a:gd name="T59" fmla="*/ 156 h 391"/>
                <a:gd name="T60" fmla="*/ 61 w 391"/>
                <a:gd name="T61" fmla="*/ 100 h 391"/>
                <a:gd name="T62" fmla="*/ 94 w 391"/>
                <a:gd name="T63" fmla="*/ 223 h 391"/>
                <a:gd name="T64" fmla="*/ 61 w 391"/>
                <a:gd name="T65" fmla="*/ 292 h 391"/>
                <a:gd name="T66" fmla="*/ 35 w 391"/>
                <a:gd name="T67" fmla="*/ 236 h 391"/>
                <a:gd name="T68" fmla="*/ 287 w 391"/>
                <a:gd name="T69" fmla="*/ 248 h 391"/>
                <a:gd name="T70" fmla="*/ 359 w 391"/>
                <a:gd name="T71" fmla="*/ 223 h 391"/>
                <a:gd name="T72" fmla="*/ 337 w 391"/>
                <a:gd name="T73" fmla="*/ 281 h 391"/>
                <a:gd name="T74" fmla="*/ 390 w 391"/>
                <a:gd name="T75" fmla="*/ 176 h 391"/>
                <a:gd name="T76" fmla="*/ 358 w 391"/>
                <a:gd name="T77" fmla="*/ 87 h 391"/>
                <a:gd name="T78" fmla="*/ 334 w 391"/>
                <a:gd name="T79" fmla="*/ 57 h 391"/>
                <a:gd name="T80" fmla="*/ 271 w 391"/>
                <a:gd name="T81" fmla="*/ 15 h 391"/>
                <a:gd name="T82" fmla="*/ 176 w 391"/>
                <a:gd name="T83" fmla="*/ 1 h 391"/>
                <a:gd name="T84" fmla="*/ 87 w 391"/>
                <a:gd name="T85" fmla="*/ 34 h 391"/>
                <a:gd name="T86" fmla="*/ 58 w 391"/>
                <a:gd name="T87" fmla="*/ 58 h 391"/>
                <a:gd name="T88" fmla="*/ 16 w 391"/>
                <a:gd name="T89" fmla="*/ 120 h 391"/>
                <a:gd name="T90" fmla="*/ 1 w 391"/>
                <a:gd name="T91" fmla="*/ 216 h 391"/>
                <a:gd name="T92" fmla="*/ 33 w 391"/>
                <a:gd name="T93" fmla="*/ 305 h 391"/>
                <a:gd name="T94" fmla="*/ 58 w 391"/>
                <a:gd name="T95" fmla="*/ 333 h 391"/>
                <a:gd name="T96" fmla="*/ 120 w 391"/>
                <a:gd name="T97" fmla="*/ 375 h 391"/>
                <a:gd name="T98" fmla="*/ 196 w 391"/>
                <a:gd name="T99" fmla="*/ 391 h 391"/>
                <a:gd name="T100" fmla="*/ 235 w 391"/>
                <a:gd name="T101" fmla="*/ 387 h 391"/>
                <a:gd name="T102" fmla="*/ 319 w 391"/>
                <a:gd name="T103" fmla="*/ 346 h 391"/>
                <a:gd name="T104" fmla="*/ 334 w 391"/>
                <a:gd name="T105" fmla="*/ 333 h 391"/>
                <a:gd name="T106" fmla="*/ 382 w 391"/>
                <a:gd name="T107" fmla="*/ 253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91" h="391">
                  <a:moveTo>
                    <a:pt x="300" y="180"/>
                  </a:moveTo>
                  <a:lnTo>
                    <a:pt x="297" y="167"/>
                  </a:lnTo>
                  <a:lnTo>
                    <a:pt x="292" y="155"/>
                  </a:lnTo>
                  <a:lnTo>
                    <a:pt x="287" y="144"/>
                  </a:lnTo>
                  <a:lnTo>
                    <a:pt x="280" y="133"/>
                  </a:lnTo>
                  <a:lnTo>
                    <a:pt x="322" y="89"/>
                  </a:lnTo>
                  <a:lnTo>
                    <a:pt x="330" y="100"/>
                  </a:lnTo>
                  <a:lnTo>
                    <a:pt x="337" y="110"/>
                  </a:lnTo>
                  <a:lnTo>
                    <a:pt x="343" y="120"/>
                  </a:lnTo>
                  <a:lnTo>
                    <a:pt x="348" y="132"/>
                  </a:lnTo>
                  <a:lnTo>
                    <a:pt x="352" y="143"/>
                  </a:lnTo>
                  <a:lnTo>
                    <a:pt x="356" y="156"/>
                  </a:lnTo>
                  <a:lnTo>
                    <a:pt x="359" y="167"/>
                  </a:lnTo>
                  <a:lnTo>
                    <a:pt x="360" y="180"/>
                  </a:lnTo>
                  <a:lnTo>
                    <a:pt x="300" y="180"/>
                  </a:lnTo>
                  <a:close/>
                  <a:moveTo>
                    <a:pt x="211" y="299"/>
                  </a:moveTo>
                  <a:lnTo>
                    <a:pt x="224" y="297"/>
                  </a:lnTo>
                  <a:lnTo>
                    <a:pt x="237" y="293"/>
                  </a:lnTo>
                  <a:lnTo>
                    <a:pt x="247" y="286"/>
                  </a:lnTo>
                  <a:lnTo>
                    <a:pt x="258" y="280"/>
                  </a:lnTo>
                  <a:lnTo>
                    <a:pt x="301" y="323"/>
                  </a:lnTo>
                  <a:lnTo>
                    <a:pt x="291" y="330"/>
                  </a:lnTo>
                  <a:lnTo>
                    <a:pt x="282" y="337"/>
                  </a:lnTo>
                  <a:lnTo>
                    <a:pt x="271" y="343"/>
                  </a:lnTo>
                  <a:lnTo>
                    <a:pt x="259" y="348"/>
                  </a:lnTo>
                  <a:lnTo>
                    <a:pt x="249" y="353"/>
                  </a:lnTo>
                  <a:lnTo>
                    <a:pt x="236" y="356"/>
                  </a:lnTo>
                  <a:lnTo>
                    <a:pt x="224" y="358"/>
                  </a:lnTo>
                  <a:lnTo>
                    <a:pt x="211" y="360"/>
                  </a:lnTo>
                  <a:lnTo>
                    <a:pt x="211" y="299"/>
                  </a:lnTo>
                  <a:close/>
                  <a:moveTo>
                    <a:pt x="133" y="280"/>
                  </a:moveTo>
                  <a:lnTo>
                    <a:pt x="144" y="286"/>
                  </a:lnTo>
                  <a:lnTo>
                    <a:pt x="155" y="293"/>
                  </a:lnTo>
                  <a:lnTo>
                    <a:pt x="168" y="297"/>
                  </a:lnTo>
                  <a:lnTo>
                    <a:pt x="181" y="299"/>
                  </a:lnTo>
                  <a:lnTo>
                    <a:pt x="181" y="360"/>
                  </a:lnTo>
                  <a:lnTo>
                    <a:pt x="168" y="358"/>
                  </a:lnTo>
                  <a:lnTo>
                    <a:pt x="155" y="356"/>
                  </a:lnTo>
                  <a:lnTo>
                    <a:pt x="144" y="353"/>
                  </a:lnTo>
                  <a:lnTo>
                    <a:pt x="132" y="348"/>
                  </a:lnTo>
                  <a:lnTo>
                    <a:pt x="121" y="343"/>
                  </a:lnTo>
                  <a:lnTo>
                    <a:pt x="110" y="337"/>
                  </a:lnTo>
                  <a:lnTo>
                    <a:pt x="100" y="330"/>
                  </a:lnTo>
                  <a:lnTo>
                    <a:pt x="90" y="323"/>
                  </a:lnTo>
                  <a:lnTo>
                    <a:pt x="133" y="280"/>
                  </a:lnTo>
                  <a:close/>
                  <a:moveTo>
                    <a:pt x="181" y="91"/>
                  </a:moveTo>
                  <a:lnTo>
                    <a:pt x="168" y="95"/>
                  </a:lnTo>
                  <a:lnTo>
                    <a:pt x="155" y="99"/>
                  </a:lnTo>
                  <a:lnTo>
                    <a:pt x="144" y="104"/>
                  </a:lnTo>
                  <a:lnTo>
                    <a:pt x="133" y="112"/>
                  </a:lnTo>
                  <a:lnTo>
                    <a:pt x="90" y="69"/>
                  </a:lnTo>
                  <a:lnTo>
                    <a:pt x="100" y="61"/>
                  </a:lnTo>
                  <a:lnTo>
                    <a:pt x="110" y="54"/>
                  </a:lnTo>
                  <a:lnTo>
                    <a:pt x="121" y="49"/>
                  </a:lnTo>
                  <a:lnTo>
                    <a:pt x="132" y="43"/>
                  </a:lnTo>
                  <a:lnTo>
                    <a:pt x="144" y="39"/>
                  </a:lnTo>
                  <a:lnTo>
                    <a:pt x="155" y="36"/>
                  </a:lnTo>
                  <a:lnTo>
                    <a:pt x="168" y="32"/>
                  </a:lnTo>
                  <a:lnTo>
                    <a:pt x="181" y="31"/>
                  </a:lnTo>
                  <a:lnTo>
                    <a:pt x="181" y="91"/>
                  </a:lnTo>
                  <a:close/>
                  <a:moveTo>
                    <a:pt x="258" y="112"/>
                  </a:moveTo>
                  <a:lnTo>
                    <a:pt x="247" y="104"/>
                  </a:lnTo>
                  <a:lnTo>
                    <a:pt x="237" y="99"/>
                  </a:lnTo>
                  <a:lnTo>
                    <a:pt x="224" y="95"/>
                  </a:lnTo>
                  <a:lnTo>
                    <a:pt x="211" y="91"/>
                  </a:lnTo>
                  <a:lnTo>
                    <a:pt x="211" y="31"/>
                  </a:lnTo>
                  <a:lnTo>
                    <a:pt x="224" y="32"/>
                  </a:lnTo>
                  <a:lnTo>
                    <a:pt x="236" y="36"/>
                  </a:lnTo>
                  <a:lnTo>
                    <a:pt x="249" y="39"/>
                  </a:lnTo>
                  <a:lnTo>
                    <a:pt x="259" y="43"/>
                  </a:lnTo>
                  <a:lnTo>
                    <a:pt x="271" y="49"/>
                  </a:lnTo>
                  <a:lnTo>
                    <a:pt x="282" y="54"/>
                  </a:lnTo>
                  <a:lnTo>
                    <a:pt x="291" y="61"/>
                  </a:lnTo>
                  <a:lnTo>
                    <a:pt x="301" y="69"/>
                  </a:lnTo>
                  <a:lnTo>
                    <a:pt x="258" y="112"/>
                  </a:lnTo>
                  <a:close/>
                  <a:moveTo>
                    <a:pt x="196" y="270"/>
                  </a:moveTo>
                  <a:lnTo>
                    <a:pt x="189" y="270"/>
                  </a:lnTo>
                  <a:lnTo>
                    <a:pt x="181" y="269"/>
                  </a:lnTo>
                  <a:lnTo>
                    <a:pt x="174" y="267"/>
                  </a:lnTo>
                  <a:lnTo>
                    <a:pt x="166" y="265"/>
                  </a:lnTo>
                  <a:lnTo>
                    <a:pt x="160" y="262"/>
                  </a:lnTo>
                  <a:lnTo>
                    <a:pt x="154" y="257"/>
                  </a:lnTo>
                  <a:lnTo>
                    <a:pt x="148" y="253"/>
                  </a:lnTo>
                  <a:lnTo>
                    <a:pt x="142" y="249"/>
                  </a:lnTo>
                  <a:lnTo>
                    <a:pt x="138" y="243"/>
                  </a:lnTo>
                  <a:lnTo>
                    <a:pt x="134" y="237"/>
                  </a:lnTo>
                  <a:lnTo>
                    <a:pt x="130" y="232"/>
                  </a:lnTo>
                  <a:lnTo>
                    <a:pt x="126" y="225"/>
                  </a:lnTo>
                  <a:lnTo>
                    <a:pt x="124" y="218"/>
                  </a:lnTo>
                  <a:lnTo>
                    <a:pt x="122" y="210"/>
                  </a:lnTo>
                  <a:lnTo>
                    <a:pt x="121" y="203"/>
                  </a:lnTo>
                  <a:lnTo>
                    <a:pt x="121" y="195"/>
                  </a:lnTo>
                  <a:lnTo>
                    <a:pt x="121" y="188"/>
                  </a:lnTo>
                  <a:lnTo>
                    <a:pt x="122" y="180"/>
                  </a:lnTo>
                  <a:lnTo>
                    <a:pt x="124" y="173"/>
                  </a:lnTo>
                  <a:lnTo>
                    <a:pt x="126" y="166"/>
                  </a:lnTo>
                  <a:lnTo>
                    <a:pt x="130" y="160"/>
                  </a:lnTo>
                  <a:lnTo>
                    <a:pt x="134" y="153"/>
                  </a:lnTo>
                  <a:lnTo>
                    <a:pt x="138" y="148"/>
                  </a:lnTo>
                  <a:lnTo>
                    <a:pt x="142" y="143"/>
                  </a:lnTo>
                  <a:lnTo>
                    <a:pt x="148" y="137"/>
                  </a:lnTo>
                  <a:lnTo>
                    <a:pt x="154" y="133"/>
                  </a:lnTo>
                  <a:lnTo>
                    <a:pt x="160" y="130"/>
                  </a:lnTo>
                  <a:lnTo>
                    <a:pt x="166" y="127"/>
                  </a:lnTo>
                  <a:lnTo>
                    <a:pt x="174" y="123"/>
                  </a:lnTo>
                  <a:lnTo>
                    <a:pt x="181" y="122"/>
                  </a:lnTo>
                  <a:lnTo>
                    <a:pt x="189" y="120"/>
                  </a:lnTo>
                  <a:lnTo>
                    <a:pt x="196" y="120"/>
                  </a:lnTo>
                  <a:lnTo>
                    <a:pt x="204" y="120"/>
                  </a:lnTo>
                  <a:lnTo>
                    <a:pt x="211" y="122"/>
                  </a:lnTo>
                  <a:lnTo>
                    <a:pt x="219" y="123"/>
                  </a:lnTo>
                  <a:lnTo>
                    <a:pt x="225" y="127"/>
                  </a:lnTo>
                  <a:lnTo>
                    <a:pt x="231" y="130"/>
                  </a:lnTo>
                  <a:lnTo>
                    <a:pt x="238" y="133"/>
                  </a:lnTo>
                  <a:lnTo>
                    <a:pt x="243" y="137"/>
                  </a:lnTo>
                  <a:lnTo>
                    <a:pt x="249" y="143"/>
                  </a:lnTo>
                  <a:lnTo>
                    <a:pt x="254" y="148"/>
                  </a:lnTo>
                  <a:lnTo>
                    <a:pt x="258" y="153"/>
                  </a:lnTo>
                  <a:lnTo>
                    <a:pt x="261" y="160"/>
                  </a:lnTo>
                  <a:lnTo>
                    <a:pt x="265" y="166"/>
                  </a:lnTo>
                  <a:lnTo>
                    <a:pt x="268" y="173"/>
                  </a:lnTo>
                  <a:lnTo>
                    <a:pt x="270" y="180"/>
                  </a:lnTo>
                  <a:lnTo>
                    <a:pt x="271" y="188"/>
                  </a:lnTo>
                  <a:lnTo>
                    <a:pt x="271" y="195"/>
                  </a:lnTo>
                  <a:lnTo>
                    <a:pt x="271" y="203"/>
                  </a:lnTo>
                  <a:lnTo>
                    <a:pt x="270" y="210"/>
                  </a:lnTo>
                  <a:lnTo>
                    <a:pt x="268" y="218"/>
                  </a:lnTo>
                  <a:lnTo>
                    <a:pt x="265" y="225"/>
                  </a:lnTo>
                  <a:lnTo>
                    <a:pt x="261" y="232"/>
                  </a:lnTo>
                  <a:lnTo>
                    <a:pt x="258" y="237"/>
                  </a:lnTo>
                  <a:lnTo>
                    <a:pt x="254" y="243"/>
                  </a:lnTo>
                  <a:lnTo>
                    <a:pt x="249" y="249"/>
                  </a:lnTo>
                  <a:lnTo>
                    <a:pt x="243" y="253"/>
                  </a:lnTo>
                  <a:lnTo>
                    <a:pt x="238" y="257"/>
                  </a:lnTo>
                  <a:lnTo>
                    <a:pt x="231" y="262"/>
                  </a:lnTo>
                  <a:lnTo>
                    <a:pt x="225" y="265"/>
                  </a:lnTo>
                  <a:lnTo>
                    <a:pt x="219" y="267"/>
                  </a:lnTo>
                  <a:lnTo>
                    <a:pt x="211" y="269"/>
                  </a:lnTo>
                  <a:lnTo>
                    <a:pt x="204" y="270"/>
                  </a:lnTo>
                  <a:lnTo>
                    <a:pt x="196" y="270"/>
                  </a:lnTo>
                  <a:lnTo>
                    <a:pt x="196" y="270"/>
                  </a:lnTo>
                  <a:close/>
                  <a:moveTo>
                    <a:pt x="69" y="89"/>
                  </a:moveTo>
                  <a:lnTo>
                    <a:pt x="111" y="133"/>
                  </a:lnTo>
                  <a:lnTo>
                    <a:pt x="105" y="144"/>
                  </a:lnTo>
                  <a:lnTo>
                    <a:pt x="99" y="155"/>
                  </a:lnTo>
                  <a:lnTo>
                    <a:pt x="94" y="167"/>
                  </a:lnTo>
                  <a:lnTo>
                    <a:pt x="92" y="180"/>
                  </a:lnTo>
                  <a:lnTo>
                    <a:pt x="31" y="180"/>
                  </a:lnTo>
                  <a:lnTo>
                    <a:pt x="33" y="167"/>
                  </a:lnTo>
                  <a:lnTo>
                    <a:pt x="35" y="156"/>
                  </a:lnTo>
                  <a:lnTo>
                    <a:pt x="39" y="144"/>
                  </a:lnTo>
                  <a:lnTo>
                    <a:pt x="43" y="132"/>
                  </a:lnTo>
                  <a:lnTo>
                    <a:pt x="48" y="120"/>
                  </a:lnTo>
                  <a:lnTo>
                    <a:pt x="55" y="110"/>
                  </a:lnTo>
                  <a:lnTo>
                    <a:pt x="61" y="100"/>
                  </a:lnTo>
                  <a:lnTo>
                    <a:pt x="69" y="90"/>
                  </a:lnTo>
                  <a:lnTo>
                    <a:pt x="69" y="89"/>
                  </a:lnTo>
                  <a:close/>
                  <a:moveTo>
                    <a:pt x="31" y="210"/>
                  </a:moveTo>
                  <a:lnTo>
                    <a:pt x="92" y="210"/>
                  </a:lnTo>
                  <a:lnTo>
                    <a:pt x="94" y="223"/>
                  </a:lnTo>
                  <a:lnTo>
                    <a:pt x="99" y="236"/>
                  </a:lnTo>
                  <a:lnTo>
                    <a:pt x="105" y="248"/>
                  </a:lnTo>
                  <a:lnTo>
                    <a:pt x="111" y="258"/>
                  </a:lnTo>
                  <a:lnTo>
                    <a:pt x="69" y="301"/>
                  </a:lnTo>
                  <a:lnTo>
                    <a:pt x="61" y="292"/>
                  </a:lnTo>
                  <a:lnTo>
                    <a:pt x="55" y="281"/>
                  </a:lnTo>
                  <a:lnTo>
                    <a:pt x="48" y="270"/>
                  </a:lnTo>
                  <a:lnTo>
                    <a:pt x="43" y="260"/>
                  </a:lnTo>
                  <a:lnTo>
                    <a:pt x="39" y="248"/>
                  </a:lnTo>
                  <a:lnTo>
                    <a:pt x="35" y="236"/>
                  </a:lnTo>
                  <a:lnTo>
                    <a:pt x="33" y="223"/>
                  </a:lnTo>
                  <a:lnTo>
                    <a:pt x="31" y="210"/>
                  </a:lnTo>
                  <a:close/>
                  <a:moveTo>
                    <a:pt x="322" y="301"/>
                  </a:moveTo>
                  <a:lnTo>
                    <a:pt x="280" y="258"/>
                  </a:lnTo>
                  <a:lnTo>
                    <a:pt x="287" y="248"/>
                  </a:lnTo>
                  <a:lnTo>
                    <a:pt x="292" y="236"/>
                  </a:lnTo>
                  <a:lnTo>
                    <a:pt x="297" y="223"/>
                  </a:lnTo>
                  <a:lnTo>
                    <a:pt x="300" y="210"/>
                  </a:lnTo>
                  <a:lnTo>
                    <a:pt x="360" y="210"/>
                  </a:lnTo>
                  <a:lnTo>
                    <a:pt x="359" y="223"/>
                  </a:lnTo>
                  <a:lnTo>
                    <a:pt x="356" y="236"/>
                  </a:lnTo>
                  <a:lnTo>
                    <a:pt x="352" y="248"/>
                  </a:lnTo>
                  <a:lnTo>
                    <a:pt x="348" y="260"/>
                  </a:lnTo>
                  <a:lnTo>
                    <a:pt x="343" y="270"/>
                  </a:lnTo>
                  <a:lnTo>
                    <a:pt x="337" y="281"/>
                  </a:lnTo>
                  <a:lnTo>
                    <a:pt x="330" y="292"/>
                  </a:lnTo>
                  <a:lnTo>
                    <a:pt x="322" y="301"/>
                  </a:lnTo>
                  <a:lnTo>
                    <a:pt x="322" y="301"/>
                  </a:lnTo>
                  <a:close/>
                  <a:moveTo>
                    <a:pt x="391" y="195"/>
                  </a:moveTo>
                  <a:lnTo>
                    <a:pt x="390" y="176"/>
                  </a:lnTo>
                  <a:lnTo>
                    <a:pt x="388" y="157"/>
                  </a:lnTo>
                  <a:lnTo>
                    <a:pt x="382" y="137"/>
                  </a:lnTo>
                  <a:lnTo>
                    <a:pt x="376" y="120"/>
                  </a:lnTo>
                  <a:lnTo>
                    <a:pt x="367" y="103"/>
                  </a:lnTo>
                  <a:lnTo>
                    <a:pt x="358" y="87"/>
                  </a:lnTo>
                  <a:lnTo>
                    <a:pt x="347" y="72"/>
                  </a:lnTo>
                  <a:lnTo>
                    <a:pt x="334" y="58"/>
                  </a:lnTo>
                  <a:lnTo>
                    <a:pt x="334" y="57"/>
                  </a:lnTo>
                  <a:lnTo>
                    <a:pt x="334" y="57"/>
                  </a:lnTo>
                  <a:lnTo>
                    <a:pt x="334" y="57"/>
                  </a:lnTo>
                  <a:lnTo>
                    <a:pt x="333" y="57"/>
                  </a:lnTo>
                  <a:lnTo>
                    <a:pt x="319" y="44"/>
                  </a:lnTo>
                  <a:lnTo>
                    <a:pt x="304" y="34"/>
                  </a:lnTo>
                  <a:lnTo>
                    <a:pt x="288" y="24"/>
                  </a:lnTo>
                  <a:lnTo>
                    <a:pt x="271" y="15"/>
                  </a:lnTo>
                  <a:lnTo>
                    <a:pt x="254" y="9"/>
                  </a:lnTo>
                  <a:lnTo>
                    <a:pt x="235" y="5"/>
                  </a:lnTo>
                  <a:lnTo>
                    <a:pt x="215" y="1"/>
                  </a:lnTo>
                  <a:lnTo>
                    <a:pt x="196" y="0"/>
                  </a:lnTo>
                  <a:lnTo>
                    <a:pt x="176" y="1"/>
                  </a:lnTo>
                  <a:lnTo>
                    <a:pt x="156" y="4"/>
                  </a:lnTo>
                  <a:lnTo>
                    <a:pt x="138" y="9"/>
                  </a:lnTo>
                  <a:lnTo>
                    <a:pt x="120" y="15"/>
                  </a:lnTo>
                  <a:lnTo>
                    <a:pt x="103" y="24"/>
                  </a:lnTo>
                  <a:lnTo>
                    <a:pt x="87" y="34"/>
                  </a:lnTo>
                  <a:lnTo>
                    <a:pt x="72" y="44"/>
                  </a:lnTo>
                  <a:lnTo>
                    <a:pt x="58" y="57"/>
                  </a:lnTo>
                  <a:lnTo>
                    <a:pt x="58" y="57"/>
                  </a:lnTo>
                  <a:lnTo>
                    <a:pt x="58" y="57"/>
                  </a:lnTo>
                  <a:lnTo>
                    <a:pt x="58" y="58"/>
                  </a:lnTo>
                  <a:lnTo>
                    <a:pt x="57" y="58"/>
                  </a:lnTo>
                  <a:lnTo>
                    <a:pt x="45" y="72"/>
                  </a:lnTo>
                  <a:lnTo>
                    <a:pt x="33" y="87"/>
                  </a:lnTo>
                  <a:lnTo>
                    <a:pt x="24" y="103"/>
                  </a:lnTo>
                  <a:lnTo>
                    <a:pt x="16" y="120"/>
                  </a:lnTo>
                  <a:lnTo>
                    <a:pt x="9" y="137"/>
                  </a:lnTo>
                  <a:lnTo>
                    <a:pt x="4" y="157"/>
                  </a:lnTo>
                  <a:lnTo>
                    <a:pt x="1" y="176"/>
                  </a:lnTo>
                  <a:lnTo>
                    <a:pt x="0" y="195"/>
                  </a:lnTo>
                  <a:lnTo>
                    <a:pt x="1" y="216"/>
                  </a:lnTo>
                  <a:lnTo>
                    <a:pt x="4" y="235"/>
                  </a:lnTo>
                  <a:lnTo>
                    <a:pt x="9" y="253"/>
                  </a:lnTo>
                  <a:lnTo>
                    <a:pt x="16" y="271"/>
                  </a:lnTo>
                  <a:lnTo>
                    <a:pt x="24" y="288"/>
                  </a:lnTo>
                  <a:lnTo>
                    <a:pt x="33" y="305"/>
                  </a:lnTo>
                  <a:lnTo>
                    <a:pt x="45" y="320"/>
                  </a:lnTo>
                  <a:lnTo>
                    <a:pt x="57" y="333"/>
                  </a:lnTo>
                  <a:lnTo>
                    <a:pt x="58" y="333"/>
                  </a:lnTo>
                  <a:lnTo>
                    <a:pt x="58" y="333"/>
                  </a:lnTo>
                  <a:lnTo>
                    <a:pt x="58" y="333"/>
                  </a:lnTo>
                  <a:lnTo>
                    <a:pt x="58" y="335"/>
                  </a:lnTo>
                  <a:lnTo>
                    <a:pt x="72" y="346"/>
                  </a:lnTo>
                  <a:lnTo>
                    <a:pt x="87" y="358"/>
                  </a:lnTo>
                  <a:lnTo>
                    <a:pt x="103" y="368"/>
                  </a:lnTo>
                  <a:lnTo>
                    <a:pt x="120" y="375"/>
                  </a:lnTo>
                  <a:lnTo>
                    <a:pt x="138" y="383"/>
                  </a:lnTo>
                  <a:lnTo>
                    <a:pt x="156" y="387"/>
                  </a:lnTo>
                  <a:lnTo>
                    <a:pt x="176" y="390"/>
                  </a:lnTo>
                  <a:lnTo>
                    <a:pt x="196" y="391"/>
                  </a:lnTo>
                  <a:lnTo>
                    <a:pt x="196" y="391"/>
                  </a:lnTo>
                  <a:lnTo>
                    <a:pt x="196" y="391"/>
                  </a:lnTo>
                  <a:lnTo>
                    <a:pt x="196" y="391"/>
                  </a:lnTo>
                  <a:lnTo>
                    <a:pt x="196" y="391"/>
                  </a:lnTo>
                  <a:lnTo>
                    <a:pt x="215" y="390"/>
                  </a:lnTo>
                  <a:lnTo>
                    <a:pt x="235" y="387"/>
                  </a:lnTo>
                  <a:lnTo>
                    <a:pt x="254" y="383"/>
                  </a:lnTo>
                  <a:lnTo>
                    <a:pt x="271" y="375"/>
                  </a:lnTo>
                  <a:lnTo>
                    <a:pt x="288" y="368"/>
                  </a:lnTo>
                  <a:lnTo>
                    <a:pt x="304" y="358"/>
                  </a:lnTo>
                  <a:lnTo>
                    <a:pt x="319" y="346"/>
                  </a:lnTo>
                  <a:lnTo>
                    <a:pt x="333" y="335"/>
                  </a:lnTo>
                  <a:lnTo>
                    <a:pt x="334" y="333"/>
                  </a:lnTo>
                  <a:lnTo>
                    <a:pt x="334" y="333"/>
                  </a:lnTo>
                  <a:lnTo>
                    <a:pt x="334" y="333"/>
                  </a:lnTo>
                  <a:lnTo>
                    <a:pt x="334" y="333"/>
                  </a:lnTo>
                  <a:lnTo>
                    <a:pt x="347" y="320"/>
                  </a:lnTo>
                  <a:lnTo>
                    <a:pt x="358" y="305"/>
                  </a:lnTo>
                  <a:lnTo>
                    <a:pt x="367" y="288"/>
                  </a:lnTo>
                  <a:lnTo>
                    <a:pt x="376" y="271"/>
                  </a:lnTo>
                  <a:lnTo>
                    <a:pt x="382" y="253"/>
                  </a:lnTo>
                  <a:lnTo>
                    <a:pt x="388" y="235"/>
                  </a:lnTo>
                  <a:lnTo>
                    <a:pt x="390" y="216"/>
                  </a:lnTo>
                  <a:lnTo>
                    <a:pt x="391" y="195"/>
                  </a:lnTo>
                  <a:lnTo>
                    <a:pt x="391" y="19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30" name="Group 129"/>
          <p:cNvGrpSpPr/>
          <p:nvPr/>
        </p:nvGrpSpPr>
        <p:grpSpPr>
          <a:xfrm>
            <a:off x="7736293" y="2211137"/>
            <a:ext cx="594360" cy="594360"/>
            <a:chOff x="5483226" y="5235575"/>
            <a:chExt cx="520700" cy="420688"/>
          </a:xfrm>
          <a:solidFill>
            <a:schemeClr val="bg1"/>
          </a:solidFill>
        </p:grpSpPr>
        <p:sp>
          <p:nvSpPr>
            <p:cNvPr id="131" name="Freeform 112"/>
            <p:cNvSpPr>
              <a:spLocks noEditPoints="1"/>
            </p:cNvSpPr>
            <p:nvPr/>
          </p:nvSpPr>
          <p:spPr bwMode="auto">
            <a:xfrm>
              <a:off x="5670551" y="5235575"/>
              <a:ext cx="146050" cy="158750"/>
            </a:xfrm>
            <a:custGeom>
              <a:avLst/>
              <a:gdLst>
                <a:gd name="T0" fmla="*/ 155 w 366"/>
                <a:gd name="T1" fmla="*/ 49 h 399"/>
                <a:gd name="T2" fmla="*/ 118 w 366"/>
                <a:gd name="T3" fmla="*/ 65 h 399"/>
                <a:gd name="T4" fmla="*/ 86 w 366"/>
                <a:gd name="T5" fmla="*/ 91 h 399"/>
                <a:gd name="T6" fmla="*/ 63 w 366"/>
                <a:gd name="T7" fmla="*/ 126 h 399"/>
                <a:gd name="T8" fmla="*/ 48 w 366"/>
                <a:gd name="T9" fmla="*/ 168 h 399"/>
                <a:gd name="T10" fmla="*/ 47 w 366"/>
                <a:gd name="T11" fmla="*/ 215 h 399"/>
                <a:gd name="T12" fmla="*/ 57 w 366"/>
                <a:gd name="T13" fmla="*/ 259 h 399"/>
                <a:gd name="T14" fmla="*/ 78 w 366"/>
                <a:gd name="T15" fmla="*/ 297 h 399"/>
                <a:gd name="T16" fmla="*/ 106 w 366"/>
                <a:gd name="T17" fmla="*/ 326 h 399"/>
                <a:gd name="T18" fmla="*/ 143 w 366"/>
                <a:gd name="T19" fmla="*/ 346 h 399"/>
                <a:gd name="T20" fmla="*/ 183 w 366"/>
                <a:gd name="T21" fmla="*/ 352 h 399"/>
                <a:gd name="T22" fmla="*/ 223 w 366"/>
                <a:gd name="T23" fmla="*/ 346 h 399"/>
                <a:gd name="T24" fmla="*/ 259 w 366"/>
                <a:gd name="T25" fmla="*/ 326 h 399"/>
                <a:gd name="T26" fmla="*/ 288 w 366"/>
                <a:gd name="T27" fmla="*/ 297 h 399"/>
                <a:gd name="T28" fmla="*/ 309 w 366"/>
                <a:gd name="T29" fmla="*/ 259 h 399"/>
                <a:gd name="T30" fmla="*/ 319 w 366"/>
                <a:gd name="T31" fmla="*/ 215 h 399"/>
                <a:gd name="T32" fmla="*/ 317 w 366"/>
                <a:gd name="T33" fmla="*/ 168 h 399"/>
                <a:gd name="T34" fmla="*/ 303 w 366"/>
                <a:gd name="T35" fmla="*/ 126 h 399"/>
                <a:gd name="T36" fmla="*/ 280 w 366"/>
                <a:gd name="T37" fmla="*/ 91 h 399"/>
                <a:gd name="T38" fmla="*/ 248 w 366"/>
                <a:gd name="T39" fmla="*/ 65 h 399"/>
                <a:gd name="T40" fmla="*/ 210 w 366"/>
                <a:gd name="T41" fmla="*/ 49 h 399"/>
                <a:gd name="T42" fmla="*/ 183 w 366"/>
                <a:gd name="T43" fmla="*/ 399 h 399"/>
                <a:gd name="T44" fmla="*/ 128 w 366"/>
                <a:gd name="T45" fmla="*/ 389 h 399"/>
                <a:gd name="T46" fmla="*/ 80 w 366"/>
                <a:gd name="T47" fmla="*/ 364 h 399"/>
                <a:gd name="T48" fmla="*/ 42 w 366"/>
                <a:gd name="T49" fmla="*/ 326 h 399"/>
                <a:gd name="T50" fmla="*/ 14 w 366"/>
                <a:gd name="T51" fmla="*/ 277 h 399"/>
                <a:gd name="T52" fmla="*/ 0 w 366"/>
                <a:gd name="T53" fmla="*/ 220 h 399"/>
                <a:gd name="T54" fmla="*/ 4 w 366"/>
                <a:gd name="T55" fmla="*/ 159 h 399"/>
                <a:gd name="T56" fmla="*/ 22 w 366"/>
                <a:gd name="T57" fmla="*/ 104 h 399"/>
                <a:gd name="T58" fmla="*/ 53 w 366"/>
                <a:gd name="T59" fmla="*/ 59 h 399"/>
                <a:gd name="T60" fmla="*/ 96 w 366"/>
                <a:gd name="T61" fmla="*/ 25 h 399"/>
                <a:gd name="T62" fmla="*/ 146 w 366"/>
                <a:gd name="T63" fmla="*/ 4 h 399"/>
                <a:gd name="T64" fmla="*/ 201 w 366"/>
                <a:gd name="T65" fmla="*/ 1 h 399"/>
                <a:gd name="T66" fmla="*/ 254 w 366"/>
                <a:gd name="T67" fmla="*/ 16 h 399"/>
                <a:gd name="T68" fmla="*/ 300 w 366"/>
                <a:gd name="T69" fmla="*/ 45 h 399"/>
                <a:gd name="T70" fmla="*/ 334 w 366"/>
                <a:gd name="T71" fmla="*/ 88 h 399"/>
                <a:gd name="T72" fmla="*/ 357 w 366"/>
                <a:gd name="T73" fmla="*/ 140 h 399"/>
                <a:gd name="T74" fmla="*/ 366 w 366"/>
                <a:gd name="T75" fmla="*/ 199 h 399"/>
                <a:gd name="T76" fmla="*/ 357 w 366"/>
                <a:gd name="T77" fmla="*/ 259 h 399"/>
                <a:gd name="T78" fmla="*/ 334 w 366"/>
                <a:gd name="T79" fmla="*/ 310 h 399"/>
                <a:gd name="T80" fmla="*/ 300 w 366"/>
                <a:gd name="T81" fmla="*/ 353 h 399"/>
                <a:gd name="T82" fmla="*/ 254 w 366"/>
                <a:gd name="T83" fmla="*/ 383 h 399"/>
                <a:gd name="T84" fmla="*/ 201 w 366"/>
                <a:gd name="T85" fmla="*/ 397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66" h="399">
                  <a:moveTo>
                    <a:pt x="183" y="47"/>
                  </a:moveTo>
                  <a:lnTo>
                    <a:pt x="168" y="47"/>
                  </a:lnTo>
                  <a:lnTo>
                    <a:pt x="155" y="49"/>
                  </a:lnTo>
                  <a:lnTo>
                    <a:pt x="143" y="53"/>
                  </a:lnTo>
                  <a:lnTo>
                    <a:pt x="129" y="59"/>
                  </a:lnTo>
                  <a:lnTo>
                    <a:pt x="118" y="65"/>
                  </a:lnTo>
                  <a:lnTo>
                    <a:pt x="106" y="72"/>
                  </a:lnTo>
                  <a:lnTo>
                    <a:pt x="96" y="81"/>
                  </a:lnTo>
                  <a:lnTo>
                    <a:pt x="86" y="91"/>
                  </a:lnTo>
                  <a:lnTo>
                    <a:pt x="78" y="102"/>
                  </a:lnTo>
                  <a:lnTo>
                    <a:pt x="69" y="114"/>
                  </a:lnTo>
                  <a:lnTo>
                    <a:pt x="63" y="126"/>
                  </a:lnTo>
                  <a:lnTo>
                    <a:pt x="57" y="140"/>
                  </a:lnTo>
                  <a:lnTo>
                    <a:pt x="52" y="153"/>
                  </a:lnTo>
                  <a:lnTo>
                    <a:pt x="48" y="168"/>
                  </a:lnTo>
                  <a:lnTo>
                    <a:pt x="47" y="184"/>
                  </a:lnTo>
                  <a:lnTo>
                    <a:pt x="46" y="199"/>
                  </a:lnTo>
                  <a:lnTo>
                    <a:pt x="47" y="215"/>
                  </a:lnTo>
                  <a:lnTo>
                    <a:pt x="48" y="231"/>
                  </a:lnTo>
                  <a:lnTo>
                    <a:pt x="52" y="244"/>
                  </a:lnTo>
                  <a:lnTo>
                    <a:pt x="57" y="259"/>
                  </a:lnTo>
                  <a:lnTo>
                    <a:pt x="63" y="272"/>
                  </a:lnTo>
                  <a:lnTo>
                    <a:pt x="69" y="285"/>
                  </a:lnTo>
                  <a:lnTo>
                    <a:pt x="78" y="297"/>
                  </a:lnTo>
                  <a:lnTo>
                    <a:pt x="86" y="308"/>
                  </a:lnTo>
                  <a:lnTo>
                    <a:pt x="96" y="318"/>
                  </a:lnTo>
                  <a:lnTo>
                    <a:pt x="106" y="326"/>
                  </a:lnTo>
                  <a:lnTo>
                    <a:pt x="118" y="334"/>
                  </a:lnTo>
                  <a:lnTo>
                    <a:pt x="129" y="340"/>
                  </a:lnTo>
                  <a:lnTo>
                    <a:pt x="143" y="346"/>
                  </a:lnTo>
                  <a:lnTo>
                    <a:pt x="155" y="350"/>
                  </a:lnTo>
                  <a:lnTo>
                    <a:pt x="168" y="351"/>
                  </a:lnTo>
                  <a:lnTo>
                    <a:pt x="183" y="352"/>
                  </a:lnTo>
                  <a:lnTo>
                    <a:pt x="197" y="351"/>
                  </a:lnTo>
                  <a:lnTo>
                    <a:pt x="210" y="350"/>
                  </a:lnTo>
                  <a:lnTo>
                    <a:pt x="223" y="346"/>
                  </a:lnTo>
                  <a:lnTo>
                    <a:pt x="236" y="340"/>
                  </a:lnTo>
                  <a:lnTo>
                    <a:pt x="248" y="334"/>
                  </a:lnTo>
                  <a:lnTo>
                    <a:pt x="259" y="326"/>
                  </a:lnTo>
                  <a:lnTo>
                    <a:pt x="270" y="318"/>
                  </a:lnTo>
                  <a:lnTo>
                    <a:pt x="280" y="308"/>
                  </a:lnTo>
                  <a:lnTo>
                    <a:pt x="288" y="297"/>
                  </a:lnTo>
                  <a:lnTo>
                    <a:pt x="296" y="285"/>
                  </a:lnTo>
                  <a:lnTo>
                    <a:pt x="303" y="272"/>
                  </a:lnTo>
                  <a:lnTo>
                    <a:pt x="309" y="259"/>
                  </a:lnTo>
                  <a:lnTo>
                    <a:pt x="313" y="244"/>
                  </a:lnTo>
                  <a:lnTo>
                    <a:pt x="317" y="231"/>
                  </a:lnTo>
                  <a:lnTo>
                    <a:pt x="319" y="215"/>
                  </a:lnTo>
                  <a:lnTo>
                    <a:pt x="319" y="199"/>
                  </a:lnTo>
                  <a:lnTo>
                    <a:pt x="319" y="184"/>
                  </a:lnTo>
                  <a:lnTo>
                    <a:pt x="317" y="168"/>
                  </a:lnTo>
                  <a:lnTo>
                    <a:pt x="313" y="153"/>
                  </a:lnTo>
                  <a:lnTo>
                    <a:pt x="309" y="140"/>
                  </a:lnTo>
                  <a:lnTo>
                    <a:pt x="303" y="126"/>
                  </a:lnTo>
                  <a:lnTo>
                    <a:pt x="296" y="114"/>
                  </a:lnTo>
                  <a:lnTo>
                    <a:pt x="288" y="102"/>
                  </a:lnTo>
                  <a:lnTo>
                    <a:pt x="280" y="91"/>
                  </a:lnTo>
                  <a:lnTo>
                    <a:pt x="270" y="81"/>
                  </a:lnTo>
                  <a:lnTo>
                    <a:pt x="259" y="72"/>
                  </a:lnTo>
                  <a:lnTo>
                    <a:pt x="248" y="65"/>
                  </a:lnTo>
                  <a:lnTo>
                    <a:pt x="236" y="59"/>
                  </a:lnTo>
                  <a:lnTo>
                    <a:pt x="223" y="53"/>
                  </a:lnTo>
                  <a:lnTo>
                    <a:pt x="210" y="49"/>
                  </a:lnTo>
                  <a:lnTo>
                    <a:pt x="197" y="47"/>
                  </a:lnTo>
                  <a:lnTo>
                    <a:pt x="183" y="47"/>
                  </a:lnTo>
                  <a:close/>
                  <a:moveTo>
                    <a:pt x="183" y="399"/>
                  </a:moveTo>
                  <a:lnTo>
                    <a:pt x="165" y="397"/>
                  </a:lnTo>
                  <a:lnTo>
                    <a:pt x="146" y="394"/>
                  </a:lnTo>
                  <a:lnTo>
                    <a:pt x="128" y="389"/>
                  </a:lnTo>
                  <a:lnTo>
                    <a:pt x="112" y="383"/>
                  </a:lnTo>
                  <a:lnTo>
                    <a:pt x="96" y="374"/>
                  </a:lnTo>
                  <a:lnTo>
                    <a:pt x="80" y="364"/>
                  </a:lnTo>
                  <a:lnTo>
                    <a:pt x="66" y="353"/>
                  </a:lnTo>
                  <a:lnTo>
                    <a:pt x="53" y="340"/>
                  </a:lnTo>
                  <a:lnTo>
                    <a:pt x="42" y="326"/>
                  </a:lnTo>
                  <a:lnTo>
                    <a:pt x="31" y="310"/>
                  </a:lnTo>
                  <a:lnTo>
                    <a:pt x="22" y="294"/>
                  </a:lnTo>
                  <a:lnTo>
                    <a:pt x="14" y="277"/>
                  </a:lnTo>
                  <a:lnTo>
                    <a:pt x="8" y="259"/>
                  </a:lnTo>
                  <a:lnTo>
                    <a:pt x="4" y="239"/>
                  </a:lnTo>
                  <a:lnTo>
                    <a:pt x="0" y="220"/>
                  </a:lnTo>
                  <a:lnTo>
                    <a:pt x="0" y="199"/>
                  </a:lnTo>
                  <a:lnTo>
                    <a:pt x="0" y="179"/>
                  </a:lnTo>
                  <a:lnTo>
                    <a:pt x="4" y="159"/>
                  </a:lnTo>
                  <a:lnTo>
                    <a:pt x="8" y="140"/>
                  </a:lnTo>
                  <a:lnTo>
                    <a:pt x="14" y="121"/>
                  </a:lnTo>
                  <a:lnTo>
                    <a:pt x="22" y="104"/>
                  </a:lnTo>
                  <a:lnTo>
                    <a:pt x="31" y="88"/>
                  </a:lnTo>
                  <a:lnTo>
                    <a:pt x="42" y="72"/>
                  </a:lnTo>
                  <a:lnTo>
                    <a:pt x="53" y="59"/>
                  </a:lnTo>
                  <a:lnTo>
                    <a:pt x="66" y="45"/>
                  </a:lnTo>
                  <a:lnTo>
                    <a:pt x="80" y="34"/>
                  </a:lnTo>
                  <a:lnTo>
                    <a:pt x="96" y="25"/>
                  </a:lnTo>
                  <a:lnTo>
                    <a:pt x="112" y="16"/>
                  </a:lnTo>
                  <a:lnTo>
                    <a:pt x="128" y="9"/>
                  </a:lnTo>
                  <a:lnTo>
                    <a:pt x="146" y="4"/>
                  </a:lnTo>
                  <a:lnTo>
                    <a:pt x="165" y="1"/>
                  </a:lnTo>
                  <a:lnTo>
                    <a:pt x="183" y="0"/>
                  </a:lnTo>
                  <a:lnTo>
                    <a:pt x="201" y="1"/>
                  </a:lnTo>
                  <a:lnTo>
                    <a:pt x="220" y="4"/>
                  </a:lnTo>
                  <a:lnTo>
                    <a:pt x="237" y="9"/>
                  </a:lnTo>
                  <a:lnTo>
                    <a:pt x="254" y="16"/>
                  </a:lnTo>
                  <a:lnTo>
                    <a:pt x="270" y="25"/>
                  </a:lnTo>
                  <a:lnTo>
                    <a:pt x="285" y="34"/>
                  </a:lnTo>
                  <a:lnTo>
                    <a:pt x="300" y="45"/>
                  </a:lnTo>
                  <a:lnTo>
                    <a:pt x="312" y="59"/>
                  </a:lnTo>
                  <a:lnTo>
                    <a:pt x="324" y="72"/>
                  </a:lnTo>
                  <a:lnTo>
                    <a:pt x="334" y="88"/>
                  </a:lnTo>
                  <a:lnTo>
                    <a:pt x="344" y="104"/>
                  </a:lnTo>
                  <a:lnTo>
                    <a:pt x="351" y="121"/>
                  </a:lnTo>
                  <a:lnTo>
                    <a:pt x="357" y="140"/>
                  </a:lnTo>
                  <a:lnTo>
                    <a:pt x="362" y="159"/>
                  </a:lnTo>
                  <a:lnTo>
                    <a:pt x="365" y="179"/>
                  </a:lnTo>
                  <a:lnTo>
                    <a:pt x="366" y="199"/>
                  </a:lnTo>
                  <a:lnTo>
                    <a:pt x="365" y="220"/>
                  </a:lnTo>
                  <a:lnTo>
                    <a:pt x="362" y="239"/>
                  </a:lnTo>
                  <a:lnTo>
                    <a:pt x="357" y="259"/>
                  </a:lnTo>
                  <a:lnTo>
                    <a:pt x="351" y="277"/>
                  </a:lnTo>
                  <a:lnTo>
                    <a:pt x="344" y="294"/>
                  </a:lnTo>
                  <a:lnTo>
                    <a:pt x="334" y="310"/>
                  </a:lnTo>
                  <a:lnTo>
                    <a:pt x="324" y="326"/>
                  </a:lnTo>
                  <a:lnTo>
                    <a:pt x="312" y="340"/>
                  </a:lnTo>
                  <a:lnTo>
                    <a:pt x="300" y="353"/>
                  </a:lnTo>
                  <a:lnTo>
                    <a:pt x="285" y="364"/>
                  </a:lnTo>
                  <a:lnTo>
                    <a:pt x="270" y="374"/>
                  </a:lnTo>
                  <a:lnTo>
                    <a:pt x="254" y="383"/>
                  </a:lnTo>
                  <a:lnTo>
                    <a:pt x="237" y="389"/>
                  </a:lnTo>
                  <a:lnTo>
                    <a:pt x="220" y="394"/>
                  </a:lnTo>
                  <a:lnTo>
                    <a:pt x="201" y="397"/>
                  </a:lnTo>
                  <a:lnTo>
                    <a:pt x="183" y="3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2" name="Freeform 113"/>
            <p:cNvSpPr>
              <a:spLocks/>
            </p:cNvSpPr>
            <p:nvPr/>
          </p:nvSpPr>
          <p:spPr bwMode="auto">
            <a:xfrm>
              <a:off x="5619751" y="5378450"/>
              <a:ext cx="247650" cy="155575"/>
            </a:xfrm>
            <a:custGeom>
              <a:avLst/>
              <a:gdLst>
                <a:gd name="T0" fmla="*/ 0 w 622"/>
                <a:gd name="T1" fmla="*/ 393 h 393"/>
                <a:gd name="T2" fmla="*/ 2 w 622"/>
                <a:gd name="T3" fmla="*/ 192 h 393"/>
                <a:gd name="T4" fmla="*/ 7 w 622"/>
                <a:gd name="T5" fmla="*/ 162 h 393"/>
                <a:gd name="T6" fmla="*/ 18 w 622"/>
                <a:gd name="T7" fmla="*/ 139 h 393"/>
                <a:gd name="T8" fmla="*/ 31 w 622"/>
                <a:gd name="T9" fmla="*/ 120 h 393"/>
                <a:gd name="T10" fmla="*/ 50 w 622"/>
                <a:gd name="T11" fmla="*/ 106 h 393"/>
                <a:gd name="T12" fmla="*/ 70 w 622"/>
                <a:gd name="T13" fmla="*/ 95 h 393"/>
                <a:gd name="T14" fmla="*/ 107 w 622"/>
                <a:gd name="T15" fmla="*/ 81 h 393"/>
                <a:gd name="T16" fmla="*/ 143 w 622"/>
                <a:gd name="T17" fmla="*/ 70 h 393"/>
                <a:gd name="T18" fmla="*/ 165 w 622"/>
                <a:gd name="T19" fmla="*/ 63 h 393"/>
                <a:gd name="T20" fmla="*/ 184 w 622"/>
                <a:gd name="T21" fmla="*/ 57 h 393"/>
                <a:gd name="T22" fmla="*/ 199 w 622"/>
                <a:gd name="T23" fmla="*/ 48 h 393"/>
                <a:gd name="T24" fmla="*/ 213 w 622"/>
                <a:gd name="T25" fmla="*/ 36 h 393"/>
                <a:gd name="T26" fmla="*/ 222 w 622"/>
                <a:gd name="T27" fmla="*/ 19 h 393"/>
                <a:gd name="T28" fmla="*/ 225 w 622"/>
                <a:gd name="T29" fmla="*/ 5 h 393"/>
                <a:gd name="T30" fmla="*/ 270 w 622"/>
                <a:gd name="T31" fmla="*/ 0 h 393"/>
                <a:gd name="T32" fmla="*/ 268 w 622"/>
                <a:gd name="T33" fmla="*/ 23 h 393"/>
                <a:gd name="T34" fmla="*/ 257 w 622"/>
                <a:gd name="T35" fmla="*/ 53 h 393"/>
                <a:gd name="T36" fmla="*/ 246 w 622"/>
                <a:gd name="T37" fmla="*/ 68 h 393"/>
                <a:gd name="T38" fmla="*/ 232 w 622"/>
                <a:gd name="T39" fmla="*/ 81 h 393"/>
                <a:gd name="T40" fmla="*/ 214 w 622"/>
                <a:gd name="T41" fmla="*/ 93 h 393"/>
                <a:gd name="T42" fmla="*/ 191 w 622"/>
                <a:gd name="T43" fmla="*/ 103 h 393"/>
                <a:gd name="T44" fmla="*/ 167 w 622"/>
                <a:gd name="T45" fmla="*/ 111 h 393"/>
                <a:gd name="T46" fmla="*/ 145 w 622"/>
                <a:gd name="T47" fmla="*/ 117 h 393"/>
                <a:gd name="T48" fmla="*/ 99 w 622"/>
                <a:gd name="T49" fmla="*/ 133 h 393"/>
                <a:gd name="T50" fmla="*/ 81 w 622"/>
                <a:gd name="T51" fmla="*/ 140 h 393"/>
                <a:gd name="T52" fmla="*/ 68 w 622"/>
                <a:gd name="T53" fmla="*/ 149 h 393"/>
                <a:gd name="T54" fmla="*/ 58 w 622"/>
                <a:gd name="T55" fmla="*/ 160 h 393"/>
                <a:gd name="T56" fmla="*/ 52 w 622"/>
                <a:gd name="T57" fmla="*/ 173 h 393"/>
                <a:gd name="T58" fmla="*/ 48 w 622"/>
                <a:gd name="T59" fmla="*/ 189 h 393"/>
                <a:gd name="T60" fmla="*/ 47 w 622"/>
                <a:gd name="T61" fmla="*/ 209 h 393"/>
                <a:gd name="T62" fmla="*/ 577 w 622"/>
                <a:gd name="T63" fmla="*/ 346 h 393"/>
                <a:gd name="T64" fmla="*/ 577 w 622"/>
                <a:gd name="T65" fmla="*/ 199 h 393"/>
                <a:gd name="T66" fmla="*/ 574 w 622"/>
                <a:gd name="T67" fmla="*/ 180 h 393"/>
                <a:gd name="T68" fmla="*/ 568 w 622"/>
                <a:gd name="T69" fmla="*/ 166 h 393"/>
                <a:gd name="T70" fmla="*/ 561 w 622"/>
                <a:gd name="T71" fmla="*/ 154 h 393"/>
                <a:gd name="T72" fmla="*/ 549 w 622"/>
                <a:gd name="T73" fmla="*/ 145 h 393"/>
                <a:gd name="T74" fmla="*/ 534 w 622"/>
                <a:gd name="T75" fmla="*/ 136 h 393"/>
                <a:gd name="T76" fmla="*/ 503 w 622"/>
                <a:gd name="T77" fmla="*/ 125 h 393"/>
                <a:gd name="T78" fmla="*/ 467 w 622"/>
                <a:gd name="T79" fmla="*/ 114 h 393"/>
                <a:gd name="T80" fmla="*/ 444 w 622"/>
                <a:gd name="T81" fmla="*/ 107 h 393"/>
                <a:gd name="T82" fmla="*/ 420 w 622"/>
                <a:gd name="T83" fmla="*/ 98 h 393"/>
                <a:gd name="T84" fmla="*/ 400 w 622"/>
                <a:gd name="T85" fmla="*/ 87 h 393"/>
                <a:gd name="T86" fmla="*/ 384 w 622"/>
                <a:gd name="T87" fmla="*/ 75 h 393"/>
                <a:gd name="T88" fmla="*/ 372 w 622"/>
                <a:gd name="T89" fmla="*/ 60 h 393"/>
                <a:gd name="T90" fmla="*/ 360 w 622"/>
                <a:gd name="T91" fmla="*/ 38 h 393"/>
                <a:gd name="T92" fmla="*/ 352 w 622"/>
                <a:gd name="T93" fmla="*/ 11 h 393"/>
                <a:gd name="T94" fmla="*/ 399 w 622"/>
                <a:gd name="T95" fmla="*/ 3 h 393"/>
                <a:gd name="T96" fmla="*/ 399 w 622"/>
                <a:gd name="T97" fmla="*/ 11 h 393"/>
                <a:gd name="T98" fmla="*/ 404 w 622"/>
                <a:gd name="T99" fmla="*/ 26 h 393"/>
                <a:gd name="T100" fmla="*/ 419 w 622"/>
                <a:gd name="T101" fmla="*/ 44 h 393"/>
                <a:gd name="T102" fmla="*/ 431 w 622"/>
                <a:gd name="T103" fmla="*/ 53 h 393"/>
                <a:gd name="T104" fmla="*/ 447 w 622"/>
                <a:gd name="T105" fmla="*/ 59 h 393"/>
                <a:gd name="T106" fmla="*/ 469 w 622"/>
                <a:gd name="T107" fmla="*/ 66 h 393"/>
                <a:gd name="T108" fmla="*/ 491 w 622"/>
                <a:gd name="T109" fmla="*/ 73 h 393"/>
                <a:gd name="T110" fmla="*/ 541 w 622"/>
                <a:gd name="T111" fmla="*/ 90 h 393"/>
                <a:gd name="T112" fmla="*/ 563 w 622"/>
                <a:gd name="T113" fmla="*/ 100 h 393"/>
                <a:gd name="T114" fmla="*/ 583 w 622"/>
                <a:gd name="T115" fmla="*/ 112 h 393"/>
                <a:gd name="T116" fmla="*/ 599 w 622"/>
                <a:gd name="T117" fmla="*/ 129 h 393"/>
                <a:gd name="T118" fmla="*/ 613 w 622"/>
                <a:gd name="T119" fmla="*/ 150 h 393"/>
                <a:gd name="T120" fmla="*/ 620 w 622"/>
                <a:gd name="T121" fmla="*/ 177 h 393"/>
                <a:gd name="T122" fmla="*/ 622 w 622"/>
                <a:gd name="T123" fmla="*/ 209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22" h="393">
                  <a:moveTo>
                    <a:pt x="622" y="393"/>
                  </a:moveTo>
                  <a:lnTo>
                    <a:pt x="0" y="393"/>
                  </a:lnTo>
                  <a:lnTo>
                    <a:pt x="0" y="209"/>
                  </a:lnTo>
                  <a:lnTo>
                    <a:pt x="2" y="192"/>
                  </a:lnTo>
                  <a:lnTo>
                    <a:pt x="3" y="177"/>
                  </a:lnTo>
                  <a:lnTo>
                    <a:pt x="7" y="162"/>
                  </a:lnTo>
                  <a:lnTo>
                    <a:pt x="12" y="150"/>
                  </a:lnTo>
                  <a:lnTo>
                    <a:pt x="18" y="139"/>
                  </a:lnTo>
                  <a:lnTo>
                    <a:pt x="24" y="129"/>
                  </a:lnTo>
                  <a:lnTo>
                    <a:pt x="31" y="120"/>
                  </a:lnTo>
                  <a:lnTo>
                    <a:pt x="40" y="112"/>
                  </a:lnTo>
                  <a:lnTo>
                    <a:pt x="50" y="106"/>
                  </a:lnTo>
                  <a:lnTo>
                    <a:pt x="59" y="100"/>
                  </a:lnTo>
                  <a:lnTo>
                    <a:pt x="70" y="95"/>
                  </a:lnTo>
                  <a:lnTo>
                    <a:pt x="83" y="90"/>
                  </a:lnTo>
                  <a:lnTo>
                    <a:pt x="107" y="81"/>
                  </a:lnTo>
                  <a:lnTo>
                    <a:pt x="133" y="73"/>
                  </a:lnTo>
                  <a:lnTo>
                    <a:pt x="143" y="70"/>
                  </a:lnTo>
                  <a:lnTo>
                    <a:pt x="154" y="66"/>
                  </a:lnTo>
                  <a:lnTo>
                    <a:pt x="165" y="63"/>
                  </a:lnTo>
                  <a:lnTo>
                    <a:pt x="176" y="59"/>
                  </a:lnTo>
                  <a:lnTo>
                    <a:pt x="184" y="57"/>
                  </a:lnTo>
                  <a:lnTo>
                    <a:pt x="193" y="53"/>
                  </a:lnTo>
                  <a:lnTo>
                    <a:pt x="199" y="48"/>
                  </a:lnTo>
                  <a:lnTo>
                    <a:pt x="204" y="44"/>
                  </a:lnTo>
                  <a:lnTo>
                    <a:pt x="213" y="36"/>
                  </a:lnTo>
                  <a:lnTo>
                    <a:pt x="219" y="26"/>
                  </a:lnTo>
                  <a:lnTo>
                    <a:pt x="222" y="19"/>
                  </a:lnTo>
                  <a:lnTo>
                    <a:pt x="224" y="11"/>
                  </a:lnTo>
                  <a:lnTo>
                    <a:pt x="225" y="5"/>
                  </a:lnTo>
                  <a:lnTo>
                    <a:pt x="225" y="3"/>
                  </a:lnTo>
                  <a:lnTo>
                    <a:pt x="270" y="0"/>
                  </a:lnTo>
                  <a:lnTo>
                    <a:pt x="270" y="11"/>
                  </a:lnTo>
                  <a:lnTo>
                    <a:pt x="268" y="23"/>
                  </a:lnTo>
                  <a:lnTo>
                    <a:pt x="264" y="38"/>
                  </a:lnTo>
                  <a:lnTo>
                    <a:pt x="257" y="53"/>
                  </a:lnTo>
                  <a:lnTo>
                    <a:pt x="252" y="60"/>
                  </a:lnTo>
                  <a:lnTo>
                    <a:pt x="246" y="68"/>
                  </a:lnTo>
                  <a:lnTo>
                    <a:pt x="240" y="75"/>
                  </a:lnTo>
                  <a:lnTo>
                    <a:pt x="232" y="81"/>
                  </a:lnTo>
                  <a:lnTo>
                    <a:pt x="224" y="87"/>
                  </a:lnTo>
                  <a:lnTo>
                    <a:pt x="214" y="93"/>
                  </a:lnTo>
                  <a:lnTo>
                    <a:pt x="203" y="98"/>
                  </a:lnTo>
                  <a:lnTo>
                    <a:pt x="191" y="103"/>
                  </a:lnTo>
                  <a:lnTo>
                    <a:pt x="180" y="107"/>
                  </a:lnTo>
                  <a:lnTo>
                    <a:pt x="167" y="111"/>
                  </a:lnTo>
                  <a:lnTo>
                    <a:pt x="156" y="114"/>
                  </a:lnTo>
                  <a:lnTo>
                    <a:pt x="145" y="117"/>
                  </a:lnTo>
                  <a:lnTo>
                    <a:pt x="119" y="125"/>
                  </a:lnTo>
                  <a:lnTo>
                    <a:pt x="99" y="133"/>
                  </a:lnTo>
                  <a:lnTo>
                    <a:pt x="90" y="136"/>
                  </a:lnTo>
                  <a:lnTo>
                    <a:pt x="81" y="140"/>
                  </a:lnTo>
                  <a:lnTo>
                    <a:pt x="74" y="145"/>
                  </a:lnTo>
                  <a:lnTo>
                    <a:pt x="68" y="149"/>
                  </a:lnTo>
                  <a:lnTo>
                    <a:pt x="63" y="154"/>
                  </a:lnTo>
                  <a:lnTo>
                    <a:pt x="58" y="160"/>
                  </a:lnTo>
                  <a:lnTo>
                    <a:pt x="54" y="166"/>
                  </a:lnTo>
                  <a:lnTo>
                    <a:pt x="52" y="173"/>
                  </a:lnTo>
                  <a:lnTo>
                    <a:pt x="50" y="180"/>
                  </a:lnTo>
                  <a:lnTo>
                    <a:pt x="48" y="189"/>
                  </a:lnTo>
                  <a:lnTo>
                    <a:pt x="47" y="199"/>
                  </a:lnTo>
                  <a:lnTo>
                    <a:pt x="47" y="209"/>
                  </a:lnTo>
                  <a:lnTo>
                    <a:pt x="47" y="346"/>
                  </a:lnTo>
                  <a:lnTo>
                    <a:pt x="577" y="346"/>
                  </a:lnTo>
                  <a:lnTo>
                    <a:pt x="577" y="209"/>
                  </a:lnTo>
                  <a:lnTo>
                    <a:pt x="577" y="199"/>
                  </a:lnTo>
                  <a:lnTo>
                    <a:pt x="576" y="189"/>
                  </a:lnTo>
                  <a:lnTo>
                    <a:pt x="574" y="180"/>
                  </a:lnTo>
                  <a:lnTo>
                    <a:pt x="572" y="173"/>
                  </a:lnTo>
                  <a:lnTo>
                    <a:pt x="568" y="166"/>
                  </a:lnTo>
                  <a:lnTo>
                    <a:pt x="565" y="160"/>
                  </a:lnTo>
                  <a:lnTo>
                    <a:pt x="561" y="154"/>
                  </a:lnTo>
                  <a:lnTo>
                    <a:pt x="555" y="149"/>
                  </a:lnTo>
                  <a:lnTo>
                    <a:pt x="549" y="145"/>
                  </a:lnTo>
                  <a:lnTo>
                    <a:pt x="543" y="140"/>
                  </a:lnTo>
                  <a:lnTo>
                    <a:pt x="534" y="136"/>
                  </a:lnTo>
                  <a:lnTo>
                    <a:pt x="525" y="133"/>
                  </a:lnTo>
                  <a:lnTo>
                    <a:pt x="503" y="125"/>
                  </a:lnTo>
                  <a:lnTo>
                    <a:pt x="478" y="117"/>
                  </a:lnTo>
                  <a:lnTo>
                    <a:pt x="467" y="114"/>
                  </a:lnTo>
                  <a:lnTo>
                    <a:pt x="456" y="111"/>
                  </a:lnTo>
                  <a:lnTo>
                    <a:pt x="444" y="107"/>
                  </a:lnTo>
                  <a:lnTo>
                    <a:pt x="432" y="103"/>
                  </a:lnTo>
                  <a:lnTo>
                    <a:pt x="420" y="98"/>
                  </a:lnTo>
                  <a:lnTo>
                    <a:pt x="410" y="93"/>
                  </a:lnTo>
                  <a:lnTo>
                    <a:pt x="400" y="87"/>
                  </a:lnTo>
                  <a:lnTo>
                    <a:pt x="392" y="81"/>
                  </a:lnTo>
                  <a:lnTo>
                    <a:pt x="384" y="75"/>
                  </a:lnTo>
                  <a:lnTo>
                    <a:pt x="377" y="68"/>
                  </a:lnTo>
                  <a:lnTo>
                    <a:pt x="372" y="60"/>
                  </a:lnTo>
                  <a:lnTo>
                    <a:pt x="367" y="53"/>
                  </a:lnTo>
                  <a:lnTo>
                    <a:pt x="360" y="38"/>
                  </a:lnTo>
                  <a:lnTo>
                    <a:pt x="355" y="23"/>
                  </a:lnTo>
                  <a:lnTo>
                    <a:pt x="352" y="11"/>
                  </a:lnTo>
                  <a:lnTo>
                    <a:pt x="352" y="0"/>
                  </a:lnTo>
                  <a:lnTo>
                    <a:pt x="399" y="3"/>
                  </a:lnTo>
                  <a:lnTo>
                    <a:pt x="399" y="5"/>
                  </a:lnTo>
                  <a:lnTo>
                    <a:pt x="399" y="11"/>
                  </a:lnTo>
                  <a:lnTo>
                    <a:pt x="402" y="19"/>
                  </a:lnTo>
                  <a:lnTo>
                    <a:pt x="404" y="26"/>
                  </a:lnTo>
                  <a:lnTo>
                    <a:pt x="410" y="36"/>
                  </a:lnTo>
                  <a:lnTo>
                    <a:pt x="419" y="44"/>
                  </a:lnTo>
                  <a:lnTo>
                    <a:pt x="425" y="48"/>
                  </a:lnTo>
                  <a:lnTo>
                    <a:pt x="431" y="53"/>
                  </a:lnTo>
                  <a:lnTo>
                    <a:pt x="438" y="57"/>
                  </a:lnTo>
                  <a:lnTo>
                    <a:pt x="447" y="59"/>
                  </a:lnTo>
                  <a:lnTo>
                    <a:pt x="458" y="63"/>
                  </a:lnTo>
                  <a:lnTo>
                    <a:pt x="469" y="66"/>
                  </a:lnTo>
                  <a:lnTo>
                    <a:pt x="480" y="70"/>
                  </a:lnTo>
                  <a:lnTo>
                    <a:pt x="491" y="73"/>
                  </a:lnTo>
                  <a:lnTo>
                    <a:pt x="517" y="81"/>
                  </a:lnTo>
                  <a:lnTo>
                    <a:pt x="541" y="90"/>
                  </a:lnTo>
                  <a:lnTo>
                    <a:pt x="552" y="95"/>
                  </a:lnTo>
                  <a:lnTo>
                    <a:pt x="563" y="100"/>
                  </a:lnTo>
                  <a:lnTo>
                    <a:pt x="573" y="106"/>
                  </a:lnTo>
                  <a:lnTo>
                    <a:pt x="583" y="112"/>
                  </a:lnTo>
                  <a:lnTo>
                    <a:pt x="592" y="120"/>
                  </a:lnTo>
                  <a:lnTo>
                    <a:pt x="599" y="129"/>
                  </a:lnTo>
                  <a:lnTo>
                    <a:pt x="606" y="139"/>
                  </a:lnTo>
                  <a:lnTo>
                    <a:pt x="613" y="150"/>
                  </a:lnTo>
                  <a:lnTo>
                    <a:pt x="616" y="162"/>
                  </a:lnTo>
                  <a:lnTo>
                    <a:pt x="620" y="177"/>
                  </a:lnTo>
                  <a:lnTo>
                    <a:pt x="622" y="192"/>
                  </a:lnTo>
                  <a:lnTo>
                    <a:pt x="622" y="209"/>
                  </a:lnTo>
                  <a:lnTo>
                    <a:pt x="622" y="39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3" name="Freeform 114"/>
            <p:cNvSpPr>
              <a:spLocks/>
            </p:cNvSpPr>
            <p:nvPr/>
          </p:nvSpPr>
          <p:spPr bwMode="auto">
            <a:xfrm>
              <a:off x="5678488" y="5273675"/>
              <a:ext cx="128588" cy="34925"/>
            </a:xfrm>
            <a:custGeom>
              <a:avLst/>
              <a:gdLst>
                <a:gd name="T0" fmla="*/ 79 w 325"/>
                <a:gd name="T1" fmla="*/ 87 h 87"/>
                <a:gd name="T2" fmla="*/ 59 w 325"/>
                <a:gd name="T3" fmla="*/ 87 h 87"/>
                <a:gd name="T4" fmla="*/ 41 w 325"/>
                <a:gd name="T5" fmla="*/ 86 h 87"/>
                <a:gd name="T6" fmla="*/ 20 w 325"/>
                <a:gd name="T7" fmla="*/ 82 h 87"/>
                <a:gd name="T8" fmla="*/ 0 w 325"/>
                <a:gd name="T9" fmla="*/ 78 h 87"/>
                <a:gd name="T10" fmla="*/ 11 w 325"/>
                <a:gd name="T11" fmla="*/ 33 h 87"/>
                <a:gd name="T12" fmla="*/ 32 w 325"/>
                <a:gd name="T13" fmla="*/ 38 h 87"/>
                <a:gd name="T14" fmla="*/ 53 w 325"/>
                <a:gd name="T15" fmla="*/ 40 h 87"/>
                <a:gd name="T16" fmla="*/ 74 w 325"/>
                <a:gd name="T17" fmla="*/ 41 h 87"/>
                <a:gd name="T18" fmla="*/ 92 w 325"/>
                <a:gd name="T19" fmla="*/ 41 h 87"/>
                <a:gd name="T20" fmla="*/ 111 w 325"/>
                <a:gd name="T21" fmla="*/ 39 h 87"/>
                <a:gd name="T22" fmla="*/ 128 w 325"/>
                <a:gd name="T23" fmla="*/ 36 h 87"/>
                <a:gd name="T24" fmla="*/ 143 w 325"/>
                <a:gd name="T25" fmla="*/ 34 h 87"/>
                <a:gd name="T26" fmla="*/ 157 w 325"/>
                <a:gd name="T27" fmla="*/ 29 h 87"/>
                <a:gd name="T28" fmla="*/ 182 w 325"/>
                <a:gd name="T29" fmla="*/ 22 h 87"/>
                <a:gd name="T30" fmla="*/ 200 w 325"/>
                <a:gd name="T31" fmla="*/ 13 h 87"/>
                <a:gd name="T32" fmla="*/ 213 w 325"/>
                <a:gd name="T33" fmla="*/ 7 h 87"/>
                <a:gd name="T34" fmla="*/ 218 w 325"/>
                <a:gd name="T35" fmla="*/ 5 h 87"/>
                <a:gd name="T36" fmla="*/ 220 w 325"/>
                <a:gd name="T37" fmla="*/ 2 h 87"/>
                <a:gd name="T38" fmla="*/ 224 w 325"/>
                <a:gd name="T39" fmla="*/ 1 h 87"/>
                <a:gd name="T40" fmla="*/ 229 w 325"/>
                <a:gd name="T41" fmla="*/ 0 h 87"/>
                <a:gd name="T42" fmla="*/ 232 w 325"/>
                <a:gd name="T43" fmla="*/ 1 h 87"/>
                <a:gd name="T44" fmla="*/ 236 w 325"/>
                <a:gd name="T45" fmla="*/ 1 h 87"/>
                <a:gd name="T46" fmla="*/ 240 w 325"/>
                <a:gd name="T47" fmla="*/ 2 h 87"/>
                <a:gd name="T48" fmla="*/ 243 w 325"/>
                <a:gd name="T49" fmla="*/ 5 h 87"/>
                <a:gd name="T50" fmla="*/ 246 w 325"/>
                <a:gd name="T51" fmla="*/ 7 h 87"/>
                <a:gd name="T52" fmla="*/ 252 w 325"/>
                <a:gd name="T53" fmla="*/ 11 h 87"/>
                <a:gd name="T54" fmla="*/ 267 w 325"/>
                <a:gd name="T55" fmla="*/ 19 h 87"/>
                <a:gd name="T56" fmla="*/ 278 w 325"/>
                <a:gd name="T57" fmla="*/ 24 h 87"/>
                <a:gd name="T58" fmla="*/ 291 w 325"/>
                <a:gd name="T59" fmla="*/ 28 h 87"/>
                <a:gd name="T60" fmla="*/ 307 w 325"/>
                <a:gd name="T61" fmla="*/ 32 h 87"/>
                <a:gd name="T62" fmla="*/ 325 w 325"/>
                <a:gd name="T63" fmla="*/ 33 h 87"/>
                <a:gd name="T64" fmla="*/ 325 w 325"/>
                <a:gd name="T65" fmla="*/ 78 h 87"/>
                <a:gd name="T66" fmla="*/ 308 w 325"/>
                <a:gd name="T67" fmla="*/ 78 h 87"/>
                <a:gd name="T68" fmla="*/ 292 w 325"/>
                <a:gd name="T69" fmla="*/ 76 h 87"/>
                <a:gd name="T70" fmla="*/ 279 w 325"/>
                <a:gd name="T71" fmla="*/ 72 h 87"/>
                <a:gd name="T72" fmla="*/ 265 w 325"/>
                <a:gd name="T73" fmla="*/ 68 h 87"/>
                <a:gd name="T74" fmla="*/ 254 w 325"/>
                <a:gd name="T75" fmla="*/ 65 h 87"/>
                <a:gd name="T76" fmla="*/ 243 w 325"/>
                <a:gd name="T77" fmla="*/ 60 h 87"/>
                <a:gd name="T78" fmla="*/ 235 w 325"/>
                <a:gd name="T79" fmla="*/ 55 h 87"/>
                <a:gd name="T80" fmla="*/ 227 w 325"/>
                <a:gd name="T81" fmla="*/ 51 h 87"/>
                <a:gd name="T82" fmla="*/ 218 w 325"/>
                <a:gd name="T83" fmla="*/ 56 h 87"/>
                <a:gd name="T84" fmla="*/ 204 w 325"/>
                <a:gd name="T85" fmla="*/ 62 h 87"/>
                <a:gd name="T86" fmla="*/ 188 w 325"/>
                <a:gd name="T87" fmla="*/ 68 h 87"/>
                <a:gd name="T88" fmla="*/ 171 w 325"/>
                <a:gd name="T89" fmla="*/ 74 h 87"/>
                <a:gd name="T90" fmla="*/ 150 w 325"/>
                <a:gd name="T91" fmla="*/ 79 h 87"/>
                <a:gd name="T92" fmla="*/ 128 w 325"/>
                <a:gd name="T93" fmla="*/ 83 h 87"/>
                <a:gd name="T94" fmla="*/ 105 w 325"/>
                <a:gd name="T95" fmla="*/ 87 h 87"/>
                <a:gd name="T96" fmla="*/ 79 w 325"/>
                <a:gd name="T9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25" h="87">
                  <a:moveTo>
                    <a:pt x="79" y="87"/>
                  </a:moveTo>
                  <a:lnTo>
                    <a:pt x="59" y="87"/>
                  </a:lnTo>
                  <a:lnTo>
                    <a:pt x="41" y="86"/>
                  </a:lnTo>
                  <a:lnTo>
                    <a:pt x="20" y="82"/>
                  </a:lnTo>
                  <a:lnTo>
                    <a:pt x="0" y="78"/>
                  </a:lnTo>
                  <a:lnTo>
                    <a:pt x="11" y="33"/>
                  </a:lnTo>
                  <a:lnTo>
                    <a:pt x="32" y="38"/>
                  </a:lnTo>
                  <a:lnTo>
                    <a:pt x="53" y="40"/>
                  </a:lnTo>
                  <a:lnTo>
                    <a:pt x="74" y="41"/>
                  </a:lnTo>
                  <a:lnTo>
                    <a:pt x="92" y="41"/>
                  </a:lnTo>
                  <a:lnTo>
                    <a:pt x="111" y="39"/>
                  </a:lnTo>
                  <a:lnTo>
                    <a:pt x="128" y="36"/>
                  </a:lnTo>
                  <a:lnTo>
                    <a:pt x="143" y="34"/>
                  </a:lnTo>
                  <a:lnTo>
                    <a:pt x="157" y="29"/>
                  </a:lnTo>
                  <a:lnTo>
                    <a:pt x="182" y="22"/>
                  </a:lnTo>
                  <a:lnTo>
                    <a:pt x="200" y="13"/>
                  </a:lnTo>
                  <a:lnTo>
                    <a:pt x="213" y="7"/>
                  </a:lnTo>
                  <a:lnTo>
                    <a:pt x="218" y="5"/>
                  </a:lnTo>
                  <a:lnTo>
                    <a:pt x="220" y="2"/>
                  </a:lnTo>
                  <a:lnTo>
                    <a:pt x="224" y="1"/>
                  </a:lnTo>
                  <a:lnTo>
                    <a:pt x="229" y="0"/>
                  </a:lnTo>
                  <a:lnTo>
                    <a:pt x="232" y="1"/>
                  </a:lnTo>
                  <a:lnTo>
                    <a:pt x="236" y="1"/>
                  </a:lnTo>
                  <a:lnTo>
                    <a:pt x="240" y="2"/>
                  </a:lnTo>
                  <a:lnTo>
                    <a:pt x="243" y="5"/>
                  </a:lnTo>
                  <a:lnTo>
                    <a:pt x="246" y="7"/>
                  </a:lnTo>
                  <a:lnTo>
                    <a:pt x="252" y="11"/>
                  </a:lnTo>
                  <a:lnTo>
                    <a:pt x="267" y="19"/>
                  </a:lnTo>
                  <a:lnTo>
                    <a:pt x="278" y="24"/>
                  </a:lnTo>
                  <a:lnTo>
                    <a:pt x="291" y="28"/>
                  </a:lnTo>
                  <a:lnTo>
                    <a:pt x="307" y="32"/>
                  </a:lnTo>
                  <a:lnTo>
                    <a:pt x="325" y="33"/>
                  </a:lnTo>
                  <a:lnTo>
                    <a:pt x="325" y="78"/>
                  </a:lnTo>
                  <a:lnTo>
                    <a:pt x="308" y="78"/>
                  </a:lnTo>
                  <a:lnTo>
                    <a:pt x="292" y="76"/>
                  </a:lnTo>
                  <a:lnTo>
                    <a:pt x="279" y="72"/>
                  </a:lnTo>
                  <a:lnTo>
                    <a:pt x="265" y="68"/>
                  </a:lnTo>
                  <a:lnTo>
                    <a:pt x="254" y="65"/>
                  </a:lnTo>
                  <a:lnTo>
                    <a:pt x="243" y="60"/>
                  </a:lnTo>
                  <a:lnTo>
                    <a:pt x="235" y="55"/>
                  </a:lnTo>
                  <a:lnTo>
                    <a:pt x="227" y="51"/>
                  </a:lnTo>
                  <a:lnTo>
                    <a:pt x="218" y="56"/>
                  </a:lnTo>
                  <a:lnTo>
                    <a:pt x="204" y="62"/>
                  </a:lnTo>
                  <a:lnTo>
                    <a:pt x="188" y="68"/>
                  </a:lnTo>
                  <a:lnTo>
                    <a:pt x="171" y="74"/>
                  </a:lnTo>
                  <a:lnTo>
                    <a:pt x="150" y="79"/>
                  </a:lnTo>
                  <a:lnTo>
                    <a:pt x="128" y="83"/>
                  </a:lnTo>
                  <a:lnTo>
                    <a:pt x="105" y="87"/>
                  </a:lnTo>
                  <a:lnTo>
                    <a:pt x="79" y="8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4" name="Freeform 115"/>
            <p:cNvSpPr>
              <a:spLocks noEditPoints="1"/>
            </p:cNvSpPr>
            <p:nvPr/>
          </p:nvSpPr>
          <p:spPr bwMode="auto">
            <a:xfrm>
              <a:off x="5522913" y="5292725"/>
              <a:ext cx="120650" cy="130175"/>
            </a:xfrm>
            <a:custGeom>
              <a:avLst/>
              <a:gdLst>
                <a:gd name="T0" fmla="*/ 130 w 301"/>
                <a:gd name="T1" fmla="*/ 48 h 328"/>
                <a:gd name="T2" fmla="*/ 100 w 301"/>
                <a:gd name="T3" fmla="*/ 60 h 328"/>
                <a:gd name="T4" fmla="*/ 77 w 301"/>
                <a:gd name="T5" fmla="*/ 81 h 328"/>
                <a:gd name="T6" fmla="*/ 59 w 301"/>
                <a:gd name="T7" fmla="*/ 108 h 328"/>
                <a:gd name="T8" fmla="*/ 47 w 301"/>
                <a:gd name="T9" fmla="*/ 140 h 328"/>
                <a:gd name="T10" fmla="*/ 46 w 301"/>
                <a:gd name="T11" fmla="*/ 175 h 328"/>
                <a:gd name="T12" fmla="*/ 54 w 301"/>
                <a:gd name="T13" fmla="*/ 210 h 328"/>
                <a:gd name="T14" fmla="*/ 70 w 301"/>
                <a:gd name="T15" fmla="*/ 239 h 328"/>
                <a:gd name="T16" fmla="*/ 92 w 301"/>
                <a:gd name="T17" fmla="*/ 261 h 328"/>
                <a:gd name="T18" fmla="*/ 120 w 301"/>
                <a:gd name="T19" fmla="*/ 276 h 328"/>
                <a:gd name="T20" fmla="*/ 150 w 301"/>
                <a:gd name="T21" fmla="*/ 282 h 328"/>
                <a:gd name="T22" fmla="*/ 181 w 301"/>
                <a:gd name="T23" fmla="*/ 276 h 328"/>
                <a:gd name="T24" fmla="*/ 209 w 301"/>
                <a:gd name="T25" fmla="*/ 261 h 328"/>
                <a:gd name="T26" fmla="*/ 231 w 301"/>
                <a:gd name="T27" fmla="*/ 239 h 328"/>
                <a:gd name="T28" fmla="*/ 247 w 301"/>
                <a:gd name="T29" fmla="*/ 210 h 328"/>
                <a:gd name="T30" fmla="*/ 255 w 301"/>
                <a:gd name="T31" fmla="*/ 175 h 328"/>
                <a:gd name="T32" fmla="*/ 254 w 301"/>
                <a:gd name="T33" fmla="*/ 140 h 328"/>
                <a:gd name="T34" fmla="*/ 242 w 301"/>
                <a:gd name="T35" fmla="*/ 108 h 328"/>
                <a:gd name="T36" fmla="*/ 225 w 301"/>
                <a:gd name="T37" fmla="*/ 81 h 328"/>
                <a:gd name="T38" fmla="*/ 201 w 301"/>
                <a:gd name="T39" fmla="*/ 60 h 328"/>
                <a:gd name="T40" fmla="*/ 171 w 301"/>
                <a:gd name="T41" fmla="*/ 48 h 328"/>
                <a:gd name="T42" fmla="*/ 150 w 301"/>
                <a:gd name="T43" fmla="*/ 328 h 328"/>
                <a:gd name="T44" fmla="*/ 106 w 301"/>
                <a:gd name="T45" fmla="*/ 320 h 328"/>
                <a:gd name="T46" fmla="*/ 66 w 301"/>
                <a:gd name="T47" fmla="*/ 299 h 328"/>
                <a:gd name="T48" fmla="*/ 34 w 301"/>
                <a:gd name="T49" fmla="*/ 267 h 328"/>
                <a:gd name="T50" fmla="*/ 12 w 301"/>
                <a:gd name="T51" fmla="*/ 227 h 328"/>
                <a:gd name="T52" fmla="*/ 1 w 301"/>
                <a:gd name="T53" fmla="*/ 180 h 328"/>
                <a:gd name="T54" fmla="*/ 2 w 301"/>
                <a:gd name="T55" fmla="*/ 131 h 328"/>
                <a:gd name="T56" fmla="*/ 18 w 301"/>
                <a:gd name="T57" fmla="*/ 86 h 328"/>
                <a:gd name="T58" fmla="*/ 44 w 301"/>
                <a:gd name="T59" fmla="*/ 48 h 328"/>
                <a:gd name="T60" fmla="*/ 78 w 301"/>
                <a:gd name="T61" fmla="*/ 20 h 328"/>
                <a:gd name="T62" fmla="*/ 120 w 301"/>
                <a:gd name="T63" fmla="*/ 4 h 328"/>
                <a:gd name="T64" fmla="*/ 166 w 301"/>
                <a:gd name="T65" fmla="*/ 1 h 328"/>
                <a:gd name="T66" fmla="*/ 209 w 301"/>
                <a:gd name="T67" fmla="*/ 12 h 328"/>
                <a:gd name="T68" fmla="*/ 246 w 301"/>
                <a:gd name="T69" fmla="*/ 38 h 328"/>
                <a:gd name="T70" fmla="*/ 276 w 301"/>
                <a:gd name="T71" fmla="*/ 72 h 328"/>
                <a:gd name="T72" fmla="*/ 295 w 301"/>
                <a:gd name="T73" fmla="*/ 115 h 328"/>
                <a:gd name="T74" fmla="*/ 301 w 301"/>
                <a:gd name="T75" fmla="*/ 164 h 328"/>
                <a:gd name="T76" fmla="*/ 295 w 301"/>
                <a:gd name="T77" fmla="*/ 212 h 328"/>
                <a:gd name="T78" fmla="*/ 276 w 301"/>
                <a:gd name="T79" fmla="*/ 255 h 328"/>
                <a:gd name="T80" fmla="*/ 246 w 301"/>
                <a:gd name="T81" fmla="*/ 291 h 328"/>
                <a:gd name="T82" fmla="*/ 209 w 301"/>
                <a:gd name="T83" fmla="*/ 315 h 328"/>
                <a:gd name="T84" fmla="*/ 166 w 301"/>
                <a:gd name="T85" fmla="*/ 326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01" h="328">
                  <a:moveTo>
                    <a:pt x="150" y="47"/>
                  </a:moveTo>
                  <a:lnTo>
                    <a:pt x="139" y="47"/>
                  </a:lnTo>
                  <a:lnTo>
                    <a:pt x="130" y="48"/>
                  </a:lnTo>
                  <a:lnTo>
                    <a:pt x="120" y="52"/>
                  </a:lnTo>
                  <a:lnTo>
                    <a:pt x="110" y="55"/>
                  </a:lnTo>
                  <a:lnTo>
                    <a:pt x="100" y="60"/>
                  </a:lnTo>
                  <a:lnTo>
                    <a:pt x="92" y="66"/>
                  </a:lnTo>
                  <a:lnTo>
                    <a:pt x="84" y="72"/>
                  </a:lnTo>
                  <a:lnTo>
                    <a:pt x="77" y="81"/>
                  </a:lnTo>
                  <a:lnTo>
                    <a:pt x="70" y="88"/>
                  </a:lnTo>
                  <a:lnTo>
                    <a:pt x="63" y="98"/>
                  </a:lnTo>
                  <a:lnTo>
                    <a:pt x="59" y="108"/>
                  </a:lnTo>
                  <a:lnTo>
                    <a:pt x="54" y="118"/>
                  </a:lnTo>
                  <a:lnTo>
                    <a:pt x="50" y="129"/>
                  </a:lnTo>
                  <a:lnTo>
                    <a:pt x="47" y="140"/>
                  </a:lnTo>
                  <a:lnTo>
                    <a:pt x="46" y="152"/>
                  </a:lnTo>
                  <a:lnTo>
                    <a:pt x="46" y="164"/>
                  </a:lnTo>
                  <a:lnTo>
                    <a:pt x="46" y="175"/>
                  </a:lnTo>
                  <a:lnTo>
                    <a:pt x="47" y="188"/>
                  </a:lnTo>
                  <a:lnTo>
                    <a:pt x="50" y="199"/>
                  </a:lnTo>
                  <a:lnTo>
                    <a:pt x="54" y="210"/>
                  </a:lnTo>
                  <a:lnTo>
                    <a:pt x="59" y="220"/>
                  </a:lnTo>
                  <a:lnTo>
                    <a:pt x="63" y="229"/>
                  </a:lnTo>
                  <a:lnTo>
                    <a:pt x="70" y="239"/>
                  </a:lnTo>
                  <a:lnTo>
                    <a:pt x="77" y="247"/>
                  </a:lnTo>
                  <a:lnTo>
                    <a:pt x="84" y="255"/>
                  </a:lnTo>
                  <a:lnTo>
                    <a:pt x="92" y="261"/>
                  </a:lnTo>
                  <a:lnTo>
                    <a:pt x="100" y="267"/>
                  </a:lnTo>
                  <a:lnTo>
                    <a:pt x="110" y="272"/>
                  </a:lnTo>
                  <a:lnTo>
                    <a:pt x="120" y="276"/>
                  </a:lnTo>
                  <a:lnTo>
                    <a:pt x="130" y="280"/>
                  </a:lnTo>
                  <a:lnTo>
                    <a:pt x="139" y="281"/>
                  </a:lnTo>
                  <a:lnTo>
                    <a:pt x="150" y="282"/>
                  </a:lnTo>
                  <a:lnTo>
                    <a:pt x="162" y="281"/>
                  </a:lnTo>
                  <a:lnTo>
                    <a:pt x="171" y="280"/>
                  </a:lnTo>
                  <a:lnTo>
                    <a:pt x="181" y="276"/>
                  </a:lnTo>
                  <a:lnTo>
                    <a:pt x="191" y="272"/>
                  </a:lnTo>
                  <a:lnTo>
                    <a:pt x="201" y="267"/>
                  </a:lnTo>
                  <a:lnTo>
                    <a:pt x="209" y="261"/>
                  </a:lnTo>
                  <a:lnTo>
                    <a:pt x="217" y="255"/>
                  </a:lnTo>
                  <a:lnTo>
                    <a:pt x="225" y="247"/>
                  </a:lnTo>
                  <a:lnTo>
                    <a:pt x="231" y="239"/>
                  </a:lnTo>
                  <a:lnTo>
                    <a:pt x="238" y="229"/>
                  </a:lnTo>
                  <a:lnTo>
                    <a:pt x="242" y="220"/>
                  </a:lnTo>
                  <a:lnTo>
                    <a:pt x="247" y="210"/>
                  </a:lnTo>
                  <a:lnTo>
                    <a:pt x="251" y="199"/>
                  </a:lnTo>
                  <a:lnTo>
                    <a:pt x="254" y="188"/>
                  </a:lnTo>
                  <a:lnTo>
                    <a:pt x="255" y="175"/>
                  </a:lnTo>
                  <a:lnTo>
                    <a:pt x="256" y="164"/>
                  </a:lnTo>
                  <a:lnTo>
                    <a:pt x="255" y="152"/>
                  </a:lnTo>
                  <a:lnTo>
                    <a:pt x="254" y="140"/>
                  </a:lnTo>
                  <a:lnTo>
                    <a:pt x="251" y="129"/>
                  </a:lnTo>
                  <a:lnTo>
                    <a:pt x="247" y="118"/>
                  </a:lnTo>
                  <a:lnTo>
                    <a:pt x="242" y="108"/>
                  </a:lnTo>
                  <a:lnTo>
                    <a:pt x="238" y="98"/>
                  </a:lnTo>
                  <a:lnTo>
                    <a:pt x="231" y="88"/>
                  </a:lnTo>
                  <a:lnTo>
                    <a:pt x="225" y="81"/>
                  </a:lnTo>
                  <a:lnTo>
                    <a:pt x="217" y="72"/>
                  </a:lnTo>
                  <a:lnTo>
                    <a:pt x="209" y="66"/>
                  </a:lnTo>
                  <a:lnTo>
                    <a:pt x="201" y="60"/>
                  </a:lnTo>
                  <a:lnTo>
                    <a:pt x="191" y="55"/>
                  </a:lnTo>
                  <a:lnTo>
                    <a:pt x="181" y="52"/>
                  </a:lnTo>
                  <a:lnTo>
                    <a:pt x="171" y="48"/>
                  </a:lnTo>
                  <a:lnTo>
                    <a:pt x="162" y="47"/>
                  </a:lnTo>
                  <a:lnTo>
                    <a:pt x="150" y="47"/>
                  </a:lnTo>
                  <a:close/>
                  <a:moveTo>
                    <a:pt x="150" y="328"/>
                  </a:moveTo>
                  <a:lnTo>
                    <a:pt x="136" y="326"/>
                  </a:lnTo>
                  <a:lnTo>
                    <a:pt x="120" y="324"/>
                  </a:lnTo>
                  <a:lnTo>
                    <a:pt x="106" y="320"/>
                  </a:lnTo>
                  <a:lnTo>
                    <a:pt x="92" y="315"/>
                  </a:lnTo>
                  <a:lnTo>
                    <a:pt x="78" y="308"/>
                  </a:lnTo>
                  <a:lnTo>
                    <a:pt x="66" y="299"/>
                  </a:lnTo>
                  <a:lnTo>
                    <a:pt x="55" y="291"/>
                  </a:lnTo>
                  <a:lnTo>
                    <a:pt x="44" y="280"/>
                  </a:lnTo>
                  <a:lnTo>
                    <a:pt x="34" y="267"/>
                  </a:lnTo>
                  <a:lnTo>
                    <a:pt x="25" y="255"/>
                  </a:lnTo>
                  <a:lnTo>
                    <a:pt x="18" y="242"/>
                  </a:lnTo>
                  <a:lnTo>
                    <a:pt x="12" y="227"/>
                  </a:lnTo>
                  <a:lnTo>
                    <a:pt x="7" y="212"/>
                  </a:lnTo>
                  <a:lnTo>
                    <a:pt x="2" y="196"/>
                  </a:lnTo>
                  <a:lnTo>
                    <a:pt x="1" y="180"/>
                  </a:lnTo>
                  <a:lnTo>
                    <a:pt x="0" y="164"/>
                  </a:lnTo>
                  <a:lnTo>
                    <a:pt x="1" y="147"/>
                  </a:lnTo>
                  <a:lnTo>
                    <a:pt x="2" y="131"/>
                  </a:lnTo>
                  <a:lnTo>
                    <a:pt x="7" y="115"/>
                  </a:lnTo>
                  <a:lnTo>
                    <a:pt x="12" y="101"/>
                  </a:lnTo>
                  <a:lnTo>
                    <a:pt x="18" y="86"/>
                  </a:lnTo>
                  <a:lnTo>
                    <a:pt x="25" y="72"/>
                  </a:lnTo>
                  <a:lnTo>
                    <a:pt x="34" y="60"/>
                  </a:lnTo>
                  <a:lnTo>
                    <a:pt x="44" y="48"/>
                  </a:lnTo>
                  <a:lnTo>
                    <a:pt x="55" y="38"/>
                  </a:lnTo>
                  <a:lnTo>
                    <a:pt x="66" y="28"/>
                  </a:lnTo>
                  <a:lnTo>
                    <a:pt x="78" y="20"/>
                  </a:lnTo>
                  <a:lnTo>
                    <a:pt x="92" y="12"/>
                  </a:lnTo>
                  <a:lnTo>
                    <a:pt x="106" y="7"/>
                  </a:lnTo>
                  <a:lnTo>
                    <a:pt x="120" y="4"/>
                  </a:lnTo>
                  <a:lnTo>
                    <a:pt x="136" y="1"/>
                  </a:lnTo>
                  <a:lnTo>
                    <a:pt x="150" y="0"/>
                  </a:lnTo>
                  <a:lnTo>
                    <a:pt x="166" y="1"/>
                  </a:lnTo>
                  <a:lnTo>
                    <a:pt x="181" y="4"/>
                  </a:lnTo>
                  <a:lnTo>
                    <a:pt x="196" y="7"/>
                  </a:lnTo>
                  <a:lnTo>
                    <a:pt x="209" y="12"/>
                  </a:lnTo>
                  <a:lnTo>
                    <a:pt x="223" y="20"/>
                  </a:lnTo>
                  <a:lnTo>
                    <a:pt x="235" y="28"/>
                  </a:lnTo>
                  <a:lnTo>
                    <a:pt x="246" y="38"/>
                  </a:lnTo>
                  <a:lnTo>
                    <a:pt x="257" y="48"/>
                  </a:lnTo>
                  <a:lnTo>
                    <a:pt x="267" y="60"/>
                  </a:lnTo>
                  <a:lnTo>
                    <a:pt x="276" y="72"/>
                  </a:lnTo>
                  <a:lnTo>
                    <a:pt x="283" y="86"/>
                  </a:lnTo>
                  <a:lnTo>
                    <a:pt x="290" y="101"/>
                  </a:lnTo>
                  <a:lnTo>
                    <a:pt x="295" y="115"/>
                  </a:lnTo>
                  <a:lnTo>
                    <a:pt x="299" y="131"/>
                  </a:lnTo>
                  <a:lnTo>
                    <a:pt x="301" y="147"/>
                  </a:lnTo>
                  <a:lnTo>
                    <a:pt x="301" y="164"/>
                  </a:lnTo>
                  <a:lnTo>
                    <a:pt x="301" y="180"/>
                  </a:lnTo>
                  <a:lnTo>
                    <a:pt x="299" y="196"/>
                  </a:lnTo>
                  <a:lnTo>
                    <a:pt x="295" y="212"/>
                  </a:lnTo>
                  <a:lnTo>
                    <a:pt x="290" y="227"/>
                  </a:lnTo>
                  <a:lnTo>
                    <a:pt x="283" y="242"/>
                  </a:lnTo>
                  <a:lnTo>
                    <a:pt x="276" y="255"/>
                  </a:lnTo>
                  <a:lnTo>
                    <a:pt x="267" y="267"/>
                  </a:lnTo>
                  <a:lnTo>
                    <a:pt x="257" y="280"/>
                  </a:lnTo>
                  <a:lnTo>
                    <a:pt x="246" y="291"/>
                  </a:lnTo>
                  <a:lnTo>
                    <a:pt x="235" y="299"/>
                  </a:lnTo>
                  <a:lnTo>
                    <a:pt x="223" y="308"/>
                  </a:lnTo>
                  <a:lnTo>
                    <a:pt x="209" y="315"/>
                  </a:lnTo>
                  <a:lnTo>
                    <a:pt x="196" y="320"/>
                  </a:lnTo>
                  <a:lnTo>
                    <a:pt x="181" y="324"/>
                  </a:lnTo>
                  <a:lnTo>
                    <a:pt x="166" y="326"/>
                  </a:lnTo>
                  <a:lnTo>
                    <a:pt x="150" y="3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5" name="Freeform 116"/>
            <p:cNvSpPr>
              <a:spLocks/>
            </p:cNvSpPr>
            <p:nvPr/>
          </p:nvSpPr>
          <p:spPr bwMode="auto">
            <a:xfrm>
              <a:off x="5594351" y="5407025"/>
              <a:ext cx="46038" cy="39688"/>
            </a:xfrm>
            <a:custGeom>
              <a:avLst/>
              <a:gdLst>
                <a:gd name="T0" fmla="*/ 102 w 114"/>
                <a:gd name="T1" fmla="*/ 98 h 98"/>
                <a:gd name="T2" fmla="*/ 84 w 114"/>
                <a:gd name="T3" fmla="*/ 92 h 98"/>
                <a:gd name="T4" fmla="*/ 67 w 114"/>
                <a:gd name="T5" fmla="*/ 87 h 98"/>
                <a:gd name="T6" fmla="*/ 56 w 114"/>
                <a:gd name="T7" fmla="*/ 83 h 98"/>
                <a:gd name="T8" fmla="*/ 48 w 114"/>
                <a:gd name="T9" fmla="*/ 78 h 98"/>
                <a:gd name="T10" fmla="*/ 39 w 114"/>
                <a:gd name="T11" fmla="*/ 73 h 98"/>
                <a:gd name="T12" fmla="*/ 33 w 114"/>
                <a:gd name="T13" fmla="*/ 68 h 98"/>
                <a:gd name="T14" fmla="*/ 25 w 114"/>
                <a:gd name="T15" fmla="*/ 62 h 98"/>
                <a:gd name="T16" fmla="*/ 21 w 114"/>
                <a:gd name="T17" fmla="*/ 56 h 98"/>
                <a:gd name="T18" fmla="*/ 16 w 114"/>
                <a:gd name="T19" fmla="*/ 50 h 98"/>
                <a:gd name="T20" fmla="*/ 12 w 114"/>
                <a:gd name="T21" fmla="*/ 44 h 98"/>
                <a:gd name="T22" fmla="*/ 6 w 114"/>
                <a:gd name="T23" fmla="*/ 32 h 98"/>
                <a:gd name="T24" fmla="*/ 2 w 114"/>
                <a:gd name="T25" fmla="*/ 19 h 98"/>
                <a:gd name="T26" fmla="*/ 0 w 114"/>
                <a:gd name="T27" fmla="*/ 8 h 98"/>
                <a:gd name="T28" fmla="*/ 0 w 114"/>
                <a:gd name="T29" fmla="*/ 0 h 98"/>
                <a:gd name="T30" fmla="*/ 46 w 114"/>
                <a:gd name="T31" fmla="*/ 2 h 98"/>
                <a:gd name="T32" fmla="*/ 46 w 114"/>
                <a:gd name="T33" fmla="*/ 10 h 98"/>
                <a:gd name="T34" fmla="*/ 50 w 114"/>
                <a:gd name="T35" fmla="*/ 21 h 98"/>
                <a:gd name="T36" fmla="*/ 55 w 114"/>
                <a:gd name="T37" fmla="*/ 27 h 98"/>
                <a:gd name="T38" fmla="*/ 61 w 114"/>
                <a:gd name="T39" fmla="*/ 33 h 98"/>
                <a:gd name="T40" fmla="*/ 70 w 114"/>
                <a:gd name="T41" fmla="*/ 38 h 98"/>
                <a:gd name="T42" fmla="*/ 81 w 114"/>
                <a:gd name="T43" fmla="*/ 43 h 98"/>
                <a:gd name="T44" fmla="*/ 98 w 114"/>
                <a:gd name="T45" fmla="*/ 49 h 98"/>
                <a:gd name="T46" fmla="*/ 114 w 114"/>
                <a:gd name="T47" fmla="*/ 53 h 98"/>
                <a:gd name="T48" fmla="*/ 102 w 114"/>
                <a:gd name="T49" fmla="*/ 9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4" h="98">
                  <a:moveTo>
                    <a:pt x="102" y="98"/>
                  </a:moveTo>
                  <a:lnTo>
                    <a:pt x="84" y="92"/>
                  </a:lnTo>
                  <a:lnTo>
                    <a:pt x="67" y="87"/>
                  </a:lnTo>
                  <a:lnTo>
                    <a:pt x="56" y="83"/>
                  </a:lnTo>
                  <a:lnTo>
                    <a:pt x="48" y="78"/>
                  </a:lnTo>
                  <a:lnTo>
                    <a:pt x="39" y="73"/>
                  </a:lnTo>
                  <a:lnTo>
                    <a:pt x="33" y="68"/>
                  </a:lnTo>
                  <a:lnTo>
                    <a:pt x="25" y="62"/>
                  </a:lnTo>
                  <a:lnTo>
                    <a:pt x="21" y="56"/>
                  </a:lnTo>
                  <a:lnTo>
                    <a:pt x="16" y="50"/>
                  </a:lnTo>
                  <a:lnTo>
                    <a:pt x="12" y="44"/>
                  </a:lnTo>
                  <a:lnTo>
                    <a:pt x="6" y="32"/>
                  </a:lnTo>
                  <a:lnTo>
                    <a:pt x="2" y="19"/>
                  </a:lnTo>
                  <a:lnTo>
                    <a:pt x="0" y="8"/>
                  </a:lnTo>
                  <a:lnTo>
                    <a:pt x="0" y="0"/>
                  </a:lnTo>
                  <a:lnTo>
                    <a:pt x="46" y="2"/>
                  </a:lnTo>
                  <a:lnTo>
                    <a:pt x="46" y="10"/>
                  </a:lnTo>
                  <a:lnTo>
                    <a:pt x="50" y="21"/>
                  </a:lnTo>
                  <a:lnTo>
                    <a:pt x="55" y="27"/>
                  </a:lnTo>
                  <a:lnTo>
                    <a:pt x="61" y="33"/>
                  </a:lnTo>
                  <a:lnTo>
                    <a:pt x="70" y="38"/>
                  </a:lnTo>
                  <a:lnTo>
                    <a:pt x="81" y="43"/>
                  </a:lnTo>
                  <a:lnTo>
                    <a:pt x="98" y="49"/>
                  </a:lnTo>
                  <a:lnTo>
                    <a:pt x="114" y="53"/>
                  </a:lnTo>
                  <a:lnTo>
                    <a:pt x="102" y="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6" name="Freeform 117"/>
            <p:cNvSpPr>
              <a:spLocks/>
            </p:cNvSpPr>
            <p:nvPr/>
          </p:nvSpPr>
          <p:spPr bwMode="auto">
            <a:xfrm>
              <a:off x="5483226" y="5407025"/>
              <a:ext cx="147638" cy="127000"/>
            </a:xfrm>
            <a:custGeom>
              <a:avLst/>
              <a:gdLst>
                <a:gd name="T0" fmla="*/ 374 w 374"/>
                <a:gd name="T1" fmla="*/ 319 h 319"/>
                <a:gd name="T2" fmla="*/ 0 w 374"/>
                <a:gd name="T3" fmla="*/ 319 h 319"/>
                <a:gd name="T4" fmla="*/ 0 w 374"/>
                <a:gd name="T5" fmla="*/ 168 h 319"/>
                <a:gd name="T6" fmla="*/ 1 w 374"/>
                <a:gd name="T7" fmla="*/ 153 h 319"/>
                <a:gd name="T8" fmla="*/ 2 w 374"/>
                <a:gd name="T9" fmla="*/ 140 h 319"/>
                <a:gd name="T10" fmla="*/ 6 w 374"/>
                <a:gd name="T11" fmla="*/ 127 h 319"/>
                <a:gd name="T12" fmla="*/ 9 w 374"/>
                <a:gd name="T13" fmla="*/ 118 h 319"/>
                <a:gd name="T14" fmla="*/ 14 w 374"/>
                <a:gd name="T15" fmla="*/ 108 h 319"/>
                <a:gd name="T16" fmla="*/ 20 w 374"/>
                <a:gd name="T17" fmla="*/ 100 h 319"/>
                <a:gd name="T18" fmla="*/ 27 w 374"/>
                <a:gd name="T19" fmla="*/ 93 h 319"/>
                <a:gd name="T20" fmla="*/ 34 w 374"/>
                <a:gd name="T21" fmla="*/ 86 h 319"/>
                <a:gd name="T22" fmla="*/ 41 w 374"/>
                <a:gd name="T23" fmla="*/ 81 h 319"/>
                <a:gd name="T24" fmla="*/ 50 w 374"/>
                <a:gd name="T25" fmla="*/ 76 h 319"/>
                <a:gd name="T26" fmla="*/ 58 w 374"/>
                <a:gd name="T27" fmla="*/ 71 h 319"/>
                <a:gd name="T28" fmla="*/ 68 w 374"/>
                <a:gd name="T29" fmla="*/ 67 h 319"/>
                <a:gd name="T30" fmla="*/ 88 w 374"/>
                <a:gd name="T31" fmla="*/ 60 h 319"/>
                <a:gd name="T32" fmla="*/ 109 w 374"/>
                <a:gd name="T33" fmla="*/ 54 h 319"/>
                <a:gd name="T34" fmla="*/ 126 w 374"/>
                <a:gd name="T35" fmla="*/ 49 h 319"/>
                <a:gd name="T36" fmla="*/ 144 w 374"/>
                <a:gd name="T37" fmla="*/ 43 h 319"/>
                <a:gd name="T38" fmla="*/ 157 w 374"/>
                <a:gd name="T39" fmla="*/ 38 h 319"/>
                <a:gd name="T40" fmla="*/ 165 w 374"/>
                <a:gd name="T41" fmla="*/ 32 h 319"/>
                <a:gd name="T42" fmla="*/ 171 w 374"/>
                <a:gd name="T43" fmla="*/ 24 h 319"/>
                <a:gd name="T44" fmla="*/ 175 w 374"/>
                <a:gd name="T45" fmla="*/ 18 h 319"/>
                <a:gd name="T46" fmla="*/ 179 w 374"/>
                <a:gd name="T47" fmla="*/ 7 h 319"/>
                <a:gd name="T48" fmla="*/ 180 w 374"/>
                <a:gd name="T49" fmla="*/ 2 h 319"/>
                <a:gd name="T50" fmla="*/ 225 w 374"/>
                <a:gd name="T51" fmla="*/ 0 h 319"/>
                <a:gd name="T52" fmla="*/ 225 w 374"/>
                <a:gd name="T53" fmla="*/ 8 h 319"/>
                <a:gd name="T54" fmla="*/ 224 w 374"/>
                <a:gd name="T55" fmla="*/ 19 h 319"/>
                <a:gd name="T56" fmla="*/ 219 w 374"/>
                <a:gd name="T57" fmla="*/ 32 h 319"/>
                <a:gd name="T58" fmla="*/ 213 w 374"/>
                <a:gd name="T59" fmla="*/ 44 h 319"/>
                <a:gd name="T60" fmla="*/ 209 w 374"/>
                <a:gd name="T61" fmla="*/ 50 h 319"/>
                <a:gd name="T62" fmla="*/ 204 w 374"/>
                <a:gd name="T63" fmla="*/ 56 h 319"/>
                <a:gd name="T64" fmla="*/ 200 w 374"/>
                <a:gd name="T65" fmla="*/ 62 h 319"/>
                <a:gd name="T66" fmla="*/ 193 w 374"/>
                <a:gd name="T67" fmla="*/ 68 h 319"/>
                <a:gd name="T68" fmla="*/ 186 w 374"/>
                <a:gd name="T69" fmla="*/ 73 h 319"/>
                <a:gd name="T70" fmla="*/ 177 w 374"/>
                <a:gd name="T71" fmla="*/ 78 h 319"/>
                <a:gd name="T72" fmla="*/ 169 w 374"/>
                <a:gd name="T73" fmla="*/ 83 h 319"/>
                <a:gd name="T74" fmla="*/ 159 w 374"/>
                <a:gd name="T75" fmla="*/ 87 h 319"/>
                <a:gd name="T76" fmla="*/ 139 w 374"/>
                <a:gd name="T77" fmla="*/ 93 h 319"/>
                <a:gd name="T78" fmla="*/ 122 w 374"/>
                <a:gd name="T79" fmla="*/ 98 h 319"/>
                <a:gd name="T80" fmla="*/ 101 w 374"/>
                <a:gd name="T81" fmla="*/ 104 h 319"/>
                <a:gd name="T82" fmla="*/ 85 w 374"/>
                <a:gd name="T83" fmla="*/ 110 h 319"/>
                <a:gd name="T84" fmla="*/ 72 w 374"/>
                <a:gd name="T85" fmla="*/ 115 h 319"/>
                <a:gd name="T86" fmla="*/ 62 w 374"/>
                <a:gd name="T87" fmla="*/ 122 h 319"/>
                <a:gd name="T88" fmla="*/ 58 w 374"/>
                <a:gd name="T89" fmla="*/ 126 h 319"/>
                <a:gd name="T90" fmla="*/ 55 w 374"/>
                <a:gd name="T91" fmla="*/ 130 h 319"/>
                <a:gd name="T92" fmla="*/ 52 w 374"/>
                <a:gd name="T93" fmla="*/ 135 h 319"/>
                <a:gd name="T94" fmla="*/ 50 w 374"/>
                <a:gd name="T95" fmla="*/ 140 h 319"/>
                <a:gd name="T96" fmla="*/ 47 w 374"/>
                <a:gd name="T97" fmla="*/ 152 h 319"/>
                <a:gd name="T98" fmla="*/ 46 w 374"/>
                <a:gd name="T99" fmla="*/ 168 h 319"/>
                <a:gd name="T100" fmla="*/ 46 w 374"/>
                <a:gd name="T101" fmla="*/ 272 h 319"/>
                <a:gd name="T102" fmla="*/ 374 w 374"/>
                <a:gd name="T103" fmla="*/ 272 h 319"/>
                <a:gd name="T104" fmla="*/ 374 w 374"/>
                <a:gd name="T105" fmla="*/ 319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74" h="319">
                  <a:moveTo>
                    <a:pt x="374" y="319"/>
                  </a:moveTo>
                  <a:lnTo>
                    <a:pt x="0" y="319"/>
                  </a:lnTo>
                  <a:lnTo>
                    <a:pt x="0" y="168"/>
                  </a:lnTo>
                  <a:lnTo>
                    <a:pt x="1" y="153"/>
                  </a:lnTo>
                  <a:lnTo>
                    <a:pt x="2" y="140"/>
                  </a:lnTo>
                  <a:lnTo>
                    <a:pt x="6" y="127"/>
                  </a:lnTo>
                  <a:lnTo>
                    <a:pt x="9" y="118"/>
                  </a:lnTo>
                  <a:lnTo>
                    <a:pt x="14" y="108"/>
                  </a:lnTo>
                  <a:lnTo>
                    <a:pt x="20" y="100"/>
                  </a:lnTo>
                  <a:lnTo>
                    <a:pt x="27" y="93"/>
                  </a:lnTo>
                  <a:lnTo>
                    <a:pt x="34" y="86"/>
                  </a:lnTo>
                  <a:lnTo>
                    <a:pt x="41" y="81"/>
                  </a:lnTo>
                  <a:lnTo>
                    <a:pt x="50" y="76"/>
                  </a:lnTo>
                  <a:lnTo>
                    <a:pt x="58" y="71"/>
                  </a:lnTo>
                  <a:lnTo>
                    <a:pt x="68" y="67"/>
                  </a:lnTo>
                  <a:lnTo>
                    <a:pt x="88" y="60"/>
                  </a:lnTo>
                  <a:lnTo>
                    <a:pt x="109" y="54"/>
                  </a:lnTo>
                  <a:lnTo>
                    <a:pt x="126" y="49"/>
                  </a:lnTo>
                  <a:lnTo>
                    <a:pt x="144" y="43"/>
                  </a:lnTo>
                  <a:lnTo>
                    <a:pt x="157" y="38"/>
                  </a:lnTo>
                  <a:lnTo>
                    <a:pt x="165" y="32"/>
                  </a:lnTo>
                  <a:lnTo>
                    <a:pt x="171" y="24"/>
                  </a:lnTo>
                  <a:lnTo>
                    <a:pt x="175" y="18"/>
                  </a:lnTo>
                  <a:lnTo>
                    <a:pt x="179" y="7"/>
                  </a:lnTo>
                  <a:lnTo>
                    <a:pt x="180" y="2"/>
                  </a:lnTo>
                  <a:lnTo>
                    <a:pt x="225" y="0"/>
                  </a:lnTo>
                  <a:lnTo>
                    <a:pt x="225" y="8"/>
                  </a:lnTo>
                  <a:lnTo>
                    <a:pt x="224" y="19"/>
                  </a:lnTo>
                  <a:lnTo>
                    <a:pt x="219" y="32"/>
                  </a:lnTo>
                  <a:lnTo>
                    <a:pt x="213" y="44"/>
                  </a:lnTo>
                  <a:lnTo>
                    <a:pt x="209" y="50"/>
                  </a:lnTo>
                  <a:lnTo>
                    <a:pt x="204" y="56"/>
                  </a:lnTo>
                  <a:lnTo>
                    <a:pt x="200" y="62"/>
                  </a:lnTo>
                  <a:lnTo>
                    <a:pt x="193" y="68"/>
                  </a:lnTo>
                  <a:lnTo>
                    <a:pt x="186" y="73"/>
                  </a:lnTo>
                  <a:lnTo>
                    <a:pt x="177" y="78"/>
                  </a:lnTo>
                  <a:lnTo>
                    <a:pt x="169" y="83"/>
                  </a:lnTo>
                  <a:lnTo>
                    <a:pt x="159" y="87"/>
                  </a:lnTo>
                  <a:lnTo>
                    <a:pt x="139" y="93"/>
                  </a:lnTo>
                  <a:lnTo>
                    <a:pt x="122" y="98"/>
                  </a:lnTo>
                  <a:lnTo>
                    <a:pt x="101" y="104"/>
                  </a:lnTo>
                  <a:lnTo>
                    <a:pt x="85" y="110"/>
                  </a:lnTo>
                  <a:lnTo>
                    <a:pt x="72" y="115"/>
                  </a:lnTo>
                  <a:lnTo>
                    <a:pt x="62" y="122"/>
                  </a:lnTo>
                  <a:lnTo>
                    <a:pt x="58" y="126"/>
                  </a:lnTo>
                  <a:lnTo>
                    <a:pt x="55" y="130"/>
                  </a:lnTo>
                  <a:lnTo>
                    <a:pt x="52" y="135"/>
                  </a:lnTo>
                  <a:lnTo>
                    <a:pt x="50" y="140"/>
                  </a:lnTo>
                  <a:lnTo>
                    <a:pt x="47" y="152"/>
                  </a:lnTo>
                  <a:lnTo>
                    <a:pt x="46" y="168"/>
                  </a:lnTo>
                  <a:lnTo>
                    <a:pt x="46" y="272"/>
                  </a:lnTo>
                  <a:lnTo>
                    <a:pt x="374" y="272"/>
                  </a:lnTo>
                  <a:lnTo>
                    <a:pt x="374" y="3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7" name="Freeform 118"/>
            <p:cNvSpPr>
              <a:spLocks/>
            </p:cNvSpPr>
            <p:nvPr/>
          </p:nvSpPr>
          <p:spPr bwMode="auto">
            <a:xfrm>
              <a:off x="5530851" y="5322888"/>
              <a:ext cx="103188" cy="31750"/>
            </a:xfrm>
            <a:custGeom>
              <a:avLst/>
              <a:gdLst>
                <a:gd name="T0" fmla="*/ 64 w 261"/>
                <a:gd name="T1" fmla="*/ 79 h 79"/>
                <a:gd name="T2" fmla="*/ 49 w 261"/>
                <a:gd name="T3" fmla="*/ 79 h 79"/>
                <a:gd name="T4" fmla="*/ 33 w 261"/>
                <a:gd name="T5" fmla="*/ 76 h 79"/>
                <a:gd name="T6" fmla="*/ 17 w 261"/>
                <a:gd name="T7" fmla="*/ 74 h 79"/>
                <a:gd name="T8" fmla="*/ 0 w 261"/>
                <a:gd name="T9" fmla="*/ 70 h 79"/>
                <a:gd name="T10" fmla="*/ 11 w 261"/>
                <a:gd name="T11" fmla="*/ 26 h 79"/>
                <a:gd name="T12" fmla="*/ 28 w 261"/>
                <a:gd name="T13" fmla="*/ 30 h 79"/>
                <a:gd name="T14" fmla="*/ 44 w 261"/>
                <a:gd name="T15" fmla="*/ 32 h 79"/>
                <a:gd name="T16" fmla="*/ 60 w 261"/>
                <a:gd name="T17" fmla="*/ 32 h 79"/>
                <a:gd name="T18" fmla="*/ 75 w 261"/>
                <a:gd name="T19" fmla="*/ 32 h 79"/>
                <a:gd name="T20" fmla="*/ 89 w 261"/>
                <a:gd name="T21" fmla="*/ 31 h 79"/>
                <a:gd name="T22" fmla="*/ 102 w 261"/>
                <a:gd name="T23" fmla="*/ 30 h 79"/>
                <a:gd name="T24" fmla="*/ 114 w 261"/>
                <a:gd name="T25" fmla="*/ 26 h 79"/>
                <a:gd name="T26" fmla="*/ 126 w 261"/>
                <a:gd name="T27" fmla="*/ 24 h 79"/>
                <a:gd name="T28" fmla="*/ 145 w 261"/>
                <a:gd name="T29" fmla="*/ 18 h 79"/>
                <a:gd name="T30" fmla="*/ 159 w 261"/>
                <a:gd name="T31" fmla="*/ 10 h 79"/>
                <a:gd name="T32" fmla="*/ 169 w 261"/>
                <a:gd name="T33" fmla="*/ 5 h 79"/>
                <a:gd name="T34" fmla="*/ 172 w 261"/>
                <a:gd name="T35" fmla="*/ 4 h 79"/>
                <a:gd name="T36" fmla="*/ 175 w 261"/>
                <a:gd name="T37" fmla="*/ 2 h 79"/>
                <a:gd name="T38" fmla="*/ 179 w 261"/>
                <a:gd name="T39" fmla="*/ 0 h 79"/>
                <a:gd name="T40" fmla="*/ 184 w 261"/>
                <a:gd name="T41" fmla="*/ 0 h 79"/>
                <a:gd name="T42" fmla="*/ 187 w 261"/>
                <a:gd name="T43" fmla="*/ 0 h 79"/>
                <a:gd name="T44" fmla="*/ 191 w 261"/>
                <a:gd name="T45" fmla="*/ 0 h 79"/>
                <a:gd name="T46" fmla="*/ 195 w 261"/>
                <a:gd name="T47" fmla="*/ 2 h 79"/>
                <a:gd name="T48" fmla="*/ 199 w 261"/>
                <a:gd name="T49" fmla="*/ 4 h 79"/>
                <a:gd name="T50" fmla="*/ 201 w 261"/>
                <a:gd name="T51" fmla="*/ 6 h 79"/>
                <a:gd name="T52" fmla="*/ 205 w 261"/>
                <a:gd name="T53" fmla="*/ 10 h 79"/>
                <a:gd name="T54" fmla="*/ 217 w 261"/>
                <a:gd name="T55" fmla="*/ 16 h 79"/>
                <a:gd name="T56" fmla="*/ 225 w 261"/>
                <a:gd name="T57" fmla="*/ 20 h 79"/>
                <a:gd name="T58" fmla="*/ 235 w 261"/>
                <a:gd name="T59" fmla="*/ 22 h 79"/>
                <a:gd name="T60" fmla="*/ 248 w 261"/>
                <a:gd name="T61" fmla="*/ 25 h 79"/>
                <a:gd name="T62" fmla="*/ 261 w 261"/>
                <a:gd name="T63" fmla="*/ 25 h 79"/>
                <a:gd name="T64" fmla="*/ 261 w 261"/>
                <a:gd name="T65" fmla="*/ 71 h 79"/>
                <a:gd name="T66" fmla="*/ 248 w 261"/>
                <a:gd name="T67" fmla="*/ 71 h 79"/>
                <a:gd name="T68" fmla="*/ 235 w 261"/>
                <a:gd name="T69" fmla="*/ 69 h 79"/>
                <a:gd name="T70" fmla="*/ 224 w 261"/>
                <a:gd name="T71" fmla="*/ 68 h 79"/>
                <a:gd name="T72" fmla="*/ 213 w 261"/>
                <a:gd name="T73" fmla="*/ 64 h 79"/>
                <a:gd name="T74" fmla="*/ 196 w 261"/>
                <a:gd name="T75" fmla="*/ 58 h 79"/>
                <a:gd name="T76" fmla="*/ 183 w 261"/>
                <a:gd name="T77" fmla="*/ 51 h 79"/>
                <a:gd name="T78" fmla="*/ 163 w 261"/>
                <a:gd name="T79" fmla="*/ 59 h 79"/>
                <a:gd name="T80" fmla="*/ 136 w 261"/>
                <a:gd name="T81" fmla="*/ 69 h 79"/>
                <a:gd name="T82" fmla="*/ 120 w 261"/>
                <a:gd name="T83" fmla="*/ 73 h 79"/>
                <a:gd name="T84" fmla="*/ 103 w 261"/>
                <a:gd name="T85" fmla="*/ 76 h 79"/>
                <a:gd name="T86" fmla="*/ 83 w 261"/>
                <a:gd name="T87" fmla="*/ 78 h 79"/>
                <a:gd name="T88" fmla="*/ 64 w 261"/>
                <a:gd name="T89" fmla="*/ 7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61" h="79">
                  <a:moveTo>
                    <a:pt x="64" y="79"/>
                  </a:moveTo>
                  <a:lnTo>
                    <a:pt x="49" y="79"/>
                  </a:lnTo>
                  <a:lnTo>
                    <a:pt x="33" y="76"/>
                  </a:lnTo>
                  <a:lnTo>
                    <a:pt x="17" y="74"/>
                  </a:lnTo>
                  <a:lnTo>
                    <a:pt x="0" y="70"/>
                  </a:lnTo>
                  <a:lnTo>
                    <a:pt x="11" y="26"/>
                  </a:lnTo>
                  <a:lnTo>
                    <a:pt x="28" y="30"/>
                  </a:lnTo>
                  <a:lnTo>
                    <a:pt x="44" y="32"/>
                  </a:lnTo>
                  <a:lnTo>
                    <a:pt x="60" y="32"/>
                  </a:lnTo>
                  <a:lnTo>
                    <a:pt x="75" y="32"/>
                  </a:lnTo>
                  <a:lnTo>
                    <a:pt x="89" y="31"/>
                  </a:lnTo>
                  <a:lnTo>
                    <a:pt x="102" y="30"/>
                  </a:lnTo>
                  <a:lnTo>
                    <a:pt x="114" y="26"/>
                  </a:lnTo>
                  <a:lnTo>
                    <a:pt x="126" y="24"/>
                  </a:lnTo>
                  <a:lnTo>
                    <a:pt x="145" y="18"/>
                  </a:lnTo>
                  <a:lnTo>
                    <a:pt x="159" y="10"/>
                  </a:lnTo>
                  <a:lnTo>
                    <a:pt x="169" y="5"/>
                  </a:lnTo>
                  <a:lnTo>
                    <a:pt x="172" y="4"/>
                  </a:lnTo>
                  <a:lnTo>
                    <a:pt x="175" y="2"/>
                  </a:lnTo>
                  <a:lnTo>
                    <a:pt x="179" y="0"/>
                  </a:lnTo>
                  <a:lnTo>
                    <a:pt x="184" y="0"/>
                  </a:lnTo>
                  <a:lnTo>
                    <a:pt x="187" y="0"/>
                  </a:lnTo>
                  <a:lnTo>
                    <a:pt x="191" y="0"/>
                  </a:lnTo>
                  <a:lnTo>
                    <a:pt x="195" y="2"/>
                  </a:lnTo>
                  <a:lnTo>
                    <a:pt x="199" y="4"/>
                  </a:lnTo>
                  <a:lnTo>
                    <a:pt x="201" y="6"/>
                  </a:lnTo>
                  <a:lnTo>
                    <a:pt x="205" y="10"/>
                  </a:lnTo>
                  <a:lnTo>
                    <a:pt x="217" y="16"/>
                  </a:lnTo>
                  <a:lnTo>
                    <a:pt x="225" y="20"/>
                  </a:lnTo>
                  <a:lnTo>
                    <a:pt x="235" y="22"/>
                  </a:lnTo>
                  <a:lnTo>
                    <a:pt x="248" y="25"/>
                  </a:lnTo>
                  <a:lnTo>
                    <a:pt x="261" y="25"/>
                  </a:lnTo>
                  <a:lnTo>
                    <a:pt x="261" y="71"/>
                  </a:lnTo>
                  <a:lnTo>
                    <a:pt x="248" y="71"/>
                  </a:lnTo>
                  <a:lnTo>
                    <a:pt x="235" y="69"/>
                  </a:lnTo>
                  <a:lnTo>
                    <a:pt x="224" y="68"/>
                  </a:lnTo>
                  <a:lnTo>
                    <a:pt x="213" y="64"/>
                  </a:lnTo>
                  <a:lnTo>
                    <a:pt x="196" y="58"/>
                  </a:lnTo>
                  <a:lnTo>
                    <a:pt x="183" y="51"/>
                  </a:lnTo>
                  <a:lnTo>
                    <a:pt x="163" y="59"/>
                  </a:lnTo>
                  <a:lnTo>
                    <a:pt x="136" y="69"/>
                  </a:lnTo>
                  <a:lnTo>
                    <a:pt x="120" y="73"/>
                  </a:lnTo>
                  <a:lnTo>
                    <a:pt x="103" y="76"/>
                  </a:lnTo>
                  <a:lnTo>
                    <a:pt x="83" y="78"/>
                  </a:lnTo>
                  <a:lnTo>
                    <a:pt x="64" y="7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8" name="Freeform 119"/>
            <p:cNvSpPr>
              <a:spLocks noEditPoints="1"/>
            </p:cNvSpPr>
            <p:nvPr/>
          </p:nvSpPr>
          <p:spPr bwMode="auto">
            <a:xfrm>
              <a:off x="5843588" y="5292725"/>
              <a:ext cx="120650" cy="130175"/>
            </a:xfrm>
            <a:custGeom>
              <a:avLst/>
              <a:gdLst>
                <a:gd name="T0" fmla="*/ 130 w 303"/>
                <a:gd name="T1" fmla="*/ 48 h 328"/>
                <a:gd name="T2" fmla="*/ 102 w 303"/>
                <a:gd name="T3" fmla="*/ 60 h 328"/>
                <a:gd name="T4" fmla="*/ 78 w 303"/>
                <a:gd name="T5" fmla="*/ 81 h 328"/>
                <a:gd name="T6" fmla="*/ 59 w 303"/>
                <a:gd name="T7" fmla="*/ 108 h 328"/>
                <a:gd name="T8" fmla="*/ 50 w 303"/>
                <a:gd name="T9" fmla="*/ 140 h 328"/>
                <a:gd name="T10" fmla="*/ 47 w 303"/>
                <a:gd name="T11" fmla="*/ 175 h 328"/>
                <a:gd name="T12" fmla="*/ 56 w 303"/>
                <a:gd name="T13" fmla="*/ 210 h 328"/>
                <a:gd name="T14" fmla="*/ 70 w 303"/>
                <a:gd name="T15" fmla="*/ 239 h 328"/>
                <a:gd name="T16" fmla="*/ 94 w 303"/>
                <a:gd name="T17" fmla="*/ 261 h 328"/>
                <a:gd name="T18" fmla="*/ 121 w 303"/>
                <a:gd name="T19" fmla="*/ 276 h 328"/>
                <a:gd name="T20" fmla="*/ 151 w 303"/>
                <a:gd name="T21" fmla="*/ 282 h 328"/>
                <a:gd name="T22" fmla="*/ 183 w 303"/>
                <a:gd name="T23" fmla="*/ 276 h 328"/>
                <a:gd name="T24" fmla="*/ 210 w 303"/>
                <a:gd name="T25" fmla="*/ 261 h 328"/>
                <a:gd name="T26" fmla="*/ 232 w 303"/>
                <a:gd name="T27" fmla="*/ 239 h 328"/>
                <a:gd name="T28" fmla="*/ 248 w 303"/>
                <a:gd name="T29" fmla="*/ 210 h 328"/>
                <a:gd name="T30" fmla="*/ 257 w 303"/>
                <a:gd name="T31" fmla="*/ 175 h 328"/>
                <a:gd name="T32" fmla="*/ 254 w 303"/>
                <a:gd name="T33" fmla="*/ 140 h 328"/>
                <a:gd name="T34" fmla="*/ 245 w 303"/>
                <a:gd name="T35" fmla="*/ 108 h 328"/>
                <a:gd name="T36" fmla="*/ 226 w 303"/>
                <a:gd name="T37" fmla="*/ 81 h 328"/>
                <a:gd name="T38" fmla="*/ 202 w 303"/>
                <a:gd name="T39" fmla="*/ 60 h 328"/>
                <a:gd name="T40" fmla="*/ 173 w 303"/>
                <a:gd name="T41" fmla="*/ 48 h 328"/>
                <a:gd name="T42" fmla="*/ 151 w 303"/>
                <a:gd name="T43" fmla="*/ 328 h 328"/>
                <a:gd name="T44" fmla="*/ 107 w 303"/>
                <a:gd name="T45" fmla="*/ 320 h 328"/>
                <a:gd name="T46" fmla="*/ 68 w 303"/>
                <a:gd name="T47" fmla="*/ 299 h 328"/>
                <a:gd name="T48" fmla="*/ 35 w 303"/>
                <a:gd name="T49" fmla="*/ 267 h 328"/>
                <a:gd name="T50" fmla="*/ 13 w 303"/>
                <a:gd name="T51" fmla="*/ 227 h 328"/>
                <a:gd name="T52" fmla="*/ 2 w 303"/>
                <a:gd name="T53" fmla="*/ 180 h 328"/>
                <a:gd name="T54" fmla="*/ 4 w 303"/>
                <a:gd name="T55" fmla="*/ 131 h 328"/>
                <a:gd name="T56" fmla="*/ 19 w 303"/>
                <a:gd name="T57" fmla="*/ 86 h 328"/>
                <a:gd name="T58" fmla="*/ 45 w 303"/>
                <a:gd name="T59" fmla="*/ 48 h 328"/>
                <a:gd name="T60" fmla="*/ 80 w 303"/>
                <a:gd name="T61" fmla="*/ 20 h 328"/>
                <a:gd name="T62" fmla="*/ 122 w 303"/>
                <a:gd name="T63" fmla="*/ 4 h 328"/>
                <a:gd name="T64" fmla="*/ 167 w 303"/>
                <a:gd name="T65" fmla="*/ 1 h 328"/>
                <a:gd name="T66" fmla="*/ 210 w 303"/>
                <a:gd name="T67" fmla="*/ 12 h 328"/>
                <a:gd name="T68" fmla="*/ 248 w 303"/>
                <a:gd name="T69" fmla="*/ 38 h 328"/>
                <a:gd name="T70" fmla="*/ 278 w 303"/>
                <a:gd name="T71" fmla="*/ 72 h 328"/>
                <a:gd name="T72" fmla="*/ 296 w 303"/>
                <a:gd name="T73" fmla="*/ 115 h 328"/>
                <a:gd name="T74" fmla="*/ 303 w 303"/>
                <a:gd name="T75" fmla="*/ 164 h 328"/>
                <a:gd name="T76" fmla="*/ 296 w 303"/>
                <a:gd name="T77" fmla="*/ 212 h 328"/>
                <a:gd name="T78" fmla="*/ 278 w 303"/>
                <a:gd name="T79" fmla="*/ 255 h 328"/>
                <a:gd name="T80" fmla="*/ 248 w 303"/>
                <a:gd name="T81" fmla="*/ 291 h 328"/>
                <a:gd name="T82" fmla="*/ 210 w 303"/>
                <a:gd name="T83" fmla="*/ 315 h 328"/>
                <a:gd name="T84" fmla="*/ 167 w 303"/>
                <a:gd name="T85" fmla="*/ 326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03" h="328">
                  <a:moveTo>
                    <a:pt x="151" y="47"/>
                  </a:moveTo>
                  <a:lnTo>
                    <a:pt x="141" y="47"/>
                  </a:lnTo>
                  <a:lnTo>
                    <a:pt x="130" y="48"/>
                  </a:lnTo>
                  <a:lnTo>
                    <a:pt x="121" y="52"/>
                  </a:lnTo>
                  <a:lnTo>
                    <a:pt x="111" y="55"/>
                  </a:lnTo>
                  <a:lnTo>
                    <a:pt x="102" y="60"/>
                  </a:lnTo>
                  <a:lnTo>
                    <a:pt x="94" y="66"/>
                  </a:lnTo>
                  <a:lnTo>
                    <a:pt x="85" y="72"/>
                  </a:lnTo>
                  <a:lnTo>
                    <a:pt x="78" y="81"/>
                  </a:lnTo>
                  <a:lnTo>
                    <a:pt x="70" y="88"/>
                  </a:lnTo>
                  <a:lnTo>
                    <a:pt x="65" y="98"/>
                  </a:lnTo>
                  <a:lnTo>
                    <a:pt x="59" y="108"/>
                  </a:lnTo>
                  <a:lnTo>
                    <a:pt x="56" y="118"/>
                  </a:lnTo>
                  <a:lnTo>
                    <a:pt x="52" y="129"/>
                  </a:lnTo>
                  <a:lnTo>
                    <a:pt x="50" y="140"/>
                  </a:lnTo>
                  <a:lnTo>
                    <a:pt x="47" y="152"/>
                  </a:lnTo>
                  <a:lnTo>
                    <a:pt x="47" y="164"/>
                  </a:lnTo>
                  <a:lnTo>
                    <a:pt x="47" y="175"/>
                  </a:lnTo>
                  <a:lnTo>
                    <a:pt x="50" y="188"/>
                  </a:lnTo>
                  <a:lnTo>
                    <a:pt x="52" y="199"/>
                  </a:lnTo>
                  <a:lnTo>
                    <a:pt x="56" y="210"/>
                  </a:lnTo>
                  <a:lnTo>
                    <a:pt x="59" y="220"/>
                  </a:lnTo>
                  <a:lnTo>
                    <a:pt x="65" y="229"/>
                  </a:lnTo>
                  <a:lnTo>
                    <a:pt x="70" y="239"/>
                  </a:lnTo>
                  <a:lnTo>
                    <a:pt x="78" y="247"/>
                  </a:lnTo>
                  <a:lnTo>
                    <a:pt x="85" y="255"/>
                  </a:lnTo>
                  <a:lnTo>
                    <a:pt x="94" y="261"/>
                  </a:lnTo>
                  <a:lnTo>
                    <a:pt x="102" y="267"/>
                  </a:lnTo>
                  <a:lnTo>
                    <a:pt x="111" y="272"/>
                  </a:lnTo>
                  <a:lnTo>
                    <a:pt x="121" y="276"/>
                  </a:lnTo>
                  <a:lnTo>
                    <a:pt x="130" y="280"/>
                  </a:lnTo>
                  <a:lnTo>
                    <a:pt x="141" y="281"/>
                  </a:lnTo>
                  <a:lnTo>
                    <a:pt x="151" y="282"/>
                  </a:lnTo>
                  <a:lnTo>
                    <a:pt x="162" y="281"/>
                  </a:lnTo>
                  <a:lnTo>
                    <a:pt x="173" y="280"/>
                  </a:lnTo>
                  <a:lnTo>
                    <a:pt x="183" y="276"/>
                  </a:lnTo>
                  <a:lnTo>
                    <a:pt x="193" y="272"/>
                  </a:lnTo>
                  <a:lnTo>
                    <a:pt x="202" y="267"/>
                  </a:lnTo>
                  <a:lnTo>
                    <a:pt x="210" y="261"/>
                  </a:lnTo>
                  <a:lnTo>
                    <a:pt x="219" y="255"/>
                  </a:lnTo>
                  <a:lnTo>
                    <a:pt x="226" y="247"/>
                  </a:lnTo>
                  <a:lnTo>
                    <a:pt x="232" y="239"/>
                  </a:lnTo>
                  <a:lnTo>
                    <a:pt x="238" y="229"/>
                  </a:lnTo>
                  <a:lnTo>
                    <a:pt x="245" y="220"/>
                  </a:lnTo>
                  <a:lnTo>
                    <a:pt x="248" y="210"/>
                  </a:lnTo>
                  <a:lnTo>
                    <a:pt x="252" y="199"/>
                  </a:lnTo>
                  <a:lnTo>
                    <a:pt x="254" y="188"/>
                  </a:lnTo>
                  <a:lnTo>
                    <a:pt x="257" y="175"/>
                  </a:lnTo>
                  <a:lnTo>
                    <a:pt x="257" y="164"/>
                  </a:lnTo>
                  <a:lnTo>
                    <a:pt x="257" y="152"/>
                  </a:lnTo>
                  <a:lnTo>
                    <a:pt x="254" y="140"/>
                  </a:lnTo>
                  <a:lnTo>
                    <a:pt x="252" y="129"/>
                  </a:lnTo>
                  <a:lnTo>
                    <a:pt x="248" y="118"/>
                  </a:lnTo>
                  <a:lnTo>
                    <a:pt x="245" y="108"/>
                  </a:lnTo>
                  <a:lnTo>
                    <a:pt x="238" y="98"/>
                  </a:lnTo>
                  <a:lnTo>
                    <a:pt x="232" y="88"/>
                  </a:lnTo>
                  <a:lnTo>
                    <a:pt x="226" y="81"/>
                  </a:lnTo>
                  <a:lnTo>
                    <a:pt x="219" y="72"/>
                  </a:lnTo>
                  <a:lnTo>
                    <a:pt x="210" y="66"/>
                  </a:lnTo>
                  <a:lnTo>
                    <a:pt x="202" y="60"/>
                  </a:lnTo>
                  <a:lnTo>
                    <a:pt x="193" y="55"/>
                  </a:lnTo>
                  <a:lnTo>
                    <a:pt x="183" y="52"/>
                  </a:lnTo>
                  <a:lnTo>
                    <a:pt x="173" y="48"/>
                  </a:lnTo>
                  <a:lnTo>
                    <a:pt x="162" y="47"/>
                  </a:lnTo>
                  <a:lnTo>
                    <a:pt x="151" y="47"/>
                  </a:lnTo>
                  <a:close/>
                  <a:moveTo>
                    <a:pt x="151" y="328"/>
                  </a:moveTo>
                  <a:lnTo>
                    <a:pt x="137" y="326"/>
                  </a:lnTo>
                  <a:lnTo>
                    <a:pt x="122" y="324"/>
                  </a:lnTo>
                  <a:lnTo>
                    <a:pt x="107" y="320"/>
                  </a:lnTo>
                  <a:lnTo>
                    <a:pt x="94" y="315"/>
                  </a:lnTo>
                  <a:lnTo>
                    <a:pt x="80" y="308"/>
                  </a:lnTo>
                  <a:lnTo>
                    <a:pt x="68" y="299"/>
                  </a:lnTo>
                  <a:lnTo>
                    <a:pt x="56" y="291"/>
                  </a:lnTo>
                  <a:lnTo>
                    <a:pt x="45" y="280"/>
                  </a:lnTo>
                  <a:lnTo>
                    <a:pt x="35" y="267"/>
                  </a:lnTo>
                  <a:lnTo>
                    <a:pt x="26" y="255"/>
                  </a:lnTo>
                  <a:lnTo>
                    <a:pt x="19" y="242"/>
                  </a:lnTo>
                  <a:lnTo>
                    <a:pt x="13" y="227"/>
                  </a:lnTo>
                  <a:lnTo>
                    <a:pt x="8" y="212"/>
                  </a:lnTo>
                  <a:lnTo>
                    <a:pt x="4" y="196"/>
                  </a:lnTo>
                  <a:lnTo>
                    <a:pt x="2" y="180"/>
                  </a:lnTo>
                  <a:lnTo>
                    <a:pt x="0" y="164"/>
                  </a:lnTo>
                  <a:lnTo>
                    <a:pt x="2" y="147"/>
                  </a:lnTo>
                  <a:lnTo>
                    <a:pt x="4" y="131"/>
                  </a:lnTo>
                  <a:lnTo>
                    <a:pt x="8" y="115"/>
                  </a:lnTo>
                  <a:lnTo>
                    <a:pt x="13" y="101"/>
                  </a:lnTo>
                  <a:lnTo>
                    <a:pt x="19" y="86"/>
                  </a:lnTo>
                  <a:lnTo>
                    <a:pt x="26" y="72"/>
                  </a:lnTo>
                  <a:lnTo>
                    <a:pt x="35" y="60"/>
                  </a:lnTo>
                  <a:lnTo>
                    <a:pt x="45" y="48"/>
                  </a:lnTo>
                  <a:lnTo>
                    <a:pt x="56" y="38"/>
                  </a:lnTo>
                  <a:lnTo>
                    <a:pt x="68" y="28"/>
                  </a:lnTo>
                  <a:lnTo>
                    <a:pt x="80" y="20"/>
                  </a:lnTo>
                  <a:lnTo>
                    <a:pt x="94" y="12"/>
                  </a:lnTo>
                  <a:lnTo>
                    <a:pt x="107" y="7"/>
                  </a:lnTo>
                  <a:lnTo>
                    <a:pt x="122" y="4"/>
                  </a:lnTo>
                  <a:lnTo>
                    <a:pt x="137" y="1"/>
                  </a:lnTo>
                  <a:lnTo>
                    <a:pt x="151" y="0"/>
                  </a:lnTo>
                  <a:lnTo>
                    <a:pt x="167" y="1"/>
                  </a:lnTo>
                  <a:lnTo>
                    <a:pt x="182" y="4"/>
                  </a:lnTo>
                  <a:lnTo>
                    <a:pt x="197" y="7"/>
                  </a:lnTo>
                  <a:lnTo>
                    <a:pt x="210" y="12"/>
                  </a:lnTo>
                  <a:lnTo>
                    <a:pt x="224" y="20"/>
                  </a:lnTo>
                  <a:lnTo>
                    <a:pt x="236" y="28"/>
                  </a:lnTo>
                  <a:lnTo>
                    <a:pt x="248" y="38"/>
                  </a:lnTo>
                  <a:lnTo>
                    <a:pt x="258" y="48"/>
                  </a:lnTo>
                  <a:lnTo>
                    <a:pt x="268" y="60"/>
                  </a:lnTo>
                  <a:lnTo>
                    <a:pt x="278" y="72"/>
                  </a:lnTo>
                  <a:lnTo>
                    <a:pt x="285" y="86"/>
                  </a:lnTo>
                  <a:lnTo>
                    <a:pt x="291" y="101"/>
                  </a:lnTo>
                  <a:lnTo>
                    <a:pt x="296" y="115"/>
                  </a:lnTo>
                  <a:lnTo>
                    <a:pt x="300" y="131"/>
                  </a:lnTo>
                  <a:lnTo>
                    <a:pt x="302" y="147"/>
                  </a:lnTo>
                  <a:lnTo>
                    <a:pt x="303" y="164"/>
                  </a:lnTo>
                  <a:lnTo>
                    <a:pt x="302" y="180"/>
                  </a:lnTo>
                  <a:lnTo>
                    <a:pt x="300" y="196"/>
                  </a:lnTo>
                  <a:lnTo>
                    <a:pt x="296" y="212"/>
                  </a:lnTo>
                  <a:lnTo>
                    <a:pt x="291" y="227"/>
                  </a:lnTo>
                  <a:lnTo>
                    <a:pt x="285" y="242"/>
                  </a:lnTo>
                  <a:lnTo>
                    <a:pt x="278" y="255"/>
                  </a:lnTo>
                  <a:lnTo>
                    <a:pt x="268" y="267"/>
                  </a:lnTo>
                  <a:lnTo>
                    <a:pt x="258" y="280"/>
                  </a:lnTo>
                  <a:lnTo>
                    <a:pt x="248" y="291"/>
                  </a:lnTo>
                  <a:lnTo>
                    <a:pt x="236" y="299"/>
                  </a:lnTo>
                  <a:lnTo>
                    <a:pt x="224" y="308"/>
                  </a:lnTo>
                  <a:lnTo>
                    <a:pt x="210" y="315"/>
                  </a:lnTo>
                  <a:lnTo>
                    <a:pt x="197" y="320"/>
                  </a:lnTo>
                  <a:lnTo>
                    <a:pt x="182" y="324"/>
                  </a:lnTo>
                  <a:lnTo>
                    <a:pt x="167" y="326"/>
                  </a:lnTo>
                  <a:lnTo>
                    <a:pt x="151" y="3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9" name="Freeform 120"/>
            <p:cNvSpPr>
              <a:spLocks/>
            </p:cNvSpPr>
            <p:nvPr/>
          </p:nvSpPr>
          <p:spPr bwMode="auto">
            <a:xfrm>
              <a:off x="5859463" y="5407025"/>
              <a:ext cx="144463" cy="127000"/>
            </a:xfrm>
            <a:custGeom>
              <a:avLst/>
              <a:gdLst>
                <a:gd name="T0" fmla="*/ 363 w 363"/>
                <a:gd name="T1" fmla="*/ 319 h 319"/>
                <a:gd name="T2" fmla="*/ 0 w 363"/>
                <a:gd name="T3" fmla="*/ 319 h 319"/>
                <a:gd name="T4" fmla="*/ 0 w 363"/>
                <a:gd name="T5" fmla="*/ 272 h 319"/>
                <a:gd name="T6" fmla="*/ 317 w 363"/>
                <a:gd name="T7" fmla="*/ 272 h 319"/>
                <a:gd name="T8" fmla="*/ 317 w 363"/>
                <a:gd name="T9" fmla="*/ 168 h 319"/>
                <a:gd name="T10" fmla="*/ 317 w 363"/>
                <a:gd name="T11" fmla="*/ 152 h 319"/>
                <a:gd name="T12" fmla="*/ 314 w 363"/>
                <a:gd name="T13" fmla="*/ 140 h 319"/>
                <a:gd name="T14" fmla="*/ 312 w 363"/>
                <a:gd name="T15" fmla="*/ 135 h 319"/>
                <a:gd name="T16" fmla="*/ 309 w 363"/>
                <a:gd name="T17" fmla="*/ 130 h 319"/>
                <a:gd name="T18" fmla="*/ 306 w 363"/>
                <a:gd name="T19" fmla="*/ 126 h 319"/>
                <a:gd name="T20" fmla="*/ 302 w 363"/>
                <a:gd name="T21" fmla="*/ 122 h 319"/>
                <a:gd name="T22" fmla="*/ 291 w 363"/>
                <a:gd name="T23" fmla="*/ 115 h 319"/>
                <a:gd name="T24" fmla="*/ 279 w 363"/>
                <a:gd name="T25" fmla="*/ 110 h 319"/>
                <a:gd name="T26" fmla="*/ 261 w 363"/>
                <a:gd name="T27" fmla="*/ 104 h 319"/>
                <a:gd name="T28" fmla="*/ 242 w 363"/>
                <a:gd name="T29" fmla="*/ 98 h 319"/>
                <a:gd name="T30" fmla="*/ 223 w 363"/>
                <a:gd name="T31" fmla="*/ 93 h 319"/>
                <a:gd name="T32" fmla="*/ 205 w 363"/>
                <a:gd name="T33" fmla="*/ 87 h 319"/>
                <a:gd name="T34" fmla="*/ 195 w 363"/>
                <a:gd name="T35" fmla="*/ 83 h 319"/>
                <a:gd name="T36" fmla="*/ 185 w 363"/>
                <a:gd name="T37" fmla="*/ 78 h 319"/>
                <a:gd name="T38" fmla="*/ 178 w 363"/>
                <a:gd name="T39" fmla="*/ 73 h 319"/>
                <a:gd name="T40" fmla="*/ 171 w 363"/>
                <a:gd name="T41" fmla="*/ 68 h 319"/>
                <a:gd name="T42" fmla="*/ 164 w 363"/>
                <a:gd name="T43" fmla="*/ 62 h 319"/>
                <a:gd name="T44" fmla="*/ 158 w 363"/>
                <a:gd name="T45" fmla="*/ 56 h 319"/>
                <a:gd name="T46" fmla="*/ 153 w 363"/>
                <a:gd name="T47" fmla="*/ 50 h 319"/>
                <a:gd name="T48" fmla="*/ 150 w 363"/>
                <a:gd name="T49" fmla="*/ 44 h 319"/>
                <a:gd name="T50" fmla="*/ 144 w 363"/>
                <a:gd name="T51" fmla="*/ 32 h 319"/>
                <a:gd name="T52" fmla="*/ 140 w 363"/>
                <a:gd name="T53" fmla="*/ 19 h 319"/>
                <a:gd name="T54" fmla="*/ 139 w 363"/>
                <a:gd name="T55" fmla="*/ 8 h 319"/>
                <a:gd name="T56" fmla="*/ 138 w 363"/>
                <a:gd name="T57" fmla="*/ 0 h 319"/>
                <a:gd name="T58" fmla="*/ 184 w 363"/>
                <a:gd name="T59" fmla="*/ 2 h 319"/>
                <a:gd name="T60" fmla="*/ 184 w 363"/>
                <a:gd name="T61" fmla="*/ 10 h 319"/>
                <a:gd name="T62" fmla="*/ 189 w 363"/>
                <a:gd name="T63" fmla="*/ 21 h 319"/>
                <a:gd name="T64" fmla="*/ 193 w 363"/>
                <a:gd name="T65" fmla="*/ 27 h 319"/>
                <a:gd name="T66" fmla="*/ 199 w 363"/>
                <a:gd name="T67" fmla="*/ 33 h 319"/>
                <a:gd name="T68" fmla="*/ 209 w 363"/>
                <a:gd name="T69" fmla="*/ 38 h 319"/>
                <a:gd name="T70" fmla="*/ 220 w 363"/>
                <a:gd name="T71" fmla="*/ 43 h 319"/>
                <a:gd name="T72" fmla="*/ 238 w 363"/>
                <a:gd name="T73" fmla="*/ 49 h 319"/>
                <a:gd name="T74" fmla="*/ 254 w 363"/>
                <a:gd name="T75" fmla="*/ 54 h 319"/>
                <a:gd name="T76" fmla="*/ 275 w 363"/>
                <a:gd name="T77" fmla="*/ 60 h 319"/>
                <a:gd name="T78" fmla="*/ 295 w 363"/>
                <a:gd name="T79" fmla="*/ 67 h 319"/>
                <a:gd name="T80" fmla="*/ 304 w 363"/>
                <a:gd name="T81" fmla="*/ 71 h 319"/>
                <a:gd name="T82" fmla="*/ 313 w 363"/>
                <a:gd name="T83" fmla="*/ 76 h 319"/>
                <a:gd name="T84" fmla="*/ 321 w 363"/>
                <a:gd name="T85" fmla="*/ 81 h 319"/>
                <a:gd name="T86" fmla="*/ 330 w 363"/>
                <a:gd name="T87" fmla="*/ 86 h 319"/>
                <a:gd name="T88" fmla="*/ 337 w 363"/>
                <a:gd name="T89" fmla="*/ 93 h 319"/>
                <a:gd name="T90" fmla="*/ 344 w 363"/>
                <a:gd name="T91" fmla="*/ 100 h 319"/>
                <a:gd name="T92" fmla="*/ 350 w 363"/>
                <a:gd name="T93" fmla="*/ 108 h 319"/>
                <a:gd name="T94" fmla="*/ 355 w 363"/>
                <a:gd name="T95" fmla="*/ 118 h 319"/>
                <a:gd name="T96" fmla="*/ 358 w 363"/>
                <a:gd name="T97" fmla="*/ 127 h 319"/>
                <a:gd name="T98" fmla="*/ 361 w 363"/>
                <a:gd name="T99" fmla="*/ 140 h 319"/>
                <a:gd name="T100" fmla="*/ 363 w 363"/>
                <a:gd name="T101" fmla="*/ 153 h 319"/>
                <a:gd name="T102" fmla="*/ 363 w 363"/>
                <a:gd name="T103" fmla="*/ 168 h 319"/>
                <a:gd name="T104" fmla="*/ 363 w 363"/>
                <a:gd name="T105" fmla="*/ 319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63" h="319">
                  <a:moveTo>
                    <a:pt x="363" y="319"/>
                  </a:moveTo>
                  <a:lnTo>
                    <a:pt x="0" y="319"/>
                  </a:lnTo>
                  <a:lnTo>
                    <a:pt x="0" y="272"/>
                  </a:lnTo>
                  <a:lnTo>
                    <a:pt x="317" y="272"/>
                  </a:lnTo>
                  <a:lnTo>
                    <a:pt x="317" y="168"/>
                  </a:lnTo>
                  <a:lnTo>
                    <a:pt x="317" y="152"/>
                  </a:lnTo>
                  <a:lnTo>
                    <a:pt x="314" y="140"/>
                  </a:lnTo>
                  <a:lnTo>
                    <a:pt x="312" y="135"/>
                  </a:lnTo>
                  <a:lnTo>
                    <a:pt x="309" y="130"/>
                  </a:lnTo>
                  <a:lnTo>
                    <a:pt x="306" y="126"/>
                  </a:lnTo>
                  <a:lnTo>
                    <a:pt x="302" y="122"/>
                  </a:lnTo>
                  <a:lnTo>
                    <a:pt x="291" y="115"/>
                  </a:lnTo>
                  <a:lnTo>
                    <a:pt x="279" y="110"/>
                  </a:lnTo>
                  <a:lnTo>
                    <a:pt x="261" y="104"/>
                  </a:lnTo>
                  <a:lnTo>
                    <a:pt x="242" y="98"/>
                  </a:lnTo>
                  <a:lnTo>
                    <a:pt x="223" y="93"/>
                  </a:lnTo>
                  <a:lnTo>
                    <a:pt x="205" y="87"/>
                  </a:lnTo>
                  <a:lnTo>
                    <a:pt x="195" y="83"/>
                  </a:lnTo>
                  <a:lnTo>
                    <a:pt x="185" y="78"/>
                  </a:lnTo>
                  <a:lnTo>
                    <a:pt x="178" y="73"/>
                  </a:lnTo>
                  <a:lnTo>
                    <a:pt x="171" y="68"/>
                  </a:lnTo>
                  <a:lnTo>
                    <a:pt x="164" y="62"/>
                  </a:lnTo>
                  <a:lnTo>
                    <a:pt x="158" y="56"/>
                  </a:lnTo>
                  <a:lnTo>
                    <a:pt x="153" y="50"/>
                  </a:lnTo>
                  <a:lnTo>
                    <a:pt x="150" y="44"/>
                  </a:lnTo>
                  <a:lnTo>
                    <a:pt x="144" y="32"/>
                  </a:lnTo>
                  <a:lnTo>
                    <a:pt x="140" y="19"/>
                  </a:lnTo>
                  <a:lnTo>
                    <a:pt x="139" y="8"/>
                  </a:lnTo>
                  <a:lnTo>
                    <a:pt x="138" y="0"/>
                  </a:lnTo>
                  <a:lnTo>
                    <a:pt x="184" y="2"/>
                  </a:lnTo>
                  <a:lnTo>
                    <a:pt x="184" y="10"/>
                  </a:lnTo>
                  <a:lnTo>
                    <a:pt x="189" y="21"/>
                  </a:lnTo>
                  <a:lnTo>
                    <a:pt x="193" y="27"/>
                  </a:lnTo>
                  <a:lnTo>
                    <a:pt x="199" y="33"/>
                  </a:lnTo>
                  <a:lnTo>
                    <a:pt x="209" y="38"/>
                  </a:lnTo>
                  <a:lnTo>
                    <a:pt x="220" y="43"/>
                  </a:lnTo>
                  <a:lnTo>
                    <a:pt x="238" y="49"/>
                  </a:lnTo>
                  <a:lnTo>
                    <a:pt x="254" y="54"/>
                  </a:lnTo>
                  <a:lnTo>
                    <a:pt x="275" y="60"/>
                  </a:lnTo>
                  <a:lnTo>
                    <a:pt x="295" y="67"/>
                  </a:lnTo>
                  <a:lnTo>
                    <a:pt x="304" y="71"/>
                  </a:lnTo>
                  <a:lnTo>
                    <a:pt x="313" y="76"/>
                  </a:lnTo>
                  <a:lnTo>
                    <a:pt x="321" y="81"/>
                  </a:lnTo>
                  <a:lnTo>
                    <a:pt x="330" y="86"/>
                  </a:lnTo>
                  <a:lnTo>
                    <a:pt x="337" y="93"/>
                  </a:lnTo>
                  <a:lnTo>
                    <a:pt x="344" y="100"/>
                  </a:lnTo>
                  <a:lnTo>
                    <a:pt x="350" y="108"/>
                  </a:lnTo>
                  <a:lnTo>
                    <a:pt x="355" y="118"/>
                  </a:lnTo>
                  <a:lnTo>
                    <a:pt x="358" y="127"/>
                  </a:lnTo>
                  <a:lnTo>
                    <a:pt x="361" y="140"/>
                  </a:lnTo>
                  <a:lnTo>
                    <a:pt x="363" y="153"/>
                  </a:lnTo>
                  <a:lnTo>
                    <a:pt x="363" y="168"/>
                  </a:lnTo>
                  <a:lnTo>
                    <a:pt x="363" y="3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0" name="Freeform 121"/>
            <p:cNvSpPr>
              <a:spLocks/>
            </p:cNvSpPr>
            <p:nvPr/>
          </p:nvSpPr>
          <p:spPr bwMode="auto">
            <a:xfrm>
              <a:off x="5849938" y="5407025"/>
              <a:ext cx="42863" cy="38100"/>
            </a:xfrm>
            <a:custGeom>
              <a:avLst/>
              <a:gdLst>
                <a:gd name="T0" fmla="*/ 12 w 105"/>
                <a:gd name="T1" fmla="*/ 95 h 95"/>
                <a:gd name="T2" fmla="*/ 0 w 105"/>
                <a:gd name="T3" fmla="*/ 51 h 95"/>
                <a:gd name="T4" fmla="*/ 12 w 105"/>
                <a:gd name="T5" fmla="*/ 48 h 95"/>
                <a:gd name="T6" fmla="*/ 24 w 105"/>
                <a:gd name="T7" fmla="*/ 43 h 95"/>
                <a:gd name="T8" fmla="*/ 36 w 105"/>
                <a:gd name="T9" fmla="*/ 38 h 95"/>
                <a:gd name="T10" fmla="*/ 45 w 105"/>
                <a:gd name="T11" fmla="*/ 32 h 95"/>
                <a:gd name="T12" fmla="*/ 51 w 105"/>
                <a:gd name="T13" fmla="*/ 24 h 95"/>
                <a:gd name="T14" fmla="*/ 56 w 105"/>
                <a:gd name="T15" fmla="*/ 18 h 95"/>
                <a:gd name="T16" fmla="*/ 60 w 105"/>
                <a:gd name="T17" fmla="*/ 7 h 95"/>
                <a:gd name="T18" fmla="*/ 60 w 105"/>
                <a:gd name="T19" fmla="*/ 2 h 95"/>
                <a:gd name="T20" fmla="*/ 105 w 105"/>
                <a:gd name="T21" fmla="*/ 0 h 95"/>
                <a:gd name="T22" fmla="*/ 105 w 105"/>
                <a:gd name="T23" fmla="*/ 8 h 95"/>
                <a:gd name="T24" fmla="*/ 104 w 105"/>
                <a:gd name="T25" fmla="*/ 19 h 95"/>
                <a:gd name="T26" fmla="*/ 100 w 105"/>
                <a:gd name="T27" fmla="*/ 32 h 95"/>
                <a:gd name="T28" fmla="*/ 94 w 105"/>
                <a:gd name="T29" fmla="*/ 44 h 95"/>
                <a:gd name="T30" fmla="*/ 90 w 105"/>
                <a:gd name="T31" fmla="*/ 50 h 95"/>
                <a:gd name="T32" fmla="*/ 85 w 105"/>
                <a:gd name="T33" fmla="*/ 56 h 95"/>
                <a:gd name="T34" fmla="*/ 79 w 105"/>
                <a:gd name="T35" fmla="*/ 62 h 95"/>
                <a:gd name="T36" fmla="*/ 73 w 105"/>
                <a:gd name="T37" fmla="*/ 68 h 95"/>
                <a:gd name="T38" fmla="*/ 66 w 105"/>
                <a:gd name="T39" fmla="*/ 73 h 95"/>
                <a:gd name="T40" fmla="*/ 57 w 105"/>
                <a:gd name="T41" fmla="*/ 78 h 95"/>
                <a:gd name="T42" fmla="*/ 49 w 105"/>
                <a:gd name="T43" fmla="*/ 83 h 95"/>
                <a:gd name="T44" fmla="*/ 39 w 105"/>
                <a:gd name="T45" fmla="*/ 87 h 95"/>
                <a:gd name="T46" fmla="*/ 25 w 105"/>
                <a:gd name="T47" fmla="*/ 91 h 95"/>
                <a:gd name="T48" fmla="*/ 12 w 105"/>
                <a:gd name="T49" fmla="*/ 9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5" h="95">
                  <a:moveTo>
                    <a:pt x="12" y="95"/>
                  </a:moveTo>
                  <a:lnTo>
                    <a:pt x="0" y="51"/>
                  </a:lnTo>
                  <a:lnTo>
                    <a:pt x="12" y="48"/>
                  </a:lnTo>
                  <a:lnTo>
                    <a:pt x="24" y="43"/>
                  </a:lnTo>
                  <a:lnTo>
                    <a:pt x="36" y="38"/>
                  </a:lnTo>
                  <a:lnTo>
                    <a:pt x="45" y="32"/>
                  </a:lnTo>
                  <a:lnTo>
                    <a:pt x="51" y="24"/>
                  </a:lnTo>
                  <a:lnTo>
                    <a:pt x="56" y="18"/>
                  </a:lnTo>
                  <a:lnTo>
                    <a:pt x="60" y="7"/>
                  </a:lnTo>
                  <a:lnTo>
                    <a:pt x="60" y="2"/>
                  </a:lnTo>
                  <a:lnTo>
                    <a:pt x="105" y="0"/>
                  </a:lnTo>
                  <a:lnTo>
                    <a:pt x="105" y="8"/>
                  </a:lnTo>
                  <a:lnTo>
                    <a:pt x="104" y="19"/>
                  </a:lnTo>
                  <a:lnTo>
                    <a:pt x="100" y="32"/>
                  </a:lnTo>
                  <a:lnTo>
                    <a:pt x="94" y="44"/>
                  </a:lnTo>
                  <a:lnTo>
                    <a:pt x="90" y="50"/>
                  </a:lnTo>
                  <a:lnTo>
                    <a:pt x="85" y="56"/>
                  </a:lnTo>
                  <a:lnTo>
                    <a:pt x="79" y="62"/>
                  </a:lnTo>
                  <a:lnTo>
                    <a:pt x="73" y="68"/>
                  </a:lnTo>
                  <a:lnTo>
                    <a:pt x="66" y="73"/>
                  </a:lnTo>
                  <a:lnTo>
                    <a:pt x="57" y="78"/>
                  </a:lnTo>
                  <a:lnTo>
                    <a:pt x="49" y="83"/>
                  </a:lnTo>
                  <a:lnTo>
                    <a:pt x="39" y="87"/>
                  </a:lnTo>
                  <a:lnTo>
                    <a:pt x="25" y="91"/>
                  </a:lnTo>
                  <a:lnTo>
                    <a:pt x="12" y="9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1" name="Freeform 122"/>
            <p:cNvSpPr>
              <a:spLocks/>
            </p:cNvSpPr>
            <p:nvPr/>
          </p:nvSpPr>
          <p:spPr bwMode="auto">
            <a:xfrm>
              <a:off x="5849938" y="5322888"/>
              <a:ext cx="104775" cy="31750"/>
            </a:xfrm>
            <a:custGeom>
              <a:avLst/>
              <a:gdLst>
                <a:gd name="T0" fmla="*/ 62 w 261"/>
                <a:gd name="T1" fmla="*/ 79 h 79"/>
                <a:gd name="T2" fmla="*/ 48 w 261"/>
                <a:gd name="T3" fmla="*/ 79 h 79"/>
                <a:gd name="T4" fmla="*/ 32 w 261"/>
                <a:gd name="T5" fmla="*/ 76 h 79"/>
                <a:gd name="T6" fmla="*/ 16 w 261"/>
                <a:gd name="T7" fmla="*/ 74 h 79"/>
                <a:gd name="T8" fmla="*/ 0 w 261"/>
                <a:gd name="T9" fmla="*/ 70 h 79"/>
                <a:gd name="T10" fmla="*/ 11 w 261"/>
                <a:gd name="T11" fmla="*/ 26 h 79"/>
                <a:gd name="T12" fmla="*/ 27 w 261"/>
                <a:gd name="T13" fmla="*/ 30 h 79"/>
                <a:gd name="T14" fmla="*/ 44 w 261"/>
                <a:gd name="T15" fmla="*/ 32 h 79"/>
                <a:gd name="T16" fmla="*/ 59 w 261"/>
                <a:gd name="T17" fmla="*/ 32 h 79"/>
                <a:gd name="T18" fmla="*/ 75 w 261"/>
                <a:gd name="T19" fmla="*/ 32 h 79"/>
                <a:gd name="T20" fmla="*/ 88 w 261"/>
                <a:gd name="T21" fmla="*/ 31 h 79"/>
                <a:gd name="T22" fmla="*/ 102 w 261"/>
                <a:gd name="T23" fmla="*/ 30 h 79"/>
                <a:gd name="T24" fmla="*/ 114 w 261"/>
                <a:gd name="T25" fmla="*/ 26 h 79"/>
                <a:gd name="T26" fmla="*/ 125 w 261"/>
                <a:gd name="T27" fmla="*/ 24 h 79"/>
                <a:gd name="T28" fmla="*/ 145 w 261"/>
                <a:gd name="T29" fmla="*/ 18 h 79"/>
                <a:gd name="T30" fmla="*/ 159 w 261"/>
                <a:gd name="T31" fmla="*/ 10 h 79"/>
                <a:gd name="T32" fmla="*/ 168 w 261"/>
                <a:gd name="T33" fmla="*/ 5 h 79"/>
                <a:gd name="T34" fmla="*/ 172 w 261"/>
                <a:gd name="T35" fmla="*/ 4 h 79"/>
                <a:gd name="T36" fmla="*/ 175 w 261"/>
                <a:gd name="T37" fmla="*/ 2 h 79"/>
                <a:gd name="T38" fmla="*/ 179 w 261"/>
                <a:gd name="T39" fmla="*/ 0 h 79"/>
                <a:gd name="T40" fmla="*/ 183 w 261"/>
                <a:gd name="T41" fmla="*/ 0 h 79"/>
                <a:gd name="T42" fmla="*/ 186 w 261"/>
                <a:gd name="T43" fmla="*/ 0 h 79"/>
                <a:gd name="T44" fmla="*/ 190 w 261"/>
                <a:gd name="T45" fmla="*/ 0 h 79"/>
                <a:gd name="T46" fmla="*/ 194 w 261"/>
                <a:gd name="T47" fmla="*/ 2 h 79"/>
                <a:gd name="T48" fmla="*/ 197 w 261"/>
                <a:gd name="T49" fmla="*/ 4 h 79"/>
                <a:gd name="T50" fmla="*/ 200 w 261"/>
                <a:gd name="T51" fmla="*/ 6 h 79"/>
                <a:gd name="T52" fmla="*/ 205 w 261"/>
                <a:gd name="T53" fmla="*/ 10 h 79"/>
                <a:gd name="T54" fmla="*/ 216 w 261"/>
                <a:gd name="T55" fmla="*/ 16 h 79"/>
                <a:gd name="T56" fmla="*/ 224 w 261"/>
                <a:gd name="T57" fmla="*/ 20 h 79"/>
                <a:gd name="T58" fmla="*/ 234 w 261"/>
                <a:gd name="T59" fmla="*/ 22 h 79"/>
                <a:gd name="T60" fmla="*/ 246 w 261"/>
                <a:gd name="T61" fmla="*/ 25 h 79"/>
                <a:gd name="T62" fmla="*/ 261 w 261"/>
                <a:gd name="T63" fmla="*/ 25 h 79"/>
                <a:gd name="T64" fmla="*/ 261 w 261"/>
                <a:gd name="T65" fmla="*/ 71 h 79"/>
                <a:gd name="T66" fmla="*/ 248 w 261"/>
                <a:gd name="T67" fmla="*/ 71 h 79"/>
                <a:gd name="T68" fmla="*/ 235 w 261"/>
                <a:gd name="T69" fmla="*/ 69 h 79"/>
                <a:gd name="T70" fmla="*/ 223 w 261"/>
                <a:gd name="T71" fmla="*/ 68 h 79"/>
                <a:gd name="T72" fmla="*/ 213 w 261"/>
                <a:gd name="T73" fmla="*/ 64 h 79"/>
                <a:gd name="T74" fmla="*/ 196 w 261"/>
                <a:gd name="T75" fmla="*/ 58 h 79"/>
                <a:gd name="T76" fmla="*/ 183 w 261"/>
                <a:gd name="T77" fmla="*/ 51 h 79"/>
                <a:gd name="T78" fmla="*/ 163 w 261"/>
                <a:gd name="T79" fmla="*/ 59 h 79"/>
                <a:gd name="T80" fmla="*/ 135 w 261"/>
                <a:gd name="T81" fmla="*/ 69 h 79"/>
                <a:gd name="T82" fmla="*/ 119 w 261"/>
                <a:gd name="T83" fmla="*/ 73 h 79"/>
                <a:gd name="T84" fmla="*/ 102 w 261"/>
                <a:gd name="T85" fmla="*/ 76 h 79"/>
                <a:gd name="T86" fmla="*/ 83 w 261"/>
                <a:gd name="T87" fmla="*/ 78 h 79"/>
                <a:gd name="T88" fmla="*/ 62 w 261"/>
                <a:gd name="T89" fmla="*/ 7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61" h="79">
                  <a:moveTo>
                    <a:pt x="62" y="79"/>
                  </a:moveTo>
                  <a:lnTo>
                    <a:pt x="48" y="79"/>
                  </a:lnTo>
                  <a:lnTo>
                    <a:pt x="32" y="76"/>
                  </a:lnTo>
                  <a:lnTo>
                    <a:pt x="16" y="74"/>
                  </a:lnTo>
                  <a:lnTo>
                    <a:pt x="0" y="70"/>
                  </a:lnTo>
                  <a:lnTo>
                    <a:pt x="11" y="26"/>
                  </a:lnTo>
                  <a:lnTo>
                    <a:pt x="27" y="30"/>
                  </a:lnTo>
                  <a:lnTo>
                    <a:pt x="44" y="32"/>
                  </a:lnTo>
                  <a:lnTo>
                    <a:pt x="59" y="32"/>
                  </a:lnTo>
                  <a:lnTo>
                    <a:pt x="75" y="32"/>
                  </a:lnTo>
                  <a:lnTo>
                    <a:pt x="88" y="31"/>
                  </a:lnTo>
                  <a:lnTo>
                    <a:pt x="102" y="30"/>
                  </a:lnTo>
                  <a:lnTo>
                    <a:pt x="114" y="26"/>
                  </a:lnTo>
                  <a:lnTo>
                    <a:pt x="125" y="24"/>
                  </a:lnTo>
                  <a:lnTo>
                    <a:pt x="145" y="18"/>
                  </a:lnTo>
                  <a:lnTo>
                    <a:pt x="159" y="10"/>
                  </a:lnTo>
                  <a:lnTo>
                    <a:pt x="168" y="5"/>
                  </a:lnTo>
                  <a:lnTo>
                    <a:pt x="172" y="4"/>
                  </a:lnTo>
                  <a:lnTo>
                    <a:pt x="175" y="2"/>
                  </a:lnTo>
                  <a:lnTo>
                    <a:pt x="179" y="0"/>
                  </a:lnTo>
                  <a:lnTo>
                    <a:pt x="183" y="0"/>
                  </a:lnTo>
                  <a:lnTo>
                    <a:pt x="186" y="0"/>
                  </a:lnTo>
                  <a:lnTo>
                    <a:pt x="190" y="0"/>
                  </a:lnTo>
                  <a:lnTo>
                    <a:pt x="194" y="2"/>
                  </a:lnTo>
                  <a:lnTo>
                    <a:pt x="197" y="4"/>
                  </a:lnTo>
                  <a:lnTo>
                    <a:pt x="200" y="6"/>
                  </a:lnTo>
                  <a:lnTo>
                    <a:pt x="205" y="10"/>
                  </a:lnTo>
                  <a:lnTo>
                    <a:pt x="216" y="16"/>
                  </a:lnTo>
                  <a:lnTo>
                    <a:pt x="224" y="20"/>
                  </a:lnTo>
                  <a:lnTo>
                    <a:pt x="234" y="22"/>
                  </a:lnTo>
                  <a:lnTo>
                    <a:pt x="246" y="25"/>
                  </a:lnTo>
                  <a:lnTo>
                    <a:pt x="261" y="25"/>
                  </a:lnTo>
                  <a:lnTo>
                    <a:pt x="261" y="71"/>
                  </a:lnTo>
                  <a:lnTo>
                    <a:pt x="248" y="71"/>
                  </a:lnTo>
                  <a:lnTo>
                    <a:pt x="235" y="69"/>
                  </a:lnTo>
                  <a:lnTo>
                    <a:pt x="223" y="68"/>
                  </a:lnTo>
                  <a:lnTo>
                    <a:pt x="213" y="64"/>
                  </a:lnTo>
                  <a:lnTo>
                    <a:pt x="196" y="58"/>
                  </a:lnTo>
                  <a:lnTo>
                    <a:pt x="183" y="51"/>
                  </a:lnTo>
                  <a:lnTo>
                    <a:pt x="163" y="59"/>
                  </a:lnTo>
                  <a:lnTo>
                    <a:pt x="135" y="69"/>
                  </a:lnTo>
                  <a:lnTo>
                    <a:pt x="119" y="73"/>
                  </a:lnTo>
                  <a:lnTo>
                    <a:pt x="102" y="76"/>
                  </a:lnTo>
                  <a:lnTo>
                    <a:pt x="83" y="78"/>
                  </a:lnTo>
                  <a:lnTo>
                    <a:pt x="62" y="7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2" name="Freeform 183"/>
            <p:cNvSpPr>
              <a:spLocks/>
            </p:cNvSpPr>
            <p:nvPr/>
          </p:nvSpPr>
          <p:spPr bwMode="auto">
            <a:xfrm>
              <a:off x="5537201" y="5565775"/>
              <a:ext cx="76200" cy="47625"/>
            </a:xfrm>
            <a:custGeom>
              <a:avLst/>
              <a:gdLst>
                <a:gd name="T0" fmla="*/ 168 w 191"/>
                <a:gd name="T1" fmla="*/ 120 h 120"/>
                <a:gd name="T2" fmla="*/ 163 w 191"/>
                <a:gd name="T3" fmla="*/ 119 h 120"/>
                <a:gd name="T4" fmla="*/ 159 w 191"/>
                <a:gd name="T5" fmla="*/ 118 h 120"/>
                <a:gd name="T6" fmla="*/ 155 w 191"/>
                <a:gd name="T7" fmla="*/ 117 h 120"/>
                <a:gd name="T8" fmla="*/ 152 w 191"/>
                <a:gd name="T9" fmla="*/ 113 h 120"/>
                <a:gd name="T10" fmla="*/ 94 w 191"/>
                <a:gd name="T11" fmla="*/ 57 h 120"/>
                <a:gd name="T12" fmla="*/ 39 w 191"/>
                <a:gd name="T13" fmla="*/ 112 h 120"/>
                <a:gd name="T14" fmla="*/ 36 w 191"/>
                <a:gd name="T15" fmla="*/ 116 h 120"/>
                <a:gd name="T16" fmla="*/ 31 w 191"/>
                <a:gd name="T17" fmla="*/ 117 h 120"/>
                <a:gd name="T18" fmla="*/ 27 w 191"/>
                <a:gd name="T19" fmla="*/ 118 h 120"/>
                <a:gd name="T20" fmla="*/ 22 w 191"/>
                <a:gd name="T21" fmla="*/ 119 h 120"/>
                <a:gd name="T22" fmla="*/ 18 w 191"/>
                <a:gd name="T23" fmla="*/ 118 h 120"/>
                <a:gd name="T24" fmla="*/ 13 w 191"/>
                <a:gd name="T25" fmla="*/ 117 h 120"/>
                <a:gd name="T26" fmla="*/ 10 w 191"/>
                <a:gd name="T27" fmla="*/ 116 h 120"/>
                <a:gd name="T28" fmla="*/ 6 w 191"/>
                <a:gd name="T29" fmla="*/ 112 h 120"/>
                <a:gd name="T30" fmla="*/ 4 w 191"/>
                <a:gd name="T31" fmla="*/ 108 h 120"/>
                <a:gd name="T32" fmla="*/ 1 w 191"/>
                <a:gd name="T33" fmla="*/ 104 h 120"/>
                <a:gd name="T34" fmla="*/ 0 w 191"/>
                <a:gd name="T35" fmla="*/ 100 h 120"/>
                <a:gd name="T36" fmla="*/ 0 w 191"/>
                <a:gd name="T37" fmla="*/ 96 h 120"/>
                <a:gd name="T38" fmla="*/ 0 w 191"/>
                <a:gd name="T39" fmla="*/ 91 h 120"/>
                <a:gd name="T40" fmla="*/ 1 w 191"/>
                <a:gd name="T41" fmla="*/ 87 h 120"/>
                <a:gd name="T42" fmla="*/ 4 w 191"/>
                <a:gd name="T43" fmla="*/ 82 h 120"/>
                <a:gd name="T44" fmla="*/ 6 w 191"/>
                <a:gd name="T45" fmla="*/ 80 h 120"/>
                <a:gd name="T46" fmla="*/ 78 w 191"/>
                <a:gd name="T47" fmla="*/ 8 h 120"/>
                <a:gd name="T48" fmla="*/ 82 w 191"/>
                <a:gd name="T49" fmla="*/ 5 h 120"/>
                <a:gd name="T50" fmla="*/ 86 w 191"/>
                <a:gd name="T51" fmla="*/ 3 h 120"/>
                <a:gd name="T52" fmla="*/ 90 w 191"/>
                <a:gd name="T53" fmla="*/ 1 h 120"/>
                <a:gd name="T54" fmla="*/ 94 w 191"/>
                <a:gd name="T55" fmla="*/ 0 h 120"/>
                <a:gd name="T56" fmla="*/ 99 w 191"/>
                <a:gd name="T57" fmla="*/ 1 h 120"/>
                <a:gd name="T58" fmla="*/ 103 w 191"/>
                <a:gd name="T59" fmla="*/ 3 h 120"/>
                <a:gd name="T60" fmla="*/ 107 w 191"/>
                <a:gd name="T61" fmla="*/ 5 h 120"/>
                <a:gd name="T62" fmla="*/ 110 w 191"/>
                <a:gd name="T63" fmla="*/ 8 h 120"/>
                <a:gd name="T64" fmla="*/ 184 w 191"/>
                <a:gd name="T65" fmla="*/ 81 h 120"/>
                <a:gd name="T66" fmla="*/ 186 w 191"/>
                <a:gd name="T67" fmla="*/ 85 h 120"/>
                <a:gd name="T68" fmla="*/ 189 w 191"/>
                <a:gd name="T69" fmla="*/ 89 h 120"/>
                <a:gd name="T70" fmla="*/ 190 w 191"/>
                <a:gd name="T71" fmla="*/ 92 h 120"/>
                <a:gd name="T72" fmla="*/ 191 w 191"/>
                <a:gd name="T73" fmla="*/ 97 h 120"/>
                <a:gd name="T74" fmla="*/ 190 w 191"/>
                <a:gd name="T75" fmla="*/ 102 h 120"/>
                <a:gd name="T76" fmla="*/ 189 w 191"/>
                <a:gd name="T77" fmla="*/ 106 h 120"/>
                <a:gd name="T78" fmla="*/ 186 w 191"/>
                <a:gd name="T79" fmla="*/ 109 h 120"/>
                <a:gd name="T80" fmla="*/ 184 w 191"/>
                <a:gd name="T81" fmla="*/ 113 h 120"/>
                <a:gd name="T82" fmla="*/ 180 w 191"/>
                <a:gd name="T83" fmla="*/ 117 h 120"/>
                <a:gd name="T84" fmla="*/ 177 w 191"/>
                <a:gd name="T85" fmla="*/ 118 h 120"/>
                <a:gd name="T86" fmla="*/ 172 w 191"/>
                <a:gd name="T87" fmla="*/ 119 h 120"/>
                <a:gd name="T88" fmla="*/ 168 w 191"/>
                <a:gd name="T89"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91" h="120">
                  <a:moveTo>
                    <a:pt x="168" y="120"/>
                  </a:moveTo>
                  <a:lnTo>
                    <a:pt x="163" y="119"/>
                  </a:lnTo>
                  <a:lnTo>
                    <a:pt x="159" y="118"/>
                  </a:lnTo>
                  <a:lnTo>
                    <a:pt x="155" y="117"/>
                  </a:lnTo>
                  <a:lnTo>
                    <a:pt x="152" y="113"/>
                  </a:lnTo>
                  <a:lnTo>
                    <a:pt x="94" y="57"/>
                  </a:lnTo>
                  <a:lnTo>
                    <a:pt x="39" y="112"/>
                  </a:lnTo>
                  <a:lnTo>
                    <a:pt x="36" y="116"/>
                  </a:lnTo>
                  <a:lnTo>
                    <a:pt x="31" y="117"/>
                  </a:lnTo>
                  <a:lnTo>
                    <a:pt x="27" y="118"/>
                  </a:lnTo>
                  <a:lnTo>
                    <a:pt x="22" y="119"/>
                  </a:lnTo>
                  <a:lnTo>
                    <a:pt x="18" y="118"/>
                  </a:lnTo>
                  <a:lnTo>
                    <a:pt x="13" y="117"/>
                  </a:lnTo>
                  <a:lnTo>
                    <a:pt x="10" y="116"/>
                  </a:lnTo>
                  <a:lnTo>
                    <a:pt x="6" y="112"/>
                  </a:lnTo>
                  <a:lnTo>
                    <a:pt x="4" y="108"/>
                  </a:lnTo>
                  <a:lnTo>
                    <a:pt x="1" y="104"/>
                  </a:lnTo>
                  <a:lnTo>
                    <a:pt x="0" y="100"/>
                  </a:lnTo>
                  <a:lnTo>
                    <a:pt x="0" y="96"/>
                  </a:lnTo>
                  <a:lnTo>
                    <a:pt x="0" y="91"/>
                  </a:lnTo>
                  <a:lnTo>
                    <a:pt x="1" y="87"/>
                  </a:lnTo>
                  <a:lnTo>
                    <a:pt x="4" y="82"/>
                  </a:lnTo>
                  <a:lnTo>
                    <a:pt x="6" y="80"/>
                  </a:lnTo>
                  <a:lnTo>
                    <a:pt x="78" y="8"/>
                  </a:lnTo>
                  <a:lnTo>
                    <a:pt x="82" y="5"/>
                  </a:lnTo>
                  <a:lnTo>
                    <a:pt x="86" y="3"/>
                  </a:lnTo>
                  <a:lnTo>
                    <a:pt x="90" y="1"/>
                  </a:lnTo>
                  <a:lnTo>
                    <a:pt x="94" y="0"/>
                  </a:lnTo>
                  <a:lnTo>
                    <a:pt x="99" y="1"/>
                  </a:lnTo>
                  <a:lnTo>
                    <a:pt x="103" y="3"/>
                  </a:lnTo>
                  <a:lnTo>
                    <a:pt x="107" y="5"/>
                  </a:lnTo>
                  <a:lnTo>
                    <a:pt x="110" y="8"/>
                  </a:lnTo>
                  <a:lnTo>
                    <a:pt x="184" y="81"/>
                  </a:lnTo>
                  <a:lnTo>
                    <a:pt x="186" y="85"/>
                  </a:lnTo>
                  <a:lnTo>
                    <a:pt x="189" y="89"/>
                  </a:lnTo>
                  <a:lnTo>
                    <a:pt x="190" y="92"/>
                  </a:lnTo>
                  <a:lnTo>
                    <a:pt x="191" y="97"/>
                  </a:lnTo>
                  <a:lnTo>
                    <a:pt x="190" y="102"/>
                  </a:lnTo>
                  <a:lnTo>
                    <a:pt x="189" y="106"/>
                  </a:lnTo>
                  <a:lnTo>
                    <a:pt x="186" y="109"/>
                  </a:lnTo>
                  <a:lnTo>
                    <a:pt x="184" y="113"/>
                  </a:lnTo>
                  <a:lnTo>
                    <a:pt x="180" y="117"/>
                  </a:lnTo>
                  <a:lnTo>
                    <a:pt x="177" y="118"/>
                  </a:lnTo>
                  <a:lnTo>
                    <a:pt x="172" y="119"/>
                  </a:lnTo>
                  <a:lnTo>
                    <a:pt x="168" y="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3" name="Freeform 184"/>
            <p:cNvSpPr>
              <a:spLocks/>
            </p:cNvSpPr>
            <p:nvPr/>
          </p:nvSpPr>
          <p:spPr bwMode="auto">
            <a:xfrm>
              <a:off x="5883276" y="5565775"/>
              <a:ext cx="76200" cy="47625"/>
            </a:xfrm>
            <a:custGeom>
              <a:avLst/>
              <a:gdLst>
                <a:gd name="T0" fmla="*/ 168 w 192"/>
                <a:gd name="T1" fmla="*/ 120 h 120"/>
                <a:gd name="T2" fmla="*/ 165 w 192"/>
                <a:gd name="T3" fmla="*/ 119 h 120"/>
                <a:gd name="T4" fmla="*/ 160 w 192"/>
                <a:gd name="T5" fmla="*/ 118 h 120"/>
                <a:gd name="T6" fmla="*/ 156 w 192"/>
                <a:gd name="T7" fmla="*/ 117 h 120"/>
                <a:gd name="T8" fmla="*/ 152 w 192"/>
                <a:gd name="T9" fmla="*/ 113 h 120"/>
                <a:gd name="T10" fmla="*/ 95 w 192"/>
                <a:gd name="T11" fmla="*/ 57 h 120"/>
                <a:gd name="T12" fmla="*/ 39 w 192"/>
                <a:gd name="T13" fmla="*/ 112 h 120"/>
                <a:gd name="T14" fmla="*/ 36 w 192"/>
                <a:gd name="T15" fmla="*/ 116 h 120"/>
                <a:gd name="T16" fmla="*/ 32 w 192"/>
                <a:gd name="T17" fmla="*/ 117 h 120"/>
                <a:gd name="T18" fmla="*/ 27 w 192"/>
                <a:gd name="T19" fmla="*/ 118 h 120"/>
                <a:gd name="T20" fmla="*/ 24 w 192"/>
                <a:gd name="T21" fmla="*/ 119 h 120"/>
                <a:gd name="T22" fmla="*/ 19 w 192"/>
                <a:gd name="T23" fmla="*/ 118 h 120"/>
                <a:gd name="T24" fmla="*/ 15 w 192"/>
                <a:gd name="T25" fmla="*/ 117 h 120"/>
                <a:gd name="T26" fmla="*/ 10 w 192"/>
                <a:gd name="T27" fmla="*/ 116 h 120"/>
                <a:gd name="T28" fmla="*/ 8 w 192"/>
                <a:gd name="T29" fmla="*/ 112 h 120"/>
                <a:gd name="T30" fmla="*/ 4 w 192"/>
                <a:gd name="T31" fmla="*/ 108 h 120"/>
                <a:gd name="T32" fmla="*/ 1 w 192"/>
                <a:gd name="T33" fmla="*/ 104 h 120"/>
                <a:gd name="T34" fmla="*/ 0 w 192"/>
                <a:gd name="T35" fmla="*/ 100 h 120"/>
                <a:gd name="T36" fmla="*/ 0 w 192"/>
                <a:gd name="T37" fmla="*/ 96 h 120"/>
                <a:gd name="T38" fmla="*/ 0 w 192"/>
                <a:gd name="T39" fmla="*/ 91 h 120"/>
                <a:gd name="T40" fmla="*/ 1 w 192"/>
                <a:gd name="T41" fmla="*/ 87 h 120"/>
                <a:gd name="T42" fmla="*/ 4 w 192"/>
                <a:gd name="T43" fmla="*/ 82 h 120"/>
                <a:gd name="T44" fmla="*/ 8 w 192"/>
                <a:gd name="T45" fmla="*/ 80 h 120"/>
                <a:gd name="T46" fmla="*/ 79 w 192"/>
                <a:gd name="T47" fmla="*/ 8 h 120"/>
                <a:gd name="T48" fmla="*/ 82 w 192"/>
                <a:gd name="T49" fmla="*/ 5 h 120"/>
                <a:gd name="T50" fmla="*/ 86 w 192"/>
                <a:gd name="T51" fmla="*/ 3 h 120"/>
                <a:gd name="T52" fmla="*/ 91 w 192"/>
                <a:gd name="T53" fmla="*/ 1 h 120"/>
                <a:gd name="T54" fmla="*/ 95 w 192"/>
                <a:gd name="T55" fmla="*/ 0 h 120"/>
                <a:gd name="T56" fmla="*/ 95 w 192"/>
                <a:gd name="T57" fmla="*/ 0 h 120"/>
                <a:gd name="T58" fmla="*/ 100 w 192"/>
                <a:gd name="T59" fmla="*/ 1 h 120"/>
                <a:gd name="T60" fmla="*/ 104 w 192"/>
                <a:gd name="T61" fmla="*/ 3 h 120"/>
                <a:gd name="T62" fmla="*/ 108 w 192"/>
                <a:gd name="T63" fmla="*/ 5 h 120"/>
                <a:gd name="T64" fmla="*/ 112 w 192"/>
                <a:gd name="T65" fmla="*/ 8 h 120"/>
                <a:gd name="T66" fmla="*/ 185 w 192"/>
                <a:gd name="T67" fmla="*/ 81 h 120"/>
                <a:gd name="T68" fmla="*/ 188 w 192"/>
                <a:gd name="T69" fmla="*/ 85 h 120"/>
                <a:gd name="T70" fmla="*/ 190 w 192"/>
                <a:gd name="T71" fmla="*/ 89 h 120"/>
                <a:gd name="T72" fmla="*/ 192 w 192"/>
                <a:gd name="T73" fmla="*/ 92 h 120"/>
                <a:gd name="T74" fmla="*/ 192 w 192"/>
                <a:gd name="T75" fmla="*/ 97 h 120"/>
                <a:gd name="T76" fmla="*/ 192 w 192"/>
                <a:gd name="T77" fmla="*/ 102 h 120"/>
                <a:gd name="T78" fmla="*/ 190 w 192"/>
                <a:gd name="T79" fmla="*/ 106 h 120"/>
                <a:gd name="T80" fmla="*/ 188 w 192"/>
                <a:gd name="T81" fmla="*/ 109 h 120"/>
                <a:gd name="T82" fmla="*/ 184 w 192"/>
                <a:gd name="T83" fmla="*/ 113 h 120"/>
                <a:gd name="T84" fmla="*/ 182 w 192"/>
                <a:gd name="T85" fmla="*/ 117 h 120"/>
                <a:gd name="T86" fmla="*/ 177 w 192"/>
                <a:gd name="T87" fmla="*/ 118 h 120"/>
                <a:gd name="T88" fmla="*/ 173 w 192"/>
                <a:gd name="T89" fmla="*/ 119 h 120"/>
                <a:gd name="T90" fmla="*/ 168 w 192"/>
                <a:gd name="T91"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92" h="120">
                  <a:moveTo>
                    <a:pt x="168" y="120"/>
                  </a:moveTo>
                  <a:lnTo>
                    <a:pt x="165" y="119"/>
                  </a:lnTo>
                  <a:lnTo>
                    <a:pt x="160" y="118"/>
                  </a:lnTo>
                  <a:lnTo>
                    <a:pt x="156" y="117"/>
                  </a:lnTo>
                  <a:lnTo>
                    <a:pt x="152" y="113"/>
                  </a:lnTo>
                  <a:lnTo>
                    <a:pt x="95" y="57"/>
                  </a:lnTo>
                  <a:lnTo>
                    <a:pt x="39" y="112"/>
                  </a:lnTo>
                  <a:lnTo>
                    <a:pt x="36" y="116"/>
                  </a:lnTo>
                  <a:lnTo>
                    <a:pt x="32" y="117"/>
                  </a:lnTo>
                  <a:lnTo>
                    <a:pt x="27" y="118"/>
                  </a:lnTo>
                  <a:lnTo>
                    <a:pt x="24" y="119"/>
                  </a:lnTo>
                  <a:lnTo>
                    <a:pt x="19" y="118"/>
                  </a:lnTo>
                  <a:lnTo>
                    <a:pt x="15" y="117"/>
                  </a:lnTo>
                  <a:lnTo>
                    <a:pt x="10" y="116"/>
                  </a:lnTo>
                  <a:lnTo>
                    <a:pt x="8" y="112"/>
                  </a:lnTo>
                  <a:lnTo>
                    <a:pt x="4" y="108"/>
                  </a:lnTo>
                  <a:lnTo>
                    <a:pt x="1" y="104"/>
                  </a:lnTo>
                  <a:lnTo>
                    <a:pt x="0" y="100"/>
                  </a:lnTo>
                  <a:lnTo>
                    <a:pt x="0" y="96"/>
                  </a:lnTo>
                  <a:lnTo>
                    <a:pt x="0" y="91"/>
                  </a:lnTo>
                  <a:lnTo>
                    <a:pt x="1" y="87"/>
                  </a:lnTo>
                  <a:lnTo>
                    <a:pt x="4" y="82"/>
                  </a:lnTo>
                  <a:lnTo>
                    <a:pt x="8" y="80"/>
                  </a:lnTo>
                  <a:lnTo>
                    <a:pt x="79" y="8"/>
                  </a:lnTo>
                  <a:lnTo>
                    <a:pt x="82" y="5"/>
                  </a:lnTo>
                  <a:lnTo>
                    <a:pt x="86" y="3"/>
                  </a:lnTo>
                  <a:lnTo>
                    <a:pt x="91" y="1"/>
                  </a:lnTo>
                  <a:lnTo>
                    <a:pt x="95" y="0"/>
                  </a:lnTo>
                  <a:lnTo>
                    <a:pt x="95" y="0"/>
                  </a:lnTo>
                  <a:lnTo>
                    <a:pt x="100" y="1"/>
                  </a:lnTo>
                  <a:lnTo>
                    <a:pt x="104" y="3"/>
                  </a:lnTo>
                  <a:lnTo>
                    <a:pt x="108" y="5"/>
                  </a:lnTo>
                  <a:lnTo>
                    <a:pt x="112" y="8"/>
                  </a:lnTo>
                  <a:lnTo>
                    <a:pt x="185" y="81"/>
                  </a:lnTo>
                  <a:lnTo>
                    <a:pt x="188" y="85"/>
                  </a:lnTo>
                  <a:lnTo>
                    <a:pt x="190" y="89"/>
                  </a:lnTo>
                  <a:lnTo>
                    <a:pt x="192" y="92"/>
                  </a:lnTo>
                  <a:lnTo>
                    <a:pt x="192" y="97"/>
                  </a:lnTo>
                  <a:lnTo>
                    <a:pt x="192" y="102"/>
                  </a:lnTo>
                  <a:lnTo>
                    <a:pt x="190" y="106"/>
                  </a:lnTo>
                  <a:lnTo>
                    <a:pt x="188" y="109"/>
                  </a:lnTo>
                  <a:lnTo>
                    <a:pt x="184" y="113"/>
                  </a:lnTo>
                  <a:lnTo>
                    <a:pt x="182" y="117"/>
                  </a:lnTo>
                  <a:lnTo>
                    <a:pt x="177" y="118"/>
                  </a:lnTo>
                  <a:lnTo>
                    <a:pt x="173" y="119"/>
                  </a:lnTo>
                  <a:lnTo>
                    <a:pt x="168" y="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4" name="Freeform 187"/>
            <p:cNvSpPr>
              <a:spLocks/>
            </p:cNvSpPr>
            <p:nvPr/>
          </p:nvSpPr>
          <p:spPr bwMode="auto">
            <a:xfrm>
              <a:off x="5565776" y="5583238"/>
              <a:ext cx="365125" cy="73025"/>
            </a:xfrm>
            <a:custGeom>
              <a:avLst/>
              <a:gdLst>
                <a:gd name="T0" fmla="*/ 898 w 921"/>
                <a:gd name="T1" fmla="*/ 184 h 184"/>
                <a:gd name="T2" fmla="*/ 22 w 921"/>
                <a:gd name="T3" fmla="*/ 184 h 184"/>
                <a:gd name="T4" fmla="*/ 19 w 921"/>
                <a:gd name="T5" fmla="*/ 184 h 184"/>
                <a:gd name="T6" fmla="*/ 14 w 921"/>
                <a:gd name="T7" fmla="*/ 183 h 184"/>
                <a:gd name="T8" fmla="*/ 10 w 921"/>
                <a:gd name="T9" fmla="*/ 180 h 184"/>
                <a:gd name="T10" fmla="*/ 6 w 921"/>
                <a:gd name="T11" fmla="*/ 178 h 184"/>
                <a:gd name="T12" fmla="*/ 4 w 921"/>
                <a:gd name="T13" fmla="*/ 174 h 184"/>
                <a:gd name="T14" fmla="*/ 1 w 921"/>
                <a:gd name="T15" fmla="*/ 170 h 184"/>
                <a:gd name="T16" fmla="*/ 0 w 921"/>
                <a:gd name="T17" fmla="*/ 165 h 184"/>
                <a:gd name="T18" fmla="*/ 0 w 921"/>
                <a:gd name="T19" fmla="*/ 161 h 184"/>
                <a:gd name="T20" fmla="*/ 0 w 921"/>
                <a:gd name="T21" fmla="*/ 0 h 184"/>
                <a:gd name="T22" fmla="*/ 45 w 921"/>
                <a:gd name="T23" fmla="*/ 0 h 184"/>
                <a:gd name="T24" fmla="*/ 45 w 921"/>
                <a:gd name="T25" fmla="*/ 138 h 184"/>
                <a:gd name="T26" fmla="*/ 875 w 921"/>
                <a:gd name="T27" fmla="*/ 138 h 184"/>
                <a:gd name="T28" fmla="*/ 875 w 921"/>
                <a:gd name="T29" fmla="*/ 0 h 184"/>
                <a:gd name="T30" fmla="*/ 921 w 921"/>
                <a:gd name="T31" fmla="*/ 0 h 184"/>
                <a:gd name="T32" fmla="*/ 921 w 921"/>
                <a:gd name="T33" fmla="*/ 161 h 184"/>
                <a:gd name="T34" fmla="*/ 920 w 921"/>
                <a:gd name="T35" fmla="*/ 165 h 184"/>
                <a:gd name="T36" fmla="*/ 919 w 921"/>
                <a:gd name="T37" fmla="*/ 170 h 184"/>
                <a:gd name="T38" fmla="*/ 918 w 921"/>
                <a:gd name="T39" fmla="*/ 174 h 184"/>
                <a:gd name="T40" fmla="*/ 914 w 921"/>
                <a:gd name="T41" fmla="*/ 178 h 184"/>
                <a:gd name="T42" fmla="*/ 911 w 921"/>
                <a:gd name="T43" fmla="*/ 180 h 184"/>
                <a:gd name="T44" fmla="*/ 906 w 921"/>
                <a:gd name="T45" fmla="*/ 183 h 184"/>
                <a:gd name="T46" fmla="*/ 903 w 921"/>
                <a:gd name="T47" fmla="*/ 184 h 184"/>
                <a:gd name="T48" fmla="*/ 898 w 921"/>
                <a:gd name="T49" fmla="*/ 184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21" h="184">
                  <a:moveTo>
                    <a:pt x="898" y="184"/>
                  </a:moveTo>
                  <a:lnTo>
                    <a:pt x="22" y="184"/>
                  </a:lnTo>
                  <a:lnTo>
                    <a:pt x="19" y="184"/>
                  </a:lnTo>
                  <a:lnTo>
                    <a:pt x="14" y="183"/>
                  </a:lnTo>
                  <a:lnTo>
                    <a:pt x="10" y="180"/>
                  </a:lnTo>
                  <a:lnTo>
                    <a:pt x="6" y="178"/>
                  </a:lnTo>
                  <a:lnTo>
                    <a:pt x="4" y="174"/>
                  </a:lnTo>
                  <a:lnTo>
                    <a:pt x="1" y="170"/>
                  </a:lnTo>
                  <a:lnTo>
                    <a:pt x="0" y="165"/>
                  </a:lnTo>
                  <a:lnTo>
                    <a:pt x="0" y="161"/>
                  </a:lnTo>
                  <a:lnTo>
                    <a:pt x="0" y="0"/>
                  </a:lnTo>
                  <a:lnTo>
                    <a:pt x="45" y="0"/>
                  </a:lnTo>
                  <a:lnTo>
                    <a:pt x="45" y="138"/>
                  </a:lnTo>
                  <a:lnTo>
                    <a:pt x="875" y="138"/>
                  </a:lnTo>
                  <a:lnTo>
                    <a:pt x="875" y="0"/>
                  </a:lnTo>
                  <a:lnTo>
                    <a:pt x="921" y="0"/>
                  </a:lnTo>
                  <a:lnTo>
                    <a:pt x="921" y="161"/>
                  </a:lnTo>
                  <a:lnTo>
                    <a:pt x="920" y="165"/>
                  </a:lnTo>
                  <a:lnTo>
                    <a:pt x="919" y="170"/>
                  </a:lnTo>
                  <a:lnTo>
                    <a:pt x="918" y="174"/>
                  </a:lnTo>
                  <a:lnTo>
                    <a:pt x="914" y="178"/>
                  </a:lnTo>
                  <a:lnTo>
                    <a:pt x="911" y="180"/>
                  </a:lnTo>
                  <a:lnTo>
                    <a:pt x="906" y="183"/>
                  </a:lnTo>
                  <a:lnTo>
                    <a:pt x="903" y="184"/>
                  </a:lnTo>
                  <a:lnTo>
                    <a:pt x="898" y="1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5" name="Rectangle 188"/>
            <p:cNvSpPr>
              <a:spLocks noChangeArrowheads="1"/>
            </p:cNvSpPr>
            <p:nvPr/>
          </p:nvSpPr>
          <p:spPr bwMode="auto">
            <a:xfrm>
              <a:off x="5729288" y="5519738"/>
              <a:ext cx="19050" cy="1285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6" name="Group 145"/>
          <p:cNvGrpSpPr/>
          <p:nvPr/>
        </p:nvGrpSpPr>
        <p:grpSpPr>
          <a:xfrm>
            <a:off x="4338300" y="2590800"/>
            <a:ext cx="653796" cy="653796"/>
            <a:chOff x="4346576" y="5194300"/>
            <a:chExt cx="457200" cy="504826"/>
          </a:xfrm>
          <a:solidFill>
            <a:schemeClr val="bg1"/>
          </a:solidFill>
        </p:grpSpPr>
        <p:sp>
          <p:nvSpPr>
            <p:cNvPr id="147" name="Freeform 109"/>
            <p:cNvSpPr>
              <a:spLocks noEditPoints="1"/>
            </p:cNvSpPr>
            <p:nvPr/>
          </p:nvSpPr>
          <p:spPr bwMode="auto">
            <a:xfrm>
              <a:off x="4500563" y="5292725"/>
              <a:ext cx="146050" cy="158750"/>
            </a:xfrm>
            <a:custGeom>
              <a:avLst/>
              <a:gdLst>
                <a:gd name="T0" fmla="*/ 155 w 366"/>
                <a:gd name="T1" fmla="*/ 49 h 398"/>
                <a:gd name="T2" fmla="*/ 117 w 366"/>
                <a:gd name="T3" fmla="*/ 65 h 398"/>
                <a:gd name="T4" fmla="*/ 87 w 366"/>
                <a:gd name="T5" fmla="*/ 90 h 398"/>
                <a:gd name="T6" fmla="*/ 63 w 366"/>
                <a:gd name="T7" fmla="*/ 126 h 398"/>
                <a:gd name="T8" fmla="*/ 49 w 366"/>
                <a:gd name="T9" fmla="*/ 168 h 398"/>
                <a:gd name="T10" fmla="*/ 47 w 366"/>
                <a:gd name="T11" fmla="*/ 214 h 398"/>
                <a:gd name="T12" fmla="*/ 57 w 366"/>
                <a:gd name="T13" fmla="*/ 258 h 398"/>
                <a:gd name="T14" fmla="*/ 78 w 366"/>
                <a:gd name="T15" fmla="*/ 296 h 398"/>
                <a:gd name="T16" fmla="*/ 106 w 366"/>
                <a:gd name="T17" fmla="*/ 326 h 398"/>
                <a:gd name="T18" fmla="*/ 143 w 366"/>
                <a:gd name="T19" fmla="*/ 344 h 398"/>
                <a:gd name="T20" fmla="*/ 184 w 366"/>
                <a:gd name="T21" fmla="*/ 352 h 398"/>
                <a:gd name="T22" fmla="*/ 224 w 366"/>
                <a:gd name="T23" fmla="*/ 344 h 398"/>
                <a:gd name="T24" fmla="*/ 260 w 366"/>
                <a:gd name="T25" fmla="*/ 326 h 398"/>
                <a:gd name="T26" fmla="*/ 289 w 366"/>
                <a:gd name="T27" fmla="*/ 296 h 398"/>
                <a:gd name="T28" fmla="*/ 310 w 366"/>
                <a:gd name="T29" fmla="*/ 258 h 398"/>
                <a:gd name="T30" fmla="*/ 320 w 366"/>
                <a:gd name="T31" fmla="*/ 214 h 398"/>
                <a:gd name="T32" fmla="*/ 317 w 366"/>
                <a:gd name="T33" fmla="*/ 168 h 398"/>
                <a:gd name="T34" fmla="*/ 304 w 366"/>
                <a:gd name="T35" fmla="*/ 126 h 398"/>
                <a:gd name="T36" fmla="*/ 280 w 366"/>
                <a:gd name="T37" fmla="*/ 90 h 398"/>
                <a:gd name="T38" fmla="*/ 249 w 366"/>
                <a:gd name="T39" fmla="*/ 65 h 398"/>
                <a:gd name="T40" fmla="*/ 210 w 366"/>
                <a:gd name="T41" fmla="*/ 49 h 398"/>
                <a:gd name="T42" fmla="*/ 184 w 366"/>
                <a:gd name="T43" fmla="*/ 398 h 398"/>
                <a:gd name="T44" fmla="*/ 128 w 366"/>
                <a:gd name="T45" fmla="*/ 388 h 398"/>
                <a:gd name="T46" fmla="*/ 80 w 366"/>
                <a:gd name="T47" fmla="*/ 364 h 398"/>
                <a:gd name="T48" fmla="*/ 42 w 366"/>
                <a:gd name="T49" fmla="*/ 325 h 398"/>
                <a:gd name="T50" fmla="*/ 14 w 366"/>
                <a:gd name="T51" fmla="*/ 276 h 398"/>
                <a:gd name="T52" fmla="*/ 1 w 366"/>
                <a:gd name="T53" fmla="*/ 219 h 398"/>
                <a:gd name="T54" fmla="*/ 3 w 366"/>
                <a:gd name="T55" fmla="*/ 159 h 398"/>
                <a:gd name="T56" fmla="*/ 22 w 366"/>
                <a:gd name="T57" fmla="*/ 104 h 398"/>
                <a:gd name="T58" fmla="*/ 53 w 366"/>
                <a:gd name="T59" fmla="*/ 58 h 398"/>
                <a:gd name="T60" fmla="*/ 96 w 366"/>
                <a:gd name="T61" fmla="*/ 24 h 398"/>
                <a:gd name="T62" fmla="*/ 147 w 366"/>
                <a:gd name="T63" fmla="*/ 3 h 398"/>
                <a:gd name="T64" fmla="*/ 202 w 366"/>
                <a:gd name="T65" fmla="*/ 1 h 398"/>
                <a:gd name="T66" fmla="*/ 255 w 366"/>
                <a:gd name="T67" fmla="*/ 15 h 398"/>
                <a:gd name="T68" fmla="*/ 300 w 366"/>
                <a:gd name="T69" fmla="*/ 45 h 398"/>
                <a:gd name="T70" fmla="*/ 334 w 366"/>
                <a:gd name="T71" fmla="*/ 88 h 398"/>
                <a:gd name="T72" fmla="*/ 358 w 366"/>
                <a:gd name="T73" fmla="*/ 139 h 398"/>
                <a:gd name="T74" fmla="*/ 366 w 366"/>
                <a:gd name="T75" fmla="*/ 198 h 398"/>
                <a:gd name="T76" fmla="*/ 358 w 366"/>
                <a:gd name="T77" fmla="*/ 258 h 398"/>
                <a:gd name="T78" fmla="*/ 334 w 366"/>
                <a:gd name="T79" fmla="*/ 310 h 398"/>
                <a:gd name="T80" fmla="*/ 300 w 366"/>
                <a:gd name="T81" fmla="*/ 352 h 398"/>
                <a:gd name="T82" fmla="*/ 255 w 366"/>
                <a:gd name="T83" fmla="*/ 382 h 398"/>
                <a:gd name="T84" fmla="*/ 202 w 366"/>
                <a:gd name="T85" fmla="*/ 397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66" h="398">
                  <a:moveTo>
                    <a:pt x="184" y="46"/>
                  </a:moveTo>
                  <a:lnTo>
                    <a:pt x="169" y="46"/>
                  </a:lnTo>
                  <a:lnTo>
                    <a:pt x="155" y="49"/>
                  </a:lnTo>
                  <a:lnTo>
                    <a:pt x="143" y="52"/>
                  </a:lnTo>
                  <a:lnTo>
                    <a:pt x="130" y="57"/>
                  </a:lnTo>
                  <a:lnTo>
                    <a:pt x="117" y="65"/>
                  </a:lnTo>
                  <a:lnTo>
                    <a:pt x="106" y="72"/>
                  </a:lnTo>
                  <a:lnTo>
                    <a:pt x="96" y="80"/>
                  </a:lnTo>
                  <a:lnTo>
                    <a:pt x="87" y="90"/>
                  </a:lnTo>
                  <a:lnTo>
                    <a:pt x="78" y="101"/>
                  </a:lnTo>
                  <a:lnTo>
                    <a:pt x="69" y="114"/>
                  </a:lnTo>
                  <a:lnTo>
                    <a:pt x="63" y="126"/>
                  </a:lnTo>
                  <a:lnTo>
                    <a:pt x="57" y="139"/>
                  </a:lnTo>
                  <a:lnTo>
                    <a:pt x="52" y="153"/>
                  </a:lnTo>
                  <a:lnTo>
                    <a:pt x="49" y="168"/>
                  </a:lnTo>
                  <a:lnTo>
                    <a:pt x="47" y="184"/>
                  </a:lnTo>
                  <a:lnTo>
                    <a:pt x="46" y="198"/>
                  </a:lnTo>
                  <a:lnTo>
                    <a:pt x="47" y="214"/>
                  </a:lnTo>
                  <a:lnTo>
                    <a:pt x="49" y="229"/>
                  </a:lnTo>
                  <a:lnTo>
                    <a:pt x="52" y="244"/>
                  </a:lnTo>
                  <a:lnTo>
                    <a:pt x="57" y="258"/>
                  </a:lnTo>
                  <a:lnTo>
                    <a:pt x="63" y="272"/>
                  </a:lnTo>
                  <a:lnTo>
                    <a:pt x="69" y="284"/>
                  </a:lnTo>
                  <a:lnTo>
                    <a:pt x="78" y="296"/>
                  </a:lnTo>
                  <a:lnTo>
                    <a:pt x="87" y="306"/>
                  </a:lnTo>
                  <a:lnTo>
                    <a:pt x="96" y="316"/>
                  </a:lnTo>
                  <a:lnTo>
                    <a:pt x="106" y="326"/>
                  </a:lnTo>
                  <a:lnTo>
                    <a:pt x="117" y="333"/>
                  </a:lnTo>
                  <a:lnTo>
                    <a:pt x="130" y="339"/>
                  </a:lnTo>
                  <a:lnTo>
                    <a:pt x="143" y="344"/>
                  </a:lnTo>
                  <a:lnTo>
                    <a:pt x="155" y="348"/>
                  </a:lnTo>
                  <a:lnTo>
                    <a:pt x="169" y="350"/>
                  </a:lnTo>
                  <a:lnTo>
                    <a:pt x="184" y="352"/>
                  </a:lnTo>
                  <a:lnTo>
                    <a:pt x="197" y="350"/>
                  </a:lnTo>
                  <a:lnTo>
                    <a:pt x="210" y="348"/>
                  </a:lnTo>
                  <a:lnTo>
                    <a:pt x="224" y="344"/>
                  </a:lnTo>
                  <a:lnTo>
                    <a:pt x="236" y="339"/>
                  </a:lnTo>
                  <a:lnTo>
                    <a:pt x="249" y="333"/>
                  </a:lnTo>
                  <a:lnTo>
                    <a:pt x="260" y="326"/>
                  </a:lnTo>
                  <a:lnTo>
                    <a:pt x="271" y="316"/>
                  </a:lnTo>
                  <a:lnTo>
                    <a:pt x="280" y="306"/>
                  </a:lnTo>
                  <a:lnTo>
                    <a:pt x="289" y="296"/>
                  </a:lnTo>
                  <a:lnTo>
                    <a:pt x="296" y="284"/>
                  </a:lnTo>
                  <a:lnTo>
                    <a:pt x="304" y="272"/>
                  </a:lnTo>
                  <a:lnTo>
                    <a:pt x="310" y="258"/>
                  </a:lnTo>
                  <a:lnTo>
                    <a:pt x="314" y="244"/>
                  </a:lnTo>
                  <a:lnTo>
                    <a:pt x="317" y="229"/>
                  </a:lnTo>
                  <a:lnTo>
                    <a:pt x="320" y="214"/>
                  </a:lnTo>
                  <a:lnTo>
                    <a:pt x="320" y="198"/>
                  </a:lnTo>
                  <a:lnTo>
                    <a:pt x="320" y="184"/>
                  </a:lnTo>
                  <a:lnTo>
                    <a:pt x="317" y="168"/>
                  </a:lnTo>
                  <a:lnTo>
                    <a:pt x="314" y="153"/>
                  </a:lnTo>
                  <a:lnTo>
                    <a:pt x="310" y="139"/>
                  </a:lnTo>
                  <a:lnTo>
                    <a:pt x="304" y="126"/>
                  </a:lnTo>
                  <a:lnTo>
                    <a:pt x="296" y="114"/>
                  </a:lnTo>
                  <a:lnTo>
                    <a:pt x="289" y="101"/>
                  </a:lnTo>
                  <a:lnTo>
                    <a:pt x="280" y="90"/>
                  </a:lnTo>
                  <a:lnTo>
                    <a:pt x="271" y="80"/>
                  </a:lnTo>
                  <a:lnTo>
                    <a:pt x="260" y="72"/>
                  </a:lnTo>
                  <a:lnTo>
                    <a:pt x="249" y="65"/>
                  </a:lnTo>
                  <a:lnTo>
                    <a:pt x="236" y="57"/>
                  </a:lnTo>
                  <a:lnTo>
                    <a:pt x="224" y="52"/>
                  </a:lnTo>
                  <a:lnTo>
                    <a:pt x="210" y="49"/>
                  </a:lnTo>
                  <a:lnTo>
                    <a:pt x="197" y="46"/>
                  </a:lnTo>
                  <a:lnTo>
                    <a:pt x="184" y="46"/>
                  </a:lnTo>
                  <a:close/>
                  <a:moveTo>
                    <a:pt x="184" y="398"/>
                  </a:moveTo>
                  <a:lnTo>
                    <a:pt x="164" y="397"/>
                  </a:lnTo>
                  <a:lnTo>
                    <a:pt x="147" y="393"/>
                  </a:lnTo>
                  <a:lnTo>
                    <a:pt x="128" y="388"/>
                  </a:lnTo>
                  <a:lnTo>
                    <a:pt x="112" y="382"/>
                  </a:lnTo>
                  <a:lnTo>
                    <a:pt x="96" y="374"/>
                  </a:lnTo>
                  <a:lnTo>
                    <a:pt x="80" y="364"/>
                  </a:lnTo>
                  <a:lnTo>
                    <a:pt x="67" y="352"/>
                  </a:lnTo>
                  <a:lnTo>
                    <a:pt x="53" y="339"/>
                  </a:lnTo>
                  <a:lnTo>
                    <a:pt x="42" y="325"/>
                  </a:lnTo>
                  <a:lnTo>
                    <a:pt x="31" y="310"/>
                  </a:lnTo>
                  <a:lnTo>
                    <a:pt x="22" y="294"/>
                  </a:lnTo>
                  <a:lnTo>
                    <a:pt x="14" y="276"/>
                  </a:lnTo>
                  <a:lnTo>
                    <a:pt x="8" y="258"/>
                  </a:lnTo>
                  <a:lnTo>
                    <a:pt x="3" y="239"/>
                  </a:lnTo>
                  <a:lnTo>
                    <a:pt x="1" y="219"/>
                  </a:lnTo>
                  <a:lnTo>
                    <a:pt x="0" y="198"/>
                  </a:lnTo>
                  <a:lnTo>
                    <a:pt x="1" y="179"/>
                  </a:lnTo>
                  <a:lnTo>
                    <a:pt x="3" y="159"/>
                  </a:lnTo>
                  <a:lnTo>
                    <a:pt x="8" y="139"/>
                  </a:lnTo>
                  <a:lnTo>
                    <a:pt x="14" y="121"/>
                  </a:lnTo>
                  <a:lnTo>
                    <a:pt x="22" y="104"/>
                  </a:lnTo>
                  <a:lnTo>
                    <a:pt x="31" y="88"/>
                  </a:lnTo>
                  <a:lnTo>
                    <a:pt x="42" y="72"/>
                  </a:lnTo>
                  <a:lnTo>
                    <a:pt x="53" y="58"/>
                  </a:lnTo>
                  <a:lnTo>
                    <a:pt x="67" y="45"/>
                  </a:lnTo>
                  <a:lnTo>
                    <a:pt x="80" y="34"/>
                  </a:lnTo>
                  <a:lnTo>
                    <a:pt x="96" y="24"/>
                  </a:lnTo>
                  <a:lnTo>
                    <a:pt x="112" y="15"/>
                  </a:lnTo>
                  <a:lnTo>
                    <a:pt x="128" y="8"/>
                  </a:lnTo>
                  <a:lnTo>
                    <a:pt x="147" y="3"/>
                  </a:lnTo>
                  <a:lnTo>
                    <a:pt x="164" y="1"/>
                  </a:lnTo>
                  <a:lnTo>
                    <a:pt x="184" y="0"/>
                  </a:lnTo>
                  <a:lnTo>
                    <a:pt x="202" y="1"/>
                  </a:lnTo>
                  <a:lnTo>
                    <a:pt x="220" y="3"/>
                  </a:lnTo>
                  <a:lnTo>
                    <a:pt x="237" y="8"/>
                  </a:lnTo>
                  <a:lnTo>
                    <a:pt x="255" y="15"/>
                  </a:lnTo>
                  <a:lnTo>
                    <a:pt x="271" y="24"/>
                  </a:lnTo>
                  <a:lnTo>
                    <a:pt x="285" y="34"/>
                  </a:lnTo>
                  <a:lnTo>
                    <a:pt x="300" y="45"/>
                  </a:lnTo>
                  <a:lnTo>
                    <a:pt x="312" y="58"/>
                  </a:lnTo>
                  <a:lnTo>
                    <a:pt x="325" y="72"/>
                  </a:lnTo>
                  <a:lnTo>
                    <a:pt x="334" y="88"/>
                  </a:lnTo>
                  <a:lnTo>
                    <a:pt x="344" y="104"/>
                  </a:lnTo>
                  <a:lnTo>
                    <a:pt x="352" y="121"/>
                  </a:lnTo>
                  <a:lnTo>
                    <a:pt x="358" y="139"/>
                  </a:lnTo>
                  <a:lnTo>
                    <a:pt x="363" y="159"/>
                  </a:lnTo>
                  <a:lnTo>
                    <a:pt x="365" y="179"/>
                  </a:lnTo>
                  <a:lnTo>
                    <a:pt x="366" y="198"/>
                  </a:lnTo>
                  <a:lnTo>
                    <a:pt x="365" y="219"/>
                  </a:lnTo>
                  <a:lnTo>
                    <a:pt x="363" y="239"/>
                  </a:lnTo>
                  <a:lnTo>
                    <a:pt x="358" y="258"/>
                  </a:lnTo>
                  <a:lnTo>
                    <a:pt x="352" y="276"/>
                  </a:lnTo>
                  <a:lnTo>
                    <a:pt x="344" y="294"/>
                  </a:lnTo>
                  <a:lnTo>
                    <a:pt x="334" y="310"/>
                  </a:lnTo>
                  <a:lnTo>
                    <a:pt x="325" y="325"/>
                  </a:lnTo>
                  <a:lnTo>
                    <a:pt x="312" y="339"/>
                  </a:lnTo>
                  <a:lnTo>
                    <a:pt x="300" y="352"/>
                  </a:lnTo>
                  <a:lnTo>
                    <a:pt x="285" y="364"/>
                  </a:lnTo>
                  <a:lnTo>
                    <a:pt x="271" y="374"/>
                  </a:lnTo>
                  <a:lnTo>
                    <a:pt x="255" y="382"/>
                  </a:lnTo>
                  <a:lnTo>
                    <a:pt x="237" y="388"/>
                  </a:lnTo>
                  <a:lnTo>
                    <a:pt x="220" y="393"/>
                  </a:lnTo>
                  <a:lnTo>
                    <a:pt x="202" y="397"/>
                  </a:lnTo>
                  <a:lnTo>
                    <a:pt x="184" y="3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110"/>
            <p:cNvSpPr>
              <a:spLocks/>
            </p:cNvSpPr>
            <p:nvPr/>
          </p:nvSpPr>
          <p:spPr bwMode="auto">
            <a:xfrm>
              <a:off x="4449763" y="5435600"/>
              <a:ext cx="246063" cy="155575"/>
            </a:xfrm>
            <a:custGeom>
              <a:avLst/>
              <a:gdLst>
                <a:gd name="T0" fmla="*/ 0 w 622"/>
                <a:gd name="T1" fmla="*/ 394 h 394"/>
                <a:gd name="T2" fmla="*/ 1 w 622"/>
                <a:gd name="T3" fmla="*/ 193 h 394"/>
                <a:gd name="T4" fmla="*/ 6 w 622"/>
                <a:gd name="T5" fmla="*/ 164 h 394"/>
                <a:gd name="T6" fmla="*/ 16 w 622"/>
                <a:gd name="T7" fmla="*/ 140 h 394"/>
                <a:gd name="T8" fmla="*/ 31 w 622"/>
                <a:gd name="T9" fmla="*/ 122 h 394"/>
                <a:gd name="T10" fmla="*/ 49 w 622"/>
                <a:gd name="T11" fmla="*/ 107 h 394"/>
                <a:gd name="T12" fmla="*/ 70 w 622"/>
                <a:gd name="T13" fmla="*/ 95 h 394"/>
                <a:gd name="T14" fmla="*/ 105 w 622"/>
                <a:gd name="T15" fmla="*/ 83 h 394"/>
                <a:gd name="T16" fmla="*/ 142 w 622"/>
                <a:gd name="T17" fmla="*/ 72 h 394"/>
                <a:gd name="T18" fmla="*/ 164 w 622"/>
                <a:gd name="T19" fmla="*/ 64 h 394"/>
                <a:gd name="T20" fmla="*/ 184 w 622"/>
                <a:gd name="T21" fmla="*/ 57 h 394"/>
                <a:gd name="T22" fmla="*/ 199 w 622"/>
                <a:gd name="T23" fmla="*/ 50 h 394"/>
                <a:gd name="T24" fmla="*/ 212 w 622"/>
                <a:gd name="T25" fmla="*/ 37 h 394"/>
                <a:gd name="T26" fmla="*/ 222 w 622"/>
                <a:gd name="T27" fmla="*/ 19 h 394"/>
                <a:gd name="T28" fmla="*/ 224 w 622"/>
                <a:gd name="T29" fmla="*/ 7 h 394"/>
                <a:gd name="T30" fmla="*/ 270 w 622"/>
                <a:gd name="T31" fmla="*/ 0 h 394"/>
                <a:gd name="T32" fmla="*/ 267 w 622"/>
                <a:gd name="T33" fmla="*/ 25 h 394"/>
                <a:gd name="T34" fmla="*/ 256 w 622"/>
                <a:gd name="T35" fmla="*/ 54 h 394"/>
                <a:gd name="T36" fmla="*/ 245 w 622"/>
                <a:gd name="T37" fmla="*/ 69 h 394"/>
                <a:gd name="T38" fmla="*/ 232 w 622"/>
                <a:gd name="T39" fmla="*/ 83 h 394"/>
                <a:gd name="T40" fmla="*/ 213 w 622"/>
                <a:gd name="T41" fmla="*/ 95 h 394"/>
                <a:gd name="T42" fmla="*/ 190 w 622"/>
                <a:gd name="T43" fmla="*/ 105 h 394"/>
                <a:gd name="T44" fmla="*/ 167 w 622"/>
                <a:gd name="T45" fmla="*/ 112 h 394"/>
                <a:gd name="T46" fmla="*/ 145 w 622"/>
                <a:gd name="T47" fmla="*/ 118 h 394"/>
                <a:gd name="T48" fmla="*/ 98 w 622"/>
                <a:gd name="T49" fmla="*/ 134 h 394"/>
                <a:gd name="T50" fmla="*/ 81 w 622"/>
                <a:gd name="T51" fmla="*/ 142 h 394"/>
                <a:gd name="T52" fmla="*/ 67 w 622"/>
                <a:gd name="T53" fmla="*/ 150 h 394"/>
                <a:gd name="T54" fmla="*/ 58 w 622"/>
                <a:gd name="T55" fmla="*/ 161 h 394"/>
                <a:gd name="T56" fmla="*/ 51 w 622"/>
                <a:gd name="T57" fmla="*/ 173 h 394"/>
                <a:gd name="T58" fmla="*/ 48 w 622"/>
                <a:gd name="T59" fmla="*/ 191 h 394"/>
                <a:gd name="T60" fmla="*/ 47 w 622"/>
                <a:gd name="T61" fmla="*/ 210 h 394"/>
                <a:gd name="T62" fmla="*/ 576 w 622"/>
                <a:gd name="T63" fmla="*/ 348 h 394"/>
                <a:gd name="T64" fmla="*/ 575 w 622"/>
                <a:gd name="T65" fmla="*/ 200 h 394"/>
                <a:gd name="T66" fmla="*/ 573 w 622"/>
                <a:gd name="T67" fmla="*/ 182 h 394"/>
                <a:gd name="T68" fmla="*/ 568 w 622"/>
                <a:gd name="T69" fmla="*/ 167 h 394"/>
                <a:gd name="T70" fmla="*/ 560 w 622"/>
                <a:gd name="T71" fmla="*/ 155 h 394"/>
                <a:gd name="T72" fmla="*/ 548 w 622"/>
                <a:gd name="T73" fmla="*/ 145 h 394"/>
                <a:gd name="T74" fmla="*/ 534 w 622"/>
                <a:gd name="T75" fmla="*/ 138 h 394"/>
                <a:gd name="T76" fmla="*/ 503 w 622"/>
                <a:gd name="T77" fmla="*/ 127 h 394"/>
                <a:gd name="T78" fmla="*/ 466 w 622"/>
                <a:gd name="T79" fmla="*/ 116 h 394"/>
                <a:gd name="T80" fmla="*/ 444 w 622"/>
                <a:gd name="T81" fmla="*/ 108 h 394"/>
                <a:gd name="T82" fmla="*/ 419 w 622"/>
                <a:gd name="T83" fmla="*/ 100 h 394"/>
                <a:gd name="T84" fmla="*/ 400 w 622"/>
                <a:gd name="T85" fmla="*/ 89 h 394"/>
                <a:gd name="T86" fmla="*/ 383 w 622"/>
                <a:gd name="T87" fmla="*/ 75 h 394"/>
                <a:gd name="T88" fmla="*/ 370 w 622"/>
                <a:gd name="T89" fmla="*/ 62 h 394"/>
                <a:gd name="T90" fmla="*/ 359 w 622"/>
                <a:gd name="T91" fmla="*/ 40 h 394"/>
                <a:gd name="T92" fmla="*/ 352 w 622"/>
                <a:gd name="T93" fmla="*/ 12 h 394"/>
                <a:gd name="T94" fmla="*/ 399 w 622"/>
                <a:gd name="T95" fmla="*/ 4 h 394"/>
                <a:gd name="T96" fmla="*/ 399 w 622"/>
                <a:gd name="T97" fmla="*/ 13 h 394"/>
                <a:gd name="T98" fmla="*/ 403 w 622"/>
                <a:gd name="T99" fmla="*/ 27 h 394"/>
                <a:gd name="T100" fmla="*/ 418 w 622"/>
                <a:gd name="T101" fmla="*/ 46 h 394"/>
                <a:gd name="T102" fmla="*/ 430 w 622"/>
                <a:gd name="T103" fmla="*/ 54 h 394"/>
                <a:gd name="T104" fmla="*/ 446 w 622"/>
                <a:gd name="T105" fmla="*/ 61 h 394"/>
                <a:gd name="T106" fmla="*/ 469 w 622"/>
                <a:gd name="T107" fmla="*/ 68 h 394"/>
                <a:gd name="T108" fmla="*/ 491 w 622"/>
                <a:gd name="T109" fmla="*/ 74 h 394"/>
                <a:gd name="T110" fmla="*/ 541 w 622"/>
                <a:gd name="T111" fmla="*/ 91 h 394"/>
                <a:gd name="T112" fmla="*/ 563 w 622"/>
                <a:gd name="T113" fmla="*/ 101 h 394"/>
                <a:gd name="T114" fmla="*/ 583 w 622"/>
                <a:gd name="T115" fmla="*/ 113 h 394"/>
                <a:gd name="T116" fmla="*/ 599 w 622"/>
                <a:gd name="T117" fmla="*/ 130 h 394"/>
                <a:gd name="T118" fmla="*/ 612 w 622"/>
                <a:gd name="T119" fmla="*/ 151 h 394"/>
                <a:gd name="T120" fmla="*/ 619 w 622"/>
                <a:gd name="T121" fmla="*/ 177 h 394"/>
                <a:gd name="T122" fmla="*/ 622 w 622"/>
                <a:gd name="T123" fmla="*/ 210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22" h="394">
                  <a:moveTo>
                    <a:pt x="622" y="394"/>
                  </a:moveTo>
                  <a:lnTo>
                    <a:pt x="0" y="394"/>
                  </a:lnTo>
                  <a:lnTo>
                    <a:pt x="0" y="210"/>
                  </a:lnTo>
                  <a:lnTo>
                    <a:pt x="1" y="193"/>
                  </a:lnTo>
                  <a:lnTo>
                    <a:pt x="2" y="177"/>
                  </a:lnTo>
                  <a:lnTo>
                    <a:pt x="6" y="164"/>
                  </a:lnTo>
                  <a:lnTo>
                    <a:pt x="11" y="151"/>
                  </a:lnTo>
                  <a:lnTo>
                    <a:pt x="16" y="140"/>
                  </a:lnTo>
                  <a:lnTo>
                    <a:pt x="23" y="130"/>
                  </a:lnTo>
                  <a:lnTo>
                    <a:pt x="31" y="122"/>
                  </a:lnTo>
                  <a:lnTo>
                    <a:pt x="39" y="113"/>
                  </a:lnTo>
                  <a:lnTo>
                    <a:pt x="49" y="107"/>
                  </a:lnTo>
                  <a:lnTo>
                    <a:pt x="59" y="101"/>
                  </a:lnTo>
                  <a:lnTo>
                    <a:pt x="70" y="95"/>
                  </a:lnTo>
                  <a:lnTo>
                    <a:pt x="82" y="91"/>
                  </a:lnTo>
                  <a:lnTo>
                    <a:pt x="105" y="83"/>
                  </a:lnTo>
                  <a:lnTo>
                    <a:pt x="132" y="74"/>
                  </a:lnTo>
                  <a:lnTo>
                    <a:pt x="142" y="72"/>
                  </a:lnTo>
                  <a:lnTo>
                    <a:pt x="153" y="68"/>
                  </a:lnTo>
                  <a:lnTo>
                    <a:pt x="164" y="64"/>
                  </a:lnTo>
                  <a:lnTo>
                    <a:pt x="175" y="61"/>
                  </a:lnTo>
                  <a:lnTo>
                    <a:pt x="184" y="57"/>
                  </a:lnTo>
                  <a:lnTo>
                    <a:pt x="191" y="54"/>
                  </a:lnTo>
                  <a:lnTo>
                    <a:pt x="199" y="50"/>
                  </a:lnTo>
                  <a:lnTo>
                    <a:pt x="204" y="46"/>
                  </a:lnTo>
                  <a:lnTo>
                    <a:pt x="212" y="37"/>
                  </a:lnTo>
                  <a:lnTo>
                    <a:pt x="218" y="27"/>
                  </a:lnTo>
                  <a:lnTo>
                    <a:pt x="222" y="19"/>
                  </a:lnTo>
                  <a:lnTo>
                    <a:pt x="223" y="13"/>
                  </a:lnTo>
                  <a:lnTo>
                    <a:pt x="224" y="7"/>
                  </a:lnTo>
                  <a:lnTo>
                    <a:pt x="224" y="4"/>
                  </a:lnTo>
                  <a:lnTo>
                    <a:pt x="270" y="0"/>
                  </a:lnTo>
                  <a:lnTo>
                    <a:pt x="270" y="12"/>
                  </a:lnTo>
                  <a:lnTo>
                    <a:pt x="267" y="25"/>
                  </a:lnTo>
                  <a:lnTo>
                    <a:pt x="264" y="40"/>
                  </a:lnTo>
                  <a:lnTo>
                    <a:pt x="256" y="54"/>
                  </a:lnTo>
                  <a:lnTo>
                    <a:pt x="251" y="62"/>
                  </a:lnTo>
                  <a:lnTo>
                    <a:pt x="245" y="69"/>
                  </a:lnTo>
                  <a:lnTo>
                    <a:pt x="239" y="75"/>
                  </a:lnTo>
                  <a:lnTo>
                    <a:pt x="232" y="83"/>
                  </a:lnTo>
                  <a:lnTo>
                    <a:pt x="223" y="89"/>
                  </a:lnTo>
                  <a:lnTo>
                    <a:pt x="213" y="95"/>
                  </a:lnTo>
                  <a:lnTo>
                    <a:pt x="202" y="100"/>
                  </a:lnTo>
                  <a:lnTo>
                    <a:pt x="190" y="105"/>
                  </a:lnTo>
                  <a:lnTo>
                    <a:pt x="179" y="108"/>
                  </a:lnTo>
                  <a:lnTo>
                    <a:pt x="167" y="112"/>
                  </a:lnTo>
                  <a:lnTo>
                    <a:pt x="156" y="116"/>
                  </a:lnTo>
                  <a:lnTo>
                    <a:pt x="145" y="118"/>
                  </a:lnTo>
                  <a:lnTo>
                    <a:pt x="119" y="127"/>
                  </a:lnTo>
                  <a:lnTo>
                    <a:pt x="98" y="134"/>
                  </a:lnTo>
                  <a:lnTo>
                    <a:pt x="88" y="138"/>
                  </a:lnTo>
                  <a:lnTo>
                    <a:pt x="81" y="142"/>
                  </a:lnTo>
                  <a:lnTo>
                    <a:pt x="74" y="145"/>
                  </a:lnTo>
                  <a:lnTo>
                    <a:pt x="67" y="150"/>
                  </a:lnTo>
                  <a:lnTo>
                    <a:pt x="63" y="155"/>
                  </a:lnTo>
                  <a:lnTo>
                    <a:pt x="58" y="161"/>
                  </a:lnTo>
                  <a:lnTo>
                    <a:pt x="54" y="167"/>
                  </a:lnTo>
                  <a:lnTo>
                    <a:pt x="51" y="173"/>
                  </a:lnTo>
                  <a:lnTo>
                    <a:pt x="49" y="182"/>
                  </a:lnTo>
                  <a:lnTo>
                    <a:pt x="48" y="191"/>
                  </a:lnTo>
                  <a:lnTo>
                    <a:pt x="47" y="200"/>
                  </a:lnTo>
                  <a:lnTo>
                    <a:pt x="47" y="210"/>
                  </a:lnTo>
                  <a:lnTo>
                    <a:pt x="47" y="348"/>
                  </a:lnTo>
                  <a:lnTo>
                    <a:pt x="576" y="348"/>
                  </a:lnTo>
                  <a:lnTo>
                    <a:pt x="576" y="210"/>
                  </a:lnTo>
                  <a:lnTo>
                    <a:pt x="575" y="200"/>
                  </a:lnTo>
                  <a:lnTo>
                    <a:pt x="575" y="191"/>
                  </a:lnTo>
                  <a:lnTo>
                    <a:pt x="573" y="182"/>
                  </a:lnTo>
                  <a:lnTo>
                    <a:pt x="572" y="173"/>
                  </a:lnTo>
                  <a:lnTo>
                    <a:pt x="568" y="167"/>
                  </a:lnTo>
                  <a:lnTo>
                    <a:pt x="564" y="161"/>
                  </a:lnTo>
                  <a:lnTo>
                    <a:pt x="560" y="155"/>
                  </a:lnTo>
                  <a:lnTo>
                    <a:pt x="554" y="150"/>
                  </a:lnTo>
                  <a:lnTo>
                    <a:pt x="548" y="145"/>
                  </a:lnTo>
                  <a:lnTo>
                    <a:pt x="541" y="142"/>
                  </a:lnTo>
                  <a:lnTo>
                    <a:pt x="534" y="138"/>
                  </a:lnTo>
                  <a:lnTo>
                    <a:pt x="524" y="134"/>
                  </a:lnTo>
                  <a:lnTo>
                    <a:pt x="503" y="127"/>
                  </a:lnTo>
                  <a:lnTo>
                    <a:pt x="477" y="118"/>
                  </a:lnTo>
                  <a:lnTo>
                    <a:pt x="466" y="116"/>
                  </a:lnTo>
                  <a:lnTo>
                    <a:pt x="455" y="112"/>
                  </a:lnTo>
                  <a:lnTo>
                    <a:pt x="444" y="108"/>
                  </a:lnTo>
                  <a:lnTo>
                    <a:pt x="432" y="105"/>
                  </a:lnTo>
                  <a:lnTo>
                    <a:pt x="419" y="100"/>
                  </a:lnTo>
                  <a:lnTo>
                    <a:pt x="410" y="95"/>
                  </a:lnTo>
                  <a:lnTo>
                    <a:pt x="400" y="89"/>
                  </a:lnTo>
                  <a:lnTo>
                    <a:pt x="391" y="83"/>
                  </a:lnTo>
                  <a:lnTo>
                    <a:pt x="383" y="75"/>
                  </a:lnTo>
                  <a:lnTo>
                    <a:pt x="377" y="69"/>
                  </a:lnTo>
                  <a:lnTo>
                    <a:pt x="370" y="62"/>
                  </a:lnTo>
                  <a:lnTo>
                    <a:pt x="367" y="54"/>
                  </a:lnTo>
                  <a:lnTo>
                    <a:pt x="359" y="40"/>
                  </a:lnTo>
                  <a:lnTo>
                    <a:pt x="354" y="25"/>
                  </a:lnTo>
                  <a:lnTo>
                    <a:pt x="352" y="12"/>
                  </a:lnTo>
                  <a:lnTo>
                    <a:pt x="352" y="0"/>
                  </a:lnTo>
                  <a:lnTo>
                    <a:pt x="399" y="4"/>
                  </a:lnTo>
                  <a:lnTo>
                    <a:pt x="399" y="7"/>
                  </a:lnTo>
                  <a:lnTo>
                    <a:pt x="399" y="13"/>
                  </a:lnTo>
                  <a:lnTo>
                    <a:pt x="401" y="19"/>
                  </a:lnTo>
                  <a:lnTo>
                    <a:pt x="403" y="27"/>
                  </a:lnTo>
                  <a:lnTo>
                    <a:pt x="410" y="37"/>
                  </a:lnTo>
                  <a:lnTo>
                    <a:pt x="418" y="46"/>
                  </a:lnTo>
                  <a:lnTo>
                    <a:pt x="424" y="50"/>
                  </a:lnTo>
                  <a:lnTo>
                    <a:pt x="430" y="54"/>
                  </a:lnTo>
                  <a:lnTo>
                    <a:pt x="438" y="57"/>
                  </a:lnTo>
                  <a:lnTo>
                    <a:pt x="446" y="61"/>
                  </a:lnTo>
                  <a:lnTo>
                    <a:pt x="457" y="64"/>
                  </a:lnTo>
                  <a:lnTo>
                    <a:pt x="469" y="68"/>
                  </a:lnTo>
                  <a:lnTo>
                    <a:pt x="480" y="72"/>
                  </a:lnTo>
                  <a:lnTo>
                    <a:pt x="491" y="74"/>
                  </a:lnTo>
                  <a:lnTo>
                    <a:pt x="516" y="83"/>
                  </a:lnTo>
                  <a:lnTo>
                    <a:pt x="541" y="91"/>
                  </a:lnTo>
                  <a:lnTo>
                    <a:pt x="552" y="95"/>
                  </a:lnTo>
                  <a:lnTo>
                    <a:pt x="563" y="101"/>
                  </a:lnTo>
                  <a:lnTo>
                    <a:pt x="573" y="107"/>
                  </a:lnTo>
                  <a:lnTo>
                    <a:pt x="583" y="113"/>
                  </a:lnTo>
                  <a:lnTo>
                    <a:pt x="591" y="122"/>
                  </a:lnTo>
                  <a:lnTo>
                    <a:pt x="599" y="130"/>
                  </a:lnTo>
                  <a:lnTo>
                    <a:pt x="606" y="140"/>
                  </a:lnTo>
                  <a:lnTo>
                    <a:pt x="612" y="151"/>
                  </a:lnTo>
                  <a:lnTo>
                    <a:pt x="616" y="164"/>
                  </a:lnTo>
                  <a:lnTo>
                    <a:pt x="619" y="177"/>
                  </a:lnTo>
                  <a:lnTo>
                    <a:pt x="622" y="193"/>
                  </a:lnTo>
                  <a:lnTo>
                    <a:pt x="622" y="210"/>
                  </a:lnTo>
                  <a:lnTo>
                    <a:pt x="622" y="39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111"/>
            <p:cNvSpPr>
              <a:spLocks/>
            </p:cNvSpPr>
            <p:nvPr/>
          </p:nvSpPr>
          <p:spPr bwMode="auto">
            <a:xfrm>
              <a:off x="4506913" y="5330825"/>
              <a:ext cx="130175" cy="34925"/>
            </a:xfrm>
            <a:custGeom>
              <a:avLst/>
              <a:gdLst>
                <a:gd name="T0" fmla="*/ 78 w 325"/>
                <a:gd name="T1" fmla="*/ 87 h 87"/>
                <a:gd name="T2" fmla="*/ 59 w 325"/>
                <a:gd name="T3" fmla="*/ 87 h 87"/>
                <a:gd name="T4" fmla="*/ 40 w 325"/>
                <a:gd name="T5" fmla="*/ 85 h 87"/>
                <a:gd name="T6" fmla="*/ 20 w 325"/>
                <a:gd name="T7" fmla="*/ 82 h 87"/>
                <a:gd name="T8" fmla="*/ 0 w 325"/>
                <a:gd name="T9" fmla="*/ 77 h 87"/>
                <a:gd name="T10" fmla="*/ 11 w 325"/>
                <a:gd name="T11" fmla="*/ 33 h 87"/>
                <a:gd name="T12" fmla="*/ 32 w 325"/>
                <a:gd name="T13" fmla="*/ 38 h 87"/>
                <a:gd name="T14" fmla="*/ 53 w 325"/>
                <a:gd name="T15" fmla="*/ 41 h 87"/>
                <a:gd name="T16" fmla="*/ 74 w 325"/>
                <a:gd name="T17" fmla="*/ 42 h 87"/>
                <a:gd name="T18" fmla="*/ 92 w 325"/>
                <a:gd name="T19" fmla="*/ 41 h 87"/>
                <a:gd name="T20" fmla="*/ 110 w 325"/>
                <a:gd name="T21" fmla="*/ 39 h 87"/>
                <a:gd name="T22" fmla="*/ 126 w 325"/>
                <a:gd name="T23" fmla="*/ 37 h 87"/>
                <a:gd name="T24" fmla="*/ 142 w 325"/>
                <a:gd name="T25" fmla="*/ 33 h 87"/>
                <a:gd name="T26" fmla="*/ 157 w 325"/>
                <a:gd name="T27" fmla="*/ 30 h 87"/>
                <a:gd name="T28" fmla="*/ 181 w 325"/>
                <a:gd name="T29" fmla="*/ 21 h 87"/>
                <a:gd name="T30" fmla="*/ 200 w 325"/>
                <a:gd name="T31" fmla="*/ 14 h 87"/>
                <a:gd name="T32" fmla="*/ 212 w 325"/>
                <a:gd name="T33" fmla="*/ 8 h 87"/>
                <a:gd name="T34" fmla="*/ 216 w 325"/>
                <a:gd name="T35" fmla="*/ 4 h 87"/>
                <a:gd name="T36" fmla="*/ 219 w 325"/>
                <a:gd name="T37" fmla="*/ 3 h 87"/>
                <a:gd name="T38" fmla="*/ 223 w 325"/>
                <a:gd name="T39" fmla="*/ 1 h 87"/>
                <a:gd name="T40" fmla="*/ 228 w 325"/>
                <a:gd name="T41" fmla="*/ 0 h 87"/>
                <a:gd name="T42" fmla="*/ 232 w 325"/>
                <a:gd name="T43" fmla="*/ 0 h 87"/>
                <a:gd name="T44" fmla="*/ 235 w 325"/>
                <a:gd name="T45" fmla="*/ 1 h 87"/>
                <a:gd name="T46" fmla="*/ 239 w 325"/>
                <a:gd name="T47" fmla="*/ 3 h 87"/>
                <a:gd name="T48" fmla="*/ 243 w 325"/>
                <a:gd name="T49" fmla="*/ 5 h 87"/>
                <a:gd name="T50" fmla="*/ 245 w 325"/>
                <a:gd name="T51" fmla="*/ 8 h 87"/>
                <a:gd name="T52" fmla="*/ 251 w 325"/>
                <a:gd name="T53" fmla="*/ 11 h 87"/>
                <a:gd name="T54" fmla="*/ 266 w 325"/>
                <a:gd name="T55" fmla="*/ 20 h 87"/>
                <a:gd name="T56" fmla="*/ 277 w 325"/>
                <a:gd name="T57" fmla="*/ 25 h 87"/>
                <a:gd name="T58" fmla="*/ 291 w 325"/>
                <a:gd name="T59" fmla="*/ 28 h 87"/>
                <a:gd name="T60" fmla="*/ 307 w 325"/>
                <a:gd name="T61" fmla="*/ 32 h 87"/>
                <a:gd name="T62" fmla="*/ 325 w 325"/>
                <a:gd name="T63" fmla="*/ 32 h 87"/>
                <a:gd name="T64" fmla="*/ 325 w 325"/>
                <a:gd name="T65" fmla="*/ 79 h 87"/>
                <a:gd name="T66" fmla="*/ 308 w 325"/>
                <a:gd name="T67" fmla="*/ 77 h 87"/>
                <a:gd name="T68" fmla="*/ 292 w 325"/>
                <a:gd name="T69" fmla="*/ 76 h 87"/>
                <a:gd name="T70" fmla="*/ 278 w 325"/>
                <a:gd name="T71" fmla="*/ 73 h 87"/>
                <a:gd name="T72" fmla="*/ 265 w 325"/>
                <a:gd name="T73" fmla="*/ 69 h 87"/>
                <a:gd name="T74" fmla="*/ 254 w 325"/>
                <a:gd name="T75" fmla="*/ 65 h 87"/>
                <a:gd name="T76" fmla="*/ 243 w 325"/>
                <a:gd name="T77" fmla="*/ 60 h 87"/>
                <a:gd name="T78" fmla="*/ 234 w 325"/>
                <a:gd name="T79" fmla="*/ 55 h 87"/>
                <a:gd name="T80" fmla="*/ 227 w 325"/>
                <a:gd name="T81" fmla="*/ 52 h 87"/>
                <a:gd name="T82" fmla="*/ 217 w 325"/>
                <a:gd name="T83" fmla="*/ 57 h 87"/>
                <a:gd name="T84" fmla="*/ 204 w 325"/>
                <a:gd name="T85" fmla="*/ 63 h 87"/>
                <a:gd name="T86" fmla="*/ 188 w 325"/>
                <a:gd name="T87" fmla="*/ 69 h 87"/>
                <a:gd name="T88" fmla="*/ 170 w 325"/>
                <a:gd name="T89" fmla="*/ 74 h 87"/>
                <a:gd name="T90" fmla="*/ 150 w 325"/>
                <a:gd name="T91" fmla="*/ 80 h 87"/>
                <a:gd name="T92" fmla="*/ 127 w 325"/>
                <a:gd name="T93" fmla="*/ 84 h 87"/>
                <a:gd name="T94" fmla="*/ 103 w 325"/>
                <a:gd name="T95" fmla="*/ 86 h 87"/>
                <a:gd name="T96" fmla="*/ 78 w 325"/>
                <a:gd name="T9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25" h="87">
                  <a:moveTo>
                    <a:pt x="78" y="87"/>
                  </a:moveTo>
                  <a:lnTo>
                    <a:pt x="59" y="87"/>
                  </a:lnTo>
                  <a:lnTo>
                    <a:pt x="40" y="85"/>
                  </a:lnTo>
                  <a:lnTo>
                    <a:pt x="20" y="82"/>
                  </a:lnTo>
                  <a:lnTo>
                    <a:pt x="0" y="77"/>
                  </a:lnTo>
                  <a:lnTo>
                    <a:pt x="11" y="33"/>
                  </a:lnTo>
                  <a:lnTo>
                    <a:pt x="32" y="38"/>
                  </a:lnTo>
                  <a:lnTo>
                    <a:pt x="53" y="41"/>
                  </a:lnTo>
                  <a:lnTo>
                    <a:pt x="74" y="42"/>
                  </a:lnTo>
                  <a:lnTo>
                    <a:pt x="92" y="41"/>
                  </a:lnTo>
                  <a:lnTo>
                    <a:pt x="110" y="39"/>
                  </a:lnTo>
                  <a:lnTo>
                    <a:pt x="126" y="37"/>
                  </a:lnTo>
                  <a:lnTo>
                    <a:pt x="142" y="33"/>
                  </a:lnTo>
                  <a:lnTo>
                    <a:pt x="157" y="30"/>
                  </a:lnTo>
                  <a:lnTo>
                    <a:pt x="181" y="21"/>
                  </a:lnTo>
                  <a:lnTo>
                    <a:pt x="200" y="14"/>
                  </a:lnTo>
                  <a:lnTo>
                    <a:pt x="212" y="8"/>
                  </a:lnTo>
                  <a:lnTo>
                    <a:pt x="216" y="4"/>
                  </a:lnTo>
                  <a:lnTo>
                    <a:pt x="219" y="3"/>
                  </a:lnTo>
                  <a:lnTo>
                    <a:pt x="223" y="1"/>
                  </a:lnTo>
                  <a:lnTo>
                    <a:pt x="228" y="0"/>
                  </a:lnTo>
                  <a:lnTo>
                    <a:pt x="232" y="0"/>
                  </a:lnTo>
                  <a:lnTo>
                    <a:pt x="235" y="1"/>
                  </a:lnTo>
                  <a:lnTo>
                    <a:pt x="239" y="3"/>
                  </a:lnTo>
                  <a:lnTo>
                    <a:pt x="243" y="5"/>
                  </a:lnTo>
                  <a:lnTo>
                    <a:pt x="245" y="8"/>
                  </a:lnTo>
                  <a:lnTo>
                    <a:pt x="251" y="11"/>
                  </a:lnTo>
                  <a:lnTo>
                    <a:pt x="266" y="20"/>
                  </a:lnTo>
                  <a:lnTo>
                    <a:pt x="277" y="25"/>
                  </a:lnTo>
                  <a:lnTo>
                    <a:pt x="291" y="28"/>
                  </a:lnTo>
                  <a:lnTo>
                    <a:pt x="307" y="32"/>
                  </a:lnTo>
                  <a:lnTo>
                    <a:pt x="325" y="32"/>
                  </a:lnTo>
                  <a:lnTo>
                    <a:pt x="325" y="79"/>
                  </a:lnTo>
                  <a:lnTo>
                    <a:pt x="308" y="77"/>
                  </a:lnTo>
                  <a:lnTo>
                    <a:pt x="292" y="76"/>
                  </a:lnTo>
                  <a:lnTo>
                    <a:pt x="278" y="73"/>
                  </a:lnTo>
                  <a:lnTo>
                    <a:pt x="265" y="69"/>
                  </a:lnTo>
                  <a:lnTo>
                    <a:pt x="254" y="65"/>
                  </a:lnTo>
                  <a:lnTo>
                    <a:pt x="243" y="60"/>
                  </a:lnTo>
                  <a:lnTo>
                    <a:pt x="234" y="55"/>
                  </a:lnTo>
                  <a:lnTo>
                    <a:pt x="227" y="52"/>
                  </a:lnTo>
                  <a:lnTo>
                    <a:pt x="217" y="57"/>
                  </a:lnTo>
                  <a:lnTo>
                    <a:pt x="204" y="63"/>
                  </a:lnTo>
                  <a:lnTo>
                    <a:pt x="188" y="69"/>
                  </a:lnTo>
                  <a:lnTo>
                    <a:pt x="170" y="74"/>
                  </a:lnTo>
                  <a:lnTo>
                    <a:pt x="150" y="80"/>
                  </a:lnTo>
                  <a:lnTo>
                    <a:pt x="127" y="84"/>
                  </a:lnTo>
                  <a:lnTo>
                    <a:pt x="103" y="86"/>
                  </a:lnTo>
                  <a:lnTo>
                    <a:pt x="78" y="8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173"/>
            <p:cNvSpPr>
              <a:spLocks/>
            </p:cNvSpPr>
            <p:nvPr/>
          </p:nvSpPr>
          <p:spPr bwMode="auto">
            <a:xfrm>
              <a:off x="4346576" y="5219700"/>
              <a:ext cx="215900" cy="455613"/>
            </a:xfrm>
            <a:custGeom>
              <a:avLst/>
              <a:gdLst>
                <a:gd name="T0" fmla="*/ 520 w 546"/>
                <a:gd name="T1" fmla="*/ 1147 h 1147"/>
                <a:gd name="T2" fmla="*/ 439 w 546"/>
                <a:gd name="T3" fmla="*/ 1132 h 1147"/>
                <a:gd name="T4" fmla="*/ 363 w 546"/>
                <a:gd name="T5" fmla="*/ 1109 h 1147"/>
                <a:gd name="T6" fmla="*/ 290 w 546"/>
                <a:gd name="T7" fmla="*/ 1075 h 1147"/>
                <a:gd name="T8" fmla="*/ 225 w 546"/>
                <a:gd name="T9" fmla="*/ 1032 h 1147"/>
                <a:gd name="T10" fmla="*/ 167 w 546"/>
                <a:gd name="T11" fmla="*/ 980 h 1147"/>
                <a:gd name="T12" fmla="*/ 116 w 546"/>
                <a:gd name="T13" fmla="*/ 922 h 1147"/>
                <a:gd name="T14" fmla="*/ 73 w 546"/>
                <a:gd name="T15" fmla="*/ 856 h 1147"/>
                <a:gd name="T16" fmla="*/ 40 w 546"/>
                <a:gd name="T17" fmla="*/ 785 h 1147"/>
                <a:gd name="T18" fmla="*/ 16 w 546"/>
                <a:gd name="T19" fmla="*/ 709 h 1147"/>
                <a:gd name="T20" fmla="*/ 3 w 546"/>
                <a:gd name="T21" fmla="*/ 628 h 1147"/>
                <a:gd name="T22" fmla="*/ 1 w 546"/>
                <a:gd name="T23" fmla="*/ 546 h 1147"/>
                <a:gd name="T24" fmla="*/ 11 w 546"/>
                <a:gd name="T25" fmla="*/ 465 h 1147"/>
                <a:gd name="T26" fmla="*/ 30 w 546"/>
                <a:gd name="T27" fmla="*/ 388 h 1147"/>
                <a:gd name="T28" fmla="*/ 61 w 546"/>
                <a:gd name="T29" fmla="*/ 316 h 1147"/>
                <a:gd name="T30" fmla="*/ 100 w 546"/>
                <a:gd name="T31" fmla="*/ 248 h 1147"/>
                <a:gd name="T32" fmla="*/ 148 w 546"/>
                <a:gd name="T33" fmla="*/ 187 h 1147"/>
                <a:gd name="T34" fmla="*/ 205 w 546"/>
                <a:gd name="T35" fmla="*/ 133 h 1147"/>
                <a:gd name="T36" fmla="*/ 267 w 546"/>
                <a:gd name="T37" fmla="*/ 87 h 1147"/>
                <a:gd name="T38" fmla="*/ 336 w 546"/>
                <a:gd name="T39" fmla="*/ 49 h 1147"/>
                <a:gd name="T40" fmla="*/ 411 w 546"/>
                <a:gd name="T41" fmla="*/ 21 h 1147"/>
                <a:gd name="T42" fmla="*/ 490 w 546"/>
                <a:gd name="T43" fmla="*/ 4 h 1147"/>
                <a:gd name="T44" fmla="*/ 527 w 546"/>
                <a:gd name="T45" fmla="*/ 2 h 1147"/>
                <a:gd name="T46" fmla="*/ 537 w 546"/>
                <a:gd name="T47" fmla="*/ 9 h 1147"/>
                <a:gd name="T48" fmla="*/ 543 w 546"/>
                <a:gd name="T49" fmla="*/ 21 h 1147"/>
                <a:gd name="T50" fmla="*/ 541 w 546"/>
                <a:gd name="T51" fmla="*/ 35 h 1147"/>
                <a:gd name="T52" fmla="*/ 531 w 546"/>
                <a:gd name="T53" fmla="*/ 43 h 1147"/>
                <a:gd name="T54" fmla="*/ 496 w 546"/>
                <a:gd name="T55" fmla="*/ 49 h 1147"/>
                <a:gd name="T56" fmla="*/ 424 w 546"/>
                <a:gd name="T57" fmla="*/ 65 h 1147"/>
                <a:gd name="T58" fmla="*/ 355 w 546"/>
                <a:gd name="T59" fmla="*/ 91 h 1147"/>
                <a:gd name="T60" fmla="*/ 292 w 546"/>
                <a:gd name="T61" fmla="*/ 125 h 1147"/>
                <a:gd name="T62" fmla="*/ 234 w 546"/>
                <a:gd name="T63" fmla="*/ 168 h 1147"/>
                <a:gd name="T64" fmla="*/ 182 w 546"/>
                <a:gd name="T65" fmla="*/ 217 h 1147"/>
                <a:gd name="T66" fmla="*/ 138 w 546"/>
                <a:gd name="T67" fmla="*/ 274 h 1147"/>
                <a:gd name="T68" fmla="*/ 102 w 546"/>
                <a:gd name="T69" fmla="*/ 335 h 1147"/>
                <a:gd name="T70" fmla="*/ 75 w 546"/>
                <a:gd name="T71" fmla="*/ 403 h 1147"/>
                <a:gd name="T72" fmla="*/ 56 w 546"/>
                <a:gd name="T73" fmla="*/ 474 h 1147"/>
                <a:gd name="T74" fmla="*/ 46 w 546"/>
                <a:gd name="T75" fmla="*/ 547 h 1147"/>
                <a:gd name="T76" fmla="*/ 49 w 546"/>
                <a:gd name="T77" fmla="*/ 625 h 1147"/>
                <a:gd name="T78" fmla="*/ 61 w 546"/>
                <a:gd name="T79" fmla="*/ 698 h 1147"/>
                <a:gd name="T80" fmla="*/ 83 w 546"/>
                <a:gd name="T81" fmla="*/ 768 h 1147"/>
                <a:gd name="T82" fmla="*/ 114 w 546"/>
                <a:gd name="T83" fmla="*/ 833 h 1147"/>
                <a:gd name="T84" fmla="*/ 153 w 546"/>
                <a:gd name="T85" fmla="*/ 893 h 1147"/>
                <a:gd name="T86" fmla="*/ 200 w 546"/>
                <a:gd name="T87" fmla="*/ 947 h 1147"/>
                <a:gd name="T88" fmla="*/ 254 w 546"/>
                <a:gd name="T89" fmla="*/ 995 h 1147"/>
                <a:gd name="T90" fmla="*/ 314 w 546"/>
                <a:gd name="T91" fmla="*/ 1034 h 1147"/>
                <a:gd name="T92" fmla="*/ 379 w 546"/>
                <a:gd name="T93" fmla="*/ 1066 h 1147"/>
                <a:gd name="T94" fmla="*/ 450 w 546"/>
                <a:gd name="T95" fmla="*/ 1088 h 1147"/>
                <a:gd name="T96" fmla="*/ 525 w 546"/>
                <a:gd name="T97" fmla="*/ 1101 h 1147"/>
                <a:gd name="T98" fmla="*/ 537 w 546"/>
                <a:gd name="T99" fmla="*/ 1106 h 1147"/>
                <a:gd name="T100" fmla="*/ 544 w 546"/>
                <a:gd name="T101" fmla="*/ 1117 h 1147"/>
                <a:gd name="T102" fmla="*/ 544 w 546"/>
                <a:gd name="T103" fmla="*/ 1130 h 1147"/>
                <a:gd name="T104" fmla="*/ 538 w 546"/>
                <a:gd name="T105" fmla="*/ 1141 h 1147"/>
                <a:gd name="T106" fmla="*/ 527 w 546"/>
                <a:gd name="T107" fmla="*/ 1146 h 1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46" h="1147">
                  <a:moveTo>
                    <a:pt x="522" y="1147"/>
                  </a:moveTo>
                  <a:lnTo>
                    <a:pt x="521" y="1147"/>
                  </a:lnTo>
                  <a:lnTo>
                    <a:pt x="520" y="1147"/>
                  </a:lnTo>
                  <a:lnTo>
                    <a:pt x="493" y="1144"/>
                  </a:lnTo>
                  <a:lnTo>
                    <a:pt x="466" y="1139"/>
                  </a:lnTo>
                  <a:lnTo>
                    <a:pt x="439" y="1132"/>
                  </a:lnTo>
                  <a:lnTo>
                    <a:pt x="413" y="1126"/>
                  </a:lnTo>
                  <a:lnTo>
                    <a:pt x="387" y="1118"/>
                  </a:lnTo>
                  <a:lnTo>
                    <a:pt x="363" y="1109"/>
                  </a:lnTo>
                  <a:lnTo>
                    <a:pt x="338" y="1098"/>
                  </a:lnTo>
                  <a:lnTo>
                    <a:pt x="314" y="1087"/>
                  </a:lnTo>
                  <a:lnTo>
                    <a:pt x="290" y="1075"/>
                  </a:lnTo>
                  <a:lnTo>
                    <a:pt x="268" y="1061"/>
                  </a:lnTo>
                  <a:lnTo>
                    <a:pt x="246" y="1047"/>
                  </a:lnTo>
                  <a:lnTo>
                    <a:pt x="225" y="1032"/>
                  </a:lnTo>
                  <a:lnTo>
                    <a:pt x="206" y="1015"/>
                  </a:lnTo>
                  <a:lnTo>
                    <a:pt x="186" y="998"/>
                  </a:lnTo>
                  <a:lnTo>
                    <a:pt x="167" y="980"/>
                  </a:lnTo>
                  <a:lnTo>
                    <a:pt x="149" y="961"/>
                  </a:lnTo>
                  <a:lnTo>
                    <a:pt x="132" y="941"/>
                  </a:lnTo>
                  <a:lnTo>
                    <a:pt x="116" y="922"/>
                  </a:lnTo>
                  <a:lnTo>
                    <a:pt x="100" y="901"/>
                  </a:lnTo>
                  <a:lnTo>
                    <a:pt x="87" y="879"/>
                  </a:lnTo>
                  <a:lnTo>
                    <a:pt x="73" y="856"/>
                  </a:lnTo>
                  <a:lnTo>
                    <a:pt x="61" y="833"/>
                  </a:lnTo>
                  <a:lnTo>
                    <a:pt x="50" y="809"/>
                  </a:lnTo>
                  <a:lnTo>
                    <a:pt x="40" y="785"/>
                  </a:lnTo>
                  <a:lnTo>
                    <a:pt x="30" y="760"/>
                  </a:lnTo>
                  <a:lnTo>
                    <a:pt x="23" y="735"/>
                  </a:lnTo>
                  <a:lnTo>
                    <a:pt x="16" y="709"/>
                  </a:lnTo>
                  <a:lnTo>
                    <a:pt x="11" y="682"/>
                  </a:lnTo>
                  <a:lnTo>
                    <a:pt x="6" y="655"/>
                  </a:lnTo>
                  <a:lnTo>
                    <a:pt x="3" y="628"/>
                  </a:lnTo>
                  <a:lnTo>
                    <a:pt x="1" y="601"/>
                  </a:lnTo>
                  <a:lnTo>
                    <a:pt x="0" y="573"/>
                  </a:lnTo>
                  <a:lnTo>
                    <a:pt x="1" y="546"/>
                  </a:lnTo>
                  <a:lnTo>
                    <a:pt x="3" y="518"/>
                  </a:lnTo>
                  <a:lnTo>
                    <a:pt x="6" y="491"/>
                  </a:lnTo>
                  <a:lnTo>
                    <a:pt x="11" y="465"/>
                  </a:lnTo>
                  <a:lnTo>
                    <a:pt x="16" y="438"/>
                  </a:lnTo>
                  <a:lnTo>
                    <a:pt x="23" y="412"/>
                  </a:lnTo>
                  <a:lnTo>
                    <a:pt x="30" y="388"/>
                  </a:lnTo>
                  <a:lnTo>
                    <a:pt x="40" y="363"/>
                  </a:lnTo>
                  <a:lnTo>
                    <a:pt x="50" y="339"/>
                  </a:lnTo>
                  <a:lnTo>
                    <a:pt x="61" y="316"/>
                  </a:lnTo>
                  <a:lnTo>
                    <a:pt x="73" y="292"/>
                  </a:lnTo>
                  <a:lnTo>
                    <a:pt x="86" y="270"/>
                  </a:lnTo>
                  <a:lnTo>
                    <a:pt x="100" y="248"/>
                  </a:lnTo>
                  <a:lnTo>
                    <a:pt x="115" y="227"/>
                  </a:lnTo>
                  <a:lnTo>
                    <a:pt x="131" y="206"/>
                  </a:lnTo>
                  <a:lnTo>
                    <a:pt x="148" y="187"/>
                  </a:lnTo>
                  <a:lnTo>
                    <a:pt x="167" y="168"/>
                  </a:lnTo>
                  <a:lnTo>
                    <a:pt x="185" y="150"/>
                  </a:lnTo>
                  <a:lnTo>
                    <a:pt x="205" y="133"/>
                  </a:lnTo>
                  <a:lnTo>
                    <a:pt x="224" y="117"/>
                  </a:lnTo>
                  <a:lnTo>
                    <a:pt x="245" y="101"/>
                  </a:lnTo>
                  <a:lnTo>
                    <a:pt x="267" y="87"/>
                  </a:lnTo>
                  <a:lnTo>
                    <a:pt x="289" y="74"/>
                  </a:lnTo>
                  <a:lnTo>
                    <a:pt x="312" y="60"/>
                  </a:lnTo>
                  <a:lnTo>
                    <a:pt x="336" y="49"/>
                  </a:lnTo>
                  <a:lnTo>
                    <a:pt x="360" y="40"/>
                  </a:lnTo>
                  <a:lnTo>
                    <a:pt x="385" y="30"/>
                  </a:lnTo>
                  <a:lnTo>
                    <a:pt x="411" y="21"/>
                  </a:lnTo>
                  <a:lnTo>
                    <a:pt x="436" y="14"/>
                  </a:lnTo>
                  <a:lnTo>
                    <a:pt x="463" y="9"/>
                  </a:lnTo>
                  <a:lnTo>
                    <a:pt x="490" y="4"/>
                  </a:lnTo>
                  <a:lnTo>
                    <a:pt x="517" y="0"/>
                  </a:lnTo>
                  <a:lnTo>
                    <a:pt x="522" y="0"/>
                  </a:lnTo>
                  <a:lnTo>
                    <a:pt x="527" y="2"/>
                  </a:lnTo>
                  <a:lnTo>
                    <a:pt x="531" y="3"/>
                  </a:lnTo>
                  <a:lnTo>
                    <a:pt x="534" y="5"/>
                  </a:lnTo>
                  <a:lnTo>
                    <a:pt x="537" y="9"/>
                  </a:lnTo>
                  <a:lnTo>
                    <a:pt x="539" y="13"/>
                  </a:lnTo>
                  <a:lnTo>
                    <a:pt x="542" y="16"/>
                  </a:lnTo>
                  <a:lnTo>
                    <a:pt x="543" y="21"/>
                  </a:lnTo>
                  <a:lnTo>
                    <a:pt x="543" y="26"/>
                  </a:lnTo>
                  <a:lnTo>
                    <a:pt x="542" y="30"/>
                  </a:lnTo>
                  <a:lnTo>
                    <a:pt x="541" y="35"/>
                  </a:lnTo>
                  <a:lnTo>
                    <a:pt x="538" y="38"/>
                  </a:lnTo>
                  <a:lnTo>
                    <a:pt x="534" y="41"/>
                  </a:lnTo>
                  <a:lnTo>
                    <a:pt x="531" y="43"/>
                  </a:lnTo>
                  <a:lnTo>
                    <a:pt x="527" y="46"/>
                  </a:lnTo>
                  <a:lnTo>
                    <a:pt x="522" y="46"/>
                  </a:lnTo>
                  <a:lnTo>
                    <a:pt x="496" y="49"/>
                  </a:lnTo>
                  <a:lnTo>
                    <a:pt x="472" y="54"/>
                  </a:lnTo>
                  <a:lnTo>
                    <a:pt x="447" y="59"/>
                  </a:lnTo>
                  <a:lnTo>
                    <a:pt x="424" y="65"/>
                  </a:lnTo>
                  <a:lnTo>
                    <a:pt x="401" y="73"/>
                  </a:lnTo>
                  <a:lnTo>
                    <a:pt x="377" y="81"/>
                  </a:lnTo>
                  <a:lnTo>
                    <a:pt x="355" y="91"/>
                  </a:lnTo>
                  <a:lnTo>
                    <a:pt x="333" y="102"/>
                  </a:lnTo>
                  <a:lnTo>
                    <a:pt x="312" y="113"/>
                  </a:lnTo>
                  <a:lnTo>
                    <a:pt x="292" y="125"/>
                  </a:lnTo>
                  <a:lnTo>
                    <a:pt x="272" y="139"/>
                  </a:lnTo>
                  <a:lnTo>
                    <a:pt x="252" y="154"/>
                  </a:lnTo>
                  <a:lnTo>
                    <a:pt x="234" y="168"/>
                  </a:lnTo>
                  <a:lnTo>
                    <a:pt x="216" y="184"/>
                  </a:lnTo>
                  <a:lnTo>
                    <a:pt x="198" y="200"/>
                  </a:lnTo>
                  <a:lnTo>
                    <a:pt x="182" y="217"/>
                  </a:lnTo>
                  <a:lnTo>
                    <a:pt x="167" y="236"/>
                  </a:lnTo>
                  <a:lnTo>
                    <a:pt x="152" y="254"/>
                  </a:lnTo>
                  <a:lnTo>
                    <a:pt x="138" y="274"/>
                  </a:lnTo>
                  <a:lnTo>
                    <a:pt x="125" y="293"/>
                  </a:lnTo>
                  <a:lnTo>
                    <a:pt x="114" y="314"/>
                  </a:lnTo>
                  <a:lnTo>
                    <a:pt x="102" y="335"/>
                  </a:lnTo>
                  <a:lnTo>
                    <a:pt x="92" y="357"/>
                  </a:lnTo>
                  <a:lnTo>
                    <a:pt x="83" y="379"/>
                  </a:lnTo>
                  <a:lnTo>
                    <a:pt x="75" y="403"/>
                  </a:lnTo>
                  <a:lnTo>
                    <a:pt x="67" y="426"/>
                  </a:lnTo>
                  <a:lnTo>
                    <a:pt x="61" y="449"/>
                  </a:lnTo>
                  <a:lnTo>
                    <a:pt x="56" y="474"/>
                  </a:lnTo>
                  <a:lnTo>
                    <a:pt x="51" y="498"/>
                  </a:lnTo>
                  <a:lnTo>
                    <a:pt x="49" y="523"/>
                  </a:lnTo>
                  <a:lnTo>
                    <a:pt x="46" y="547"/>
                  </a:lnTo>
                  <a:lnTo>
                    <a:pt x="46" y="573"/>
                  </a:lnTo>
                  <a:lnTo>
                    <a:pt x="46" y="599"/>
                  </a:lnTo>
                  <a:lnTo>
                    <a:pt x="49" y="625"/>
                  </a:lnTo>
                  <a:lnTo>
                    <a:pt x="51" y="649"/>
                  </a:lnTo>
                  <a:lnTo>
                    <a:pt x="56" y="674"/>
                  </a:lnTo>
                  <a:lnTo>
                    <a:pt x="61" y="698"/>
                  </a:lnTo>
                  <a:lnTo>
                    <a:pt x="67" y="722"/>
                  </a:lnTo>
                  <a:lnTo>
                    <a:pt x="75" y="745"/>
                  </a:lnTo>
                  <a:lnTo>
                    <a:pt x="83" y="768"/>
                  </a:lnTo>
                  <a:lnTo>
                    <a:pt x="92" y="790"/>
                  </a:lnTo>
                  <a:lnTo>
                    <a:pt x="103" y="812"/>
                  </a:lnTo>
                  <a:lnTo>
                    <a:pt x="114" y="833"/>
                  </a:lnTo>
                  <a:lnTo>
                    <a:pt x="126" y="854"/>
                  </a:lnTo>
                  <a:lnTo>
                    <a:pt x="138" y="874"/>
                  </a:lnTo>
                  <a:lnTo>
                    <a:pt x="153" y="893"/>
                  </a:lnTo>
                  <a:lnTo>
                    <a:pt x="168" y="912"/>
                  </a:lnTo>
                  <a:lnTo>
                    <a:pt x="184" y="930"/>
                  </a:lnTo>
                  <a:lnTo>
                    <a:pt x="200" y="947"/>
                  </a:lnTo>
                  <a:lnTo>
                    <a:pt x="217" y="964"/>
                  </a:lnTo>
                  <a:lnTo>
                    <a:pt x="235" y="980"/>
                  </a:lnTo>
                  <a:lnTo>
                    <a:pt x="254" y="995"/>
                  </a:lnTo>
                  <a:lnTo>
                    <a:pt x="273" y="1009"/>
                  </a:lnTo>
                  <a:lnTo>
                    <a:pt x="293" y="1022"/>
                  </a:lnTo>
                  <a:lnTo>
                    <a:pt x="314" y="1034"/>
                  </a:lnTo>
                  <a:lnTo>
                    <a:pt x="335" y="1045"/>
                  </a:lnTo>
                  <a:lnTo>
                    <a:pt x="357" y="1056"/>
                  </a:lnTo>
                  <a:lnTo>
                    <a:pt x="379" y="1066"/>
                  </a:lnTo>
                  <a:lnTo>
                    <a:pt x="402" y="1075"/>
                  </a:lnTo>
                  <a:lnTo>
                    <a:pt x="425" y="1082"/>
                  </a:lnTo>
                  <a:lnTo>
                    <a:pt x="450" y="1088"/>
                  </a:lnTo>
                  <a:lnTo>
                    <a:pt x="474" y="1093"/>
                  </a:lnTo>
                  <a:lnTo>
                    <a:pt x="499" y="1098"/>
                  </a:lnTo>
                  <a:lnTo>
                    <a:pt x="525" y="1101"/>
                  </a:lnTo>
                  <a:lnTo>
                    <a:pt x="530" y="1102"/>
                  </a:lnTo>
                  <a:lnTo>
                    <a:pt x="533" y="1103"/>
                  </a:lnTo>
                  <a:lnTo>
                    <a:pt x="537" y="1106"/>
                  </a:lnTo>
                  <a:lnTo>
                    <a:pt x="541" y="1109"/>
                  </a:lnTo>
                  <a:lnTo>
                    <a:pt x="543" y="1113"/>
                  </a:lnTo>
                  <a:lnTo>
                    <a:pt x="544" y="1117"/>
                  </a:lnTo>
                  <a:lnTo>
                    <a:pt x="546" y="1121"/>
                  </a:lnTo>
                  <a:lnTo>
                    <a:pt x="546" y="1126"/>
                  </a:lnTo>
                  <a:lnTo>
                    <a:pt x="544" y="1130"/>
                  </a:lnTo>
                  <a:lnTo>
                    <a:pt x="543" y="1134"/>
                  </a:lnTo>
                  <a:lnTo>
                    <a:pt x="541" y="1137"/>
                  </a:lnTo>
                  <a:lnTo>
                    <a:pt x="538" y="1141"/>
                  </a:lnTo>
                  <a:lnTo>
                    <a:pt x="534" y="1144"/>
                  </a:lnTo>
                  <a:lnTo>
                    <a:pt x="531" y="1145"/>
                  </a:lnTo>
                  <a:lnTo>
                    <a:pt x="527" y="1146"/>
                  </a:lnTo>
                  <a:lnTo>
                    <a:pt x="522" y="1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1" name="Freeform 174"/>
            <p:cNvSpPr>
              <a:spLocks/>
            </p:cNvSpPr>
            <p:nvPr/>
          </p:nvSpPr>
          <p:spPr bwMode="auto">
            <a:xfrm>
              <a:off x="4522788" y="5194300"/>
              <a:ext cx="47625" cy="74613"/>
            </a:xfrm>
            <a:custGeom>
              <a:avLst/>
              <a:gdLst>
                <a:gd name="T0" fmla="*/ 23 w 120"/>
                <a:gd name="T1" fmla="*/ 191 h 191"/>
                <a:gd name="T2" fmla="*/ 18 w 120"/>
                <a:gd name="T3" fmla="*/ 191 h 191"/>
                <a:gd name="T4" fmla="*/ 15 w 120"/>
                <a:gd name="T5" fmla="*/ 190 h 191"/>
                <a:gd name="T6" fmla="*/ 11 w 120"/>
                <a:gd name="T7" fmla="*/ 188 h 191"/>
                <a:gd name="T8" fmla="*/ 7 w 120"/>
                <a:gd name="T9" fmla="*/ 185 h 191"/>
                <a:gd name="T10" fmla="*/ 4 w 120"/>
                <a:gd name="T11" fmla="*/ 182 h 191"/>
                <a:gd name="T12" fmla="*/ 2 w 120"/>
                <a:gd name="T13" fmla="*/ 178 h 191"/>
                <a:gd name="T14" fmla="*/ 1 w 120"/>
                <a:gd name="T15" fmla="*/ 173 h 191"/>
                <a:gd name="T16" fmla="*/ 0 w 120"/>
                <a:gd name="T17" fmla="*/ 168 h 191"/>
                <a:gd name="T18" fmla="*/ 1 w 120"/>
                <a:gd name="T19" fmla="*/ 164 h 191"/>
                <a:gd name="T20" fmla="*/ 2 w 120"/>
                <a:gd name="T21" fmla="*/ 160 h 191"/>
                <a:gd name="T22" fmla="*/ 4 w 120"/>
                <a:gd name="T23" fmla="*/ 156 h 191"/>
                <a:gd name="T24" fmla="*/ 7 w 120"/>
                <a:gd name="T25" fmla="*/ 152 h 191"/>
                <a:gd name="T26" fmla="*/ 64 w 120"/>
                <a:gd name="T27" fmla="*/ 96 h 191"/>
                <a:gd name="T28" fmla="*/ 9 w 120"/>
                <a:gd name="T29" fmla="*/ 39 h 191"/>
                <a:gd name="T30" fmla="*/ 5 w 120"/>
                <a:gd name="T31" fmla="*/ 36 h 191"/>
                <a:gd name="T32" fmla="*/ 4 w 120"/>
                <a:gd name="T33" fmla="*/ 32 h 191"/>
                <a:gd name="T34" fmla="*/ 2 w 120"/>
                <a:gd name="T35" fmla="*/ 28 h 191"/>
                <a:gd name="T36" fmla="*/ 1 w 120"/>
                <a:gd name="T37" fmla="*/ 23 h 191"/>
                <a:gd name="T38" fmla="*/ 2 w 120"/>
                <a:gd name="T39" fmla="*/ 18 h 191"/>
                <a:gd name="T40" fmla="*/ 4 w 120"/>
                <a:gd name="T41" fmla="*/ 15 h 191"/>
                <a:gd name="T42" fmla="*/ 5 w 120"/>
                <a:gd name="T43" fmla="*/ 11 h 191"/>
                <a:gd name="T44" fmla="*/ 9 w 120"/>
                <a:gd name="T45" fmla="*/ 7 h 191"/>
                <a:gd name="T46" fmla="*/ 12 w 120"/>
                <a:gd name="T47" fmla="*/ 4 h 191"/>
                <a:gd name="T48" fmla="*/ 16 w 120"/>
                <a:gd name="T49" fmla="*/ 2 h 191"/>
                <a:gd name="T50" fmla="*/ 20 w 120"/>
                <a:gd name="T51" fmla="*/ 1 h 191"/>
                <a:gd name="T52" fmla="*/ 24 w 120"/>
                <a:gd name="T53" fmla="*/ 0 h 191"/>
                <a:gd name="T54" fmla="*/ 29 w 120"/>
                <a:gd name="T55" fmla="*/ 1 h 191"/>
                <a:gd name="T56" fmla="*/ 33 w 120"/>
                <a:gd name="T57" fmla="*/ 2 h 191"/>
                <a:gd name="T58" fmla="*/ 37 w 120"/>
                <a:gd name="T59" fmla="*/ 4 h 191"/>
                <a:gd name="T60" fmla="*/ 40 w 120"/>
                <a:gd name="T61" fmla="*/ 7 h 191"/>
                <a:gd name="T62" fmla="*/ 113 w 120"/>
                <a:gd name="T63" fmla="*/ 79 h 191"/>
                <a:gd name="T64" fmla="*/ 115 w 120"/>
                <a:gd name="T65" fmla="*/ 82 h 191"/>
                <a:gd name="T66" fmla="*/ 118 w 120"/>
                <a:gd name="T67" fmla="*/ 87 h 191"/>
                <a:gd name="T68" fmla="*/ 119 w 120"/>
                <a:gd name="T69" fmla="*/ 91 h 191"/>
                <a:gd name="T70" fmla="*/ 120 w 120"/>
                <a:gd name="T71" fmla="*/ 96 h 191"/>
                <a:gd name="T72" fmla="*/ 119 w 120"/>
                <a:gd name="T73" fmla="*/ 99 h 191"/>
                <a:gd name="T74" fmla="*/ 118 w 120"/>
                <a:gd name="T75" fmla="*/ 104 h 191"/>
                <a:gd name="T76" fmla="*/ 115 w 120"/>
                <a:gd name="T77" fmla="*/ 108 h 191"/>
                <a:gd name="T78" fmla="*/ 113 w 120"/>
                <a:gd name="T79" fmla="*/ 112 h 191"/>
                <a:gd name="T80" fmla="*/ 39 w 120"/>
                <a:gd name="T81" fmla="*/ 185 h 191"/>
                <a:gd name="T82" fmla="*/ 36 w 120"/>
                <a:gd name="T83" fmla="*/ 188 h 191"/>
                <a:gd name="T84" fmla="*/ 32 w 120"/>
                <a:gd name="T85" fmla="*/ 190 h 191"/>
                <a:gd name="T86" fmla="*/ 28 w 120"/>
                <a:gd name="T87" fmla="*/ 191 h 191"/>
                <a:gd name="T88" fmla="*/ 23 w 120"/>
                <a:gd name="T89" fmla="*/ 191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0" h="191">
                  <a:moveTo>
                    <a:pt x="23" y="191"/>
                  </a:moveTo>
                  <a:lnTo>
                    <a:pt x="18" y="191"/>
                  </a:lnTo>
                  <a:lnTo>
                    <a:pt x="15" y="190"/>
                  </a:lnTo>
                  <a:lnTo>
                    <a:pt x="11" y="188"/>
                  </a:lnTo>
                  <a:lnTo>
                    <a:pt x="7" y="185"/>
                  </a:lnTo>
                  <a:lnTo>
                    <a:pt x="4" y="182"/>
                  </a:lnTo>
                  <a:lnTo>
                    <a:pt x="2" y="178"/>
                  </a:lnTo>
                  <a:lnTo>
                    <a:pt x="1" y="173"/>
                  </a:lnTo>
                  <a:lnTo>
                    <a:pt x="0" y="168"/>
                  </a:lnTo>
                  <a:lnTo>
                    <a:pt x="1" y="164"/>
                  </a:lnTo>
                  <a:lnTo>
                    <a:pt x="2" y="160"/>
                  </a:lnTo>
                  <a:lnTo>
                    <a:pt x="4" y="156"/>
                  </a:lnTo>
                  <a:lnTo>
                    <a:pt x="7" y="152"/>
                  </a:lnTo>
                  <a:lnTo>
                    <a:pt x="64" y="96"/>
                  </a:lnTo>
                  <a:lnTo>
                    <a:pt x="9" y="39"/>
                  </a:lnTo>
                  <a:lnTo>
                    <a:pt x="5" y="36"/>
                  </a:lnTo>
                  <a:lnTo>
                    <a:pt x="4" y="32"/>
                  </a:lnTo>
                  <a:lnTo>
                    <a:pt x="2" y="28"/>
                  </a:lnTo>
                  <a:lnTo>
                    <a:pt x="1" y="23"/>
                  </a:lnTo>
                  <a:lnTo>
                    <a:pt x="2" y="18"/>
                  </a:lnTo>
                  <a:lnTo>
                    <a:pt x="4" y="15"/>
                  </a:lnTo>
                  <a:lnTo>
                    <a:pt x="5" y="11"/>
                  </a:lnTo>
                  <a:lnTo>
                    <a:pt x="9" y="7"/>
                  </a:lnTo>
                  <a:lnTo>
                    <a:pt x="12" y="4"/>
                  </a:lnTo>
                  <a:lnTo>
                    <a:pt x="16" y="2"/>
                  </a:lnTo>
                  <a:lnTo>
                    <a:pt x="20" y="1"/>
                  </a:lnTo>
                  <a:lnTo>
                    <a:pt x="24" y="0"/>
                  </a:lnTo>
                  <a:lnTo>
                    <a:pt x="29" y="1"/>
                  </a:lnTo>
                  <a:lnTo>
                    <a:pt x="33" y="2"/>
                  </a:lnTo>
                  <a:lnTo>
                    <a:pt x="37" y="4"/>
                  </a:lnTo>
                  <a:lnTo>
                    <a:pt x="40" y="7"/>
                  </a:lnTo>
                  <a:lnTo>
                    <a:pt x="113" y="79"/>
                  </a:lnTo>
                  <a:lnTo>
                    <a:pt x="115" y="82"/>
                  </a:lnTo>
                  <a:lnTo>
                    <a:pt x="118" y="87"/>
                  </a:lnTo>
                  <a:lnTo>
                    <a:pt x="119" y="91"/>
                  </a:lnTo>
                  <a:lnTo>
                    <a:pt x="120" y="96"/>
                  </a:lnTo>
                  <a:lnTo>
                    <a:pt x="119" y="99"/>
                  </a:lnTo>
                  <a:lnTo>
                    <a:pt x="118" y="104"/>
                  </a:lnTo>
                  <a:lnTo>
                    <a:pt x="115" y="108"/>
                  </a:lnTo>
                  <a:lnTo>
                    <a:pt x="113" y="112"/>
                  </a:lnTo>
                  <a:lnTo>
                    <a:pt x="39" y="185"/>
                  </a:lnTo>
                  <a:lnTo>
                    <a:pt x="36" y="188"/>
                  </a:lnTo>
                  <a:lnTo>
                    <a:pt x="32" y="190"/>
                  </a:lnTo>
                  <a:lnTo>
                    <a:pt x="28" y="191"/>
                  </a:lnTo>
                  <a:lnTo>
                    <a:pt x="23" y="1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175"/>
            <p:cNvSpPr>
              <a:spLocks/>
            </p:cNvSpPr>
            <p:nvPr/>
          </p:nvSpPr>
          <p:spPr bwMode="auto">
            <a:xfrm>
              <a:off x="4586288" y="5218113"/>
              <a:ext cx="217488" cy="455613"/>
            </a:xfrm>
            <a:custGeom>
              <a:avLst/>
              <a:gdLst>
                <a:gd name="T0" fmla="*/ 17 w 546"/>
                <a:gd name="T1" fmla="*/ 1144 h 1146"/>
                <a:gd name="T2" fmla="*/ 7 w 546"/>
                <a:gd name="T3" fmla="*/ 1137 h 1146"/>
                <a:gd name="T4" fmla="*/ 2 w 546"/>
                <a:gd name="T5" fmla="*/ 1125 h 1146"/>
                <a:gd name="T6" fmla="*/ 6 w 546"/>
                <a:gd name="T7" fmla="*/ 1112 h 1146"/>
                <a:gd name="T8" fmla="*/ 15 w 546"/>
                <a:gd name="T9" fmla="*/ 1103 h 1146"/>
                <a:gd name="T10" fmla="*/ 49 w 546"/>
                <a:gd name="T11" fmla="*/ 1096 h 1146"/>
                <a:gd name="T12" fmla="*/ 121 w 546"/>
                <a:gd name="T13" fmla="*/ 1081 h 1146"/>
                <a:gd name="T14" fmla="*/ 190 w 546"/>
                <a:gd name="T15" fmla="*/ 1055 h 1146"/>
                <a:gd name="T16" fmla="*/ 254 w 546"/>
                <a:gd name="T17" fmla="*/ 1020 h 1146"/>
                <a:gd name="T18" fmla="*/ 311 w 546"/>
                <a:gd name="T19" fmla="*/ 979 h 1146"/>
                <a:gd name="T20" fmla="*/ 363 w 546"/>
                <a:gd name="T21" fmla="*/ 928 h 1146"/>
                <a:gd name="T22" fmla="*/ 407 w 546"/>
                <a:gd name="T23" fmla="*/ 872 h 1146"/>
                <a:gd name="T24" fmla="*/ 444 w 546"/>
                <a:gd name="T25" fmla="*/ 811 h 1146"/>
                <a:gd name="T26" fmla="*/ 471 w 546"/>
                <a:gd name="T27" fmla="*/ 743 h 1146"/>
                <a:gd name="T28" fmla="*/ 489 w 546"/>
                <a:gd name="T29" fmla="*/ 673 h 1146"/>
                <a:gd name="T30" fmla="*/ 499 w 546"/>
                <a:gd name="T31" fmla="*/ 598 h 1146"/>
                <a:gd name="T32" fmla="*/ 497 w 546"/>
                <a:gd name="T33" fmla="*/ 522 h 1146"/>
                <a:gd name="T34" fmla="*/ 484 w 546"/>
                <a:gd name="T35" fmla="*/ 449 h 1146"/>
                <a:gd name="T36" fmla="*/ 462 w 546"/>
                <a:gd name="T37" fmla="*/ 379 h 1146"/>
                <a:gd name="T38" fmla="*/ 432 w 546"/>
                <a:gd name="T39" fmla="*/ 313 h 1146"/>
                <a:gd name="T40" fmla="*/ 392 w 546"/>
                <a:gd name="T41" fmla="*/ 253 h 1146"/>
                <a:gd name="T42" fmla="*/ 346 w 546"/>
                <a:gd name="T43" fmla="*/ 199 h 1146"/>
                <a:gd name="T44" fmla="*/ 292 w 546"/>
                <a:gd name="T45" fmla="*/ 152 h 1146"/>
                <a:gd name="T46" fmla="*/ 232 w 546"/>
                <a:gd name="T47" fmla="*/ 111 h 1146"/>
                <a:gd name="T48" fmla="*/ 167 w 546"/>
                <a:gd name="T49" fmla="*/ 81 h 1146"/>
                <a:gd name="T50" fmla="*/ 96 w 546"/>
                <a:gd name="T51" fmla="*/ 57 h 1146"/>
                <a:gd name="T52" fmla="*/ 21 w 546"/>
                <a:gd name="T53" fmla="*/ 45 h 1146"/>
                <a:gd name="T54" fmla="*/ 8 w 546"/>
                <a:gd name="T55" fmla="*/ 40 h 1146"/>
                <a:gd name="T56" fmla="*/ 1 w 546"/>
                <a:gd name="T57" fmla="*/ 29 h 1146"/>
                <a:gd name="T58" fmla="*/ 1 w 546"/>
                <a:gd name="T59" fmla="*/ 16 h 1146"/>
                <a:gd name="T60" fmla="*/ 8 w 546"/>
                <a:gd name="T61" fmla="*/ 5 h 1146"/>
                <a:gd name="T62" fmla="*/ 21 w 546"/>
                <a:gd name="T63" fmla="*/ 0 h 1146"/>
                <a:gd name="T64" fmla="*/ 80 w 546"/>
                <a:gd name="T65" fmla="*/ 7 h 1146"/>
                <a:gd name="T66" fmla="*/ 158 w 546"/>
                <a:gd name="T67" fmla="*/ 28 h 1146"/>
                <a:gd name="T68" fmla="*/ 232 w 546"/>
                <a:gd name="T69" fmla="*/ 59 h 1146"/>
                <a:gd name="T70" fmla="*/ 299 w 546"/>
                <a:gd name="T71" fmla="*/ 99 h 1146"/>
                <a:gd name="T72" fmla="*/ 359 w 546"/>
                <a:gd name="T73" fmla="*/ 148 h 1146"/>
                <a:gd name="T74" fmla="*/ 413 w 546"/>
                <a:gd name="T75" fmla="*/ 205 h 1146"/>
                <a:gd name="T76" fmla="*/ 459 w 546"/>
                <a:gd name="T77" fmla="*/ 268 h 1146"/>
                <a:gd name="T78" fmla="*/ 495 w 546"/>
                <a:gd name="T79" fmla="*/ 337 h 1146"/>
                <a:gd name="T80" fmla="*/ 522 w 546"/>
                <a:gd name="T81" fmla="*/ 412 h 1146"/>
                <a:gd name="T82" fmla="*/ 540 w 546"/>
                <a:gd name="T83" fmla="*/ 490 h 1146"/>
                <a:gd name="T84" fmla="*/ 546 w 546"/>
                <a:gd name="T85" fmla="*/ 573 h 1146"/>
                <a:gd name="T86" fmla="*/ 540 w 546"/>
                <a:gd name="T87" fmla="*/ 655 h 1146"/>
                <a:gd name="T88" fmla="*/ 522 w 546"/>
                <a:gd name="T89" fmla="*/ 733 h 1146"/>
                <a:gd name="T90" fmla="*/ 495 w 546"/>
                <a:gd name="T91" fmla="*/ 807 h 1146"/>
                <a:gd name="T92" fmla="*/ 460 w 546"/>
                <a:gd name="T93" fmla="*/ 877 h 1146"/>
                <a:gd name="T94" fmla="*/ 414 w 546"/>
                <a:gd name="T95" fmla="*/ 939 h 1146"/>
                <a:gd name="T96" fmla="*/ 360 w 546"/>
                <a:gd name="T97" fmla="*/ 996 h 1146"/>
                <a:gd name="T98" fmla="*/ 300 w 546"/>
                <a:gd name="T99" fmla="*/ 1045 h 1146"/>
                <a:gd name="T100" fmla="*/ 233 w 546"/>
                <a:gd name="T101" fmla="*/ 1085 h 1146"/>
                <a:gd name="T102" fmla="*/ 161 w 546"/>
                <a:gd name="T103" fmla="*/ 1116 h 1146"/>
                <a:gd name="T104" fmla="*/ 82 w 546"/>
                <a:gd name="T105" fmla="*/ 1138 h 1146"/>
                <a:gd name="T106" fmla="*/ 27 w 546"/>
                <a:gd name="T107" fmla="*/ 1146 h 1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46" h="1146">
                  <a:moveTo>
                    <a:pt x="26" y="1146"/>
                  </a:moveTo>
                  <a:lnTo>
                    <a:pt x="22" y="1146"/>
                  </a:lnTo>
                  <a:lnTo>
                    <a:pt x="17" y="1144"/>
                  </a:lnTo>
                  <a:lnTo>
                    <a:pt x="13" y="1143"/>
                  </a:lnTo>
                  <a:lnTo>
                    <a:pt x="11" y="1141"/>
                  </a:lnTo>
                  <a:lnTo>
                    <a:pt x="7" y="1137"/>
                  </a:lnTo>
                  <a:lnTo>
                    <a:pt x="5" y="1133"/>
                  </a:lnTo>
                  <a:lnTo>
                    <a:pt x="4" y="1130"/>
                  </a:lnTo>
                  <a:lnTo>
                    <a:pt x="2" y="1125"/>
                  </a:lnTo>
                  <a:lnTo>
                    <a:pt x="2" y="1121"/>
                  </a:lnTo>
                  <a:lnTo>
                    <a:pt x="4" y="1116"/>
                  </a:lnTo>
                  <a:lnTo>
                    <a:pt x="6" y="1112"/>
                  </a:lnTo>
                  <a:lnTo>
                    <a:pt x="8" y="1109"/>
                  </a:lnTo>
                  <a:lnTo>
                    <a:pt x="11" y="1105"/>
                  </a:lnTo>
                  <a:lnTo>
                    <a:pt x="15" y="1103"/>
                  </a:lnTo>
                  <a:lnTo>
                    <a:pt x="19" y="1101"/>
                  </a:lnTo>
                  <a:lnTo>
                    <a:pt x="23" y="1100"/>
                  </a:lnTo>
                  <a:lnTo>
                    <a:pt x="49" y="1096"/>
                  </a:lnTo>
                  <a:lnTo>
                    <a:pt x="73" y="1093"/>
                  </a:lnTo>
                  <a:lnTo>
                    <a:pt x="98" y="1087"/>
                  </a:lnTo>
                  <a:lnTo>
                    <a:pt x="121" y="1081"/>
                  </a:lnTo>
                  <a:lnTo>
                    <a:pt x="145" y="1073"/>
                  </a:lnTo>
                  <a:lnTo>
                    <a:pt x="168" y="1065"/>
                  </a:lnTo>
                  <a:lnTo>
                    <a:pt x="190" y="1055"/>
                  </a:lnTo>
                  <a:lnTo>
                    <a:pt x="212" y="1045"/>
                  </a:lnTo>
                  <a:lnTo>
                    <a:pt x="233" y="1033"/>
                  </a:lnTo>
                  <a:lnTo>
                    <a:pt x="254" y="1020"/>
                  </a:lnTo>
                  <a:lnTo>
                    <a:pt x="273" y="1007"/>
                  </a:lnTo>
                  <a:lnTo>
                    <a:pt x="293" y="993"/>
                  </a:lnTo>
                  <a:lnTo>
                    <a:pt x="311" y="979"/>
                  </a:lnTo>
                  <a:lnTo>
                    <a:pt x="330" y="963"/>
                  </a:lnTo>
                  <a:lnTo>
                    <a:pt x="347" y="946"/>
                  </a:lnTo>
                  <a:lnTo>
                    <a:pt x="363" y="928"/>
                  </a:lnTo>
                  <a:lnTo>
                    <a:pt x="379" y="910"/>
                  </a:lnTo>
                  <a:lnTo>
                    <a:pt x="394" y="892"/>
                  </a:lnTo>
                  <a:lnTo>
                    <a:pt x="407" y="872"/>
                  </a:lnTo>
                  <a:lnTo>
                    <a:pt x="421" y="852"/>
                  </a:lnTo>
                  <a:lnTo>
                    <a:pt x="432" y="832"/>
                  </a:lnTo>
                  <a:lnTo>
                    <a:pt x="444" y="811"/>
                  </a:lnTo>
                  <a:lnTo>
                    <a:pt x="454" y="789"/>
                  </a:lnTo>
                  <a:lnTo>
                    <a:pt x="463" y="766"/>
                  </a:lnTo>
                  <a:lnTo>
                    <a:pt x="471" y="743"/>
                  </a:lnTo>
                  <a:lnTo>
                    <a:pt x="478" y="721"/>
                  </a:lnTo>
                  <a:lnTo>
                    <a:pt x="484" y="697"/>
                  </a:lnTo>
                  <a:lnTo>
                    <a:pt x="489" y="673"/>
                  </a:lnTo>
                  <a:lnTo>
                    <a:pt x="494" y="649"/>
                  </a:lnTo>
                  <a:lnTo>
                    <a:pt x="497" y="623"/>
                  </a:lnTo>
                  <a:lnTo>
                    <a:pt x="499" y="598"/>
                  </a:lnTo>
                  <a:lnTo>
                    <a:pt x="499" y="573"/>
                  </a:lnTo>
                  <a:lnTo>
                    <a:pt x="499" y="547"/>
                  </a:lnTo>
                  <a:lnTo>
                    <a:pt x="497" y="522"/>
                  </a:lnTo>
                  <a:lnTo>
                    <a:pt x="494" y="497"/>
                  </a:lnTo>
                  <a:lnTo>
                    <a:pt x="489" y="472"/>
                  </a:lnTo>
                  <a:lnTo>
                    <a:pt x="484" y="449"/>
                  </a:lnTo>
                  <a:lnTo>
                    <a:pt x="478" y="424"/>
                  </a:lnTo>
                  <a:lnTo>
                    <a:pt x="471" y="401"/>
                  </a:lnTo>
                  <a:lnTo>
                    <a:pt x="462" y="379"/>
                  </a:lnTo>
                  <a:lnTo>
                    <a:pt x="454" y="356"/>
                  </a:lnTo>
                  <a:lnTo>
                    <a:pt x="443" y="335"/>
                  </a:lnTo>
                  <a:lnTo>
                    <a:pt x="432" y="313"/>
                  </a:lnTo>
                  <a:lnTo>
                    <a:pt x="419" y="292"/>
                  </a:lnTo>
                  <a:lnTo>
                    <a:pt x="407" y="272"/>
                  </a:lnTo>
                  <a:lnTo>
                    <a:pt x="392" y="253"/>
                  </a:lnTo>
                  <a:lnTo>
                    <a:pt x="378" y="234"/>
                  </a:lnTo>
                  <a:lnTo>
                    <a:pt x="362" y="216"/>
                  </a:lnTo>
                  <a:lnTo>
                    <a:pt x="346" y="199"/>
                  </a:lnTo>
                  <a:lnTo>
                    <a:pt x="329" y="183"/>
                  </a:lnTo>
                  <a:lnTo>
                    <a:pt x="310" y="167"/>
                  </a:lnTo>
                  <a:lnTo>
                    <a:pt x="292" y="152"/>
                  </a:lnTo>
                  <a:lnTo>
                    <a:pt x="272" y="137"/>
                  </a:lnTo>
                  <a:lnTo>
                    <a:pt x="253" y="124"/>
                  </a:lnTo>
                  <a:lnTo>
                    <a:pt x="232" y="111"/>
                  </a:lnTo>
                  <a:lnTo>
                    <a:pt x="211" y="100"/>
                  </a:lnTo>
                  <a:lnTo>
                    <a:pt x="189" y="89"/>
                  </a:lnTo>
                  <a:lnTo>
                    <a:pt x="167" y="81"/>
                  </a:lnTo>
                  <a:lnTo>
                    <a:pt x="143" y="72"/>
                  </a:lnTo>
                  <a:lnTo>
                    <a:pt x="120" y="65"/>
                  </a:lnTo>
                  <a:lnTo>
                    <a:pt x="96" y="57"/>
                  </a:lnTo>
                  <a:lnTo>
                    <a:pt x="71" y="53"/>
                  </a:lnTo>
                  <a:lnTo>
                    <a:pt x="46" y="49"/>
                  </a:lnTo>
                  <a:lnTo>
                    <a:pt x="21" y="45"/>
                  </a:lnTo>
                  <a:lnTo>
                    <a:pt x="16" y="44"/>
                  </a:lnTo>
                  <a:lnTo>
                    <a:pt x="12" y="43"/>
                  </a:lnTo>
                  <a:lnTo>
                    <a:pt x="8" y="40"/>
                  </a:lnTo>
                  <a:lnTo>
                    <a:pt x="5" y="37"/>
                  </a:lnTo>
                  <a:lnTo>
                    <a:pt x="2" y="33"/>
                  </a:lnTo>
                  <a:lnTo>
                    <a:pt x="1" y="29"/>
                  </a:lnTo>
                  <a:lnTo>
                    <a:pt x="0" y="24"/>
                  </a:lnTo>
                  <a:lnTo>
                    <a:pt x="0" y="21"/>
                  </a:lnTo>
                  <a:lnTo>
                    <a:pt x="1" y="16"/>
                  </a:lnTo>
                  <a:lnTo>
                    <a:pt x="2" y="12"/>
                  </a:lnTo>
                  <a:lnTo>
                    <a:pt x="5" y="8"/>
                  </a:lnTo>
                  <a:lnTo>
                    <a:pt x="8" y="5"/>
                  </a:lnTo>
                  <a:lnTo>
                    <a:pt x="12" y="2"/>
                  </a:lnTo>
                  <a:lnTo>
                    <a:pt x="16" y="1"/>
                  </a:lnTo>
                  <a:lnTo>
                    <a:pt x="21" y="0"/>
                  </a:lnTo>
                  <a:lnTo>
                    <a:pt x="26" y="0"/>
                  </a:lnTo>
                  <a:lnTo>
                    <a:pt x="53" y="2"/>
                  </a:lnTo>
                  <a:lnTo>
                    <a:pt x="80" y="7"/>
                  </a:lnTo>
                  <a:lnTo>
                    <a:pt x="107" y="13"/>
                  </a:lnTo>
                  <a:lnTo>
                    <a:pt x="132" y="21"/>
                  </a:lnTo>
                  <a:lnTo>
                    <a:pt x="158" y="28"/>
                  </a:lnTo>
                  <a:lnTo>
                    <a:pt x="184" y="38"/>
                  </a:lnTo>
                  <a:lnTo>
                    <a:pt x="207" y="48"/>
                  </a:lnTo>
                  <a:lnTo>
                    <a:pt x="232" y="59"/>
                  </a:lnTo>
                  <a:lnTo>
                    <a:pt x="255" y="72"/>
                  </a:lnTo>
                  <a:lnTo>
                    <a:pt x="277" y="84"/>
                  </a:lnTo>
                  <a:lnTo>
                    <a:pt x="299" y="99"/>
                  </a:lnTo>
                  <a:lnTo>
                    <a:pt x="320" y="115"/>
                  </a:lnTo>
                  <a:lnTo>
                    <a:pt x="341" y="131"/>
                  </a:lnTo>
                  <a:lnTo>
                    <a:pt x="359" y="148"/>
                  </a:lnTo>
                  <a:lnTo>
                    <a:pt x="379" y="167"/>
                  </a:lnTo>
                  <a:lnTo>
                    <a:pt x="396" y="185"/>
                  </a:lnTo>
                  <a:lnTo>
                    <a:pt x="413" y="205"/>
                  </a:lnTo>
                  <a:lnTo>
                    <a:pt x="429" y="226"/>
                  </a:lnTo>
                  <a:lnTo>
                    <a:pt x="445" y="246"/>
                  </a:lnTo>
                  <a:lnTo>
                    <a:pt x="459" y="268"/>
                  </a:lnTo>
                  <a:lnTo>
                    <a:pt x="472" y="291"/>
                  </a:lnTo>
                  <a:lnTo>
                    <a:pt x="484" y="314"/>
                  </a:lnTo>
                  <a:lnTo>
                    <a:pt x="495" y="337"/>
                  </a:lnTo>
                  <a:lnTo>
                    <a:pt x="505" y="362"/>
                  </a:lnTo>
                  <a:lnTo>
                    <a:pt x="515" y="386"/>
                  </a:lnTo>
                  <a:lnTo>
                    <a:pt x="522" y="412"/>
                  </a:lnTo>
                  <a:lnTo>
                    <a:pt x="530" y="438"/>
                  </a:lnTo>
                  <a:lnTo>
                    <a:pt x="535" y="464"/>
                  </a:lnTo>
                  <a:lnTo>
                    <a:pt x="540" y="490"/>
                  </a:lnTo>
                  <a:lnTo>
                    <a:pt x="542" y="517"/>
                  </a:lnTo>
                  <a:lnTo>
                    <a:pt x="544" y="544"/>
                  </a:lnTo>
                  <a:lnTo>
                    <a:pt x="546" y="573"/>
                  </a:lnTo>
                  <a:lnTo>
                    <a:pt x="544" y="601"/>
                  </a:lnTo>
                  <a:lnTo>
                    <a:pt x="542" y="628"/>
                  </a:lnTo>
                  <a:lnTo>
                    <a:pt x="540" y="655"/>
                  </a:lnTo>
                  <a:lnTo>
                    <a:pt x="535" y="682"/>
                  </a:lnTo>
                  <a:lnTo>
                    <a:pt x="530" y="708"/>
                  </a:lnTo>
                  <a:lnTo>
                    <a:pt x="522" y="733"/>
                  </a:lnTo>
                  <a:lnTo>
                    <a:pt x="515" y="759"/>
                  </a:lnTo>
                  <a:lnTo>
                    <a:pt x="506" y="784"/>
                  </a:lnTo>
                  <a:lnTo>
                    <a:pt x="495" y="807"/>
                  </a:lnTo>
                  <a:lnTo>
                    <a:pt x="484" y="832"/>
                  </a:lnTo>
                  <a:lnTo>
                    <a:pt x="472" y="855"/>
                  </a:lnTo>
                  <a:lnTo>
                    <a:pt x="460" y="877"/>
                  </a:lnTo>
                  <a:lnTo>
                    <a:pt x="445" y="899"/>
                  </a:lnTo>
                  <a:lnTo>
                    <a:pt x="430" y="920"/>
                  </a:lnTo>
                  <a:lnTo>
                    <a:pt x="414" y="939"/>
                  </a:lnTo>
                  <a:lnTo>
                    <a:pt x="397" y="959"/>
                  </a:lnTo>
                  <a:lnTo>
                    <a:pt x="379" y="979"/>
                  </a:lnTo>
                  <a:lnTo>
                    <a:pt x="360" y="996"/>
                  </a:lnTo>
                  <a:lnTo>
                    <a:pt x="341" y="1013"/>
                  </a:lnTo>
                  <a:lnTo>
                    <a:pt x="321" y="1030"/>
                  </a:lnTo>
                  <a:lnTo>
                    <a:pt x="300" y="1045"/>
                  </a:lnTo>
                  <a:lnTo>
                    <a:pt x="278" y="1060"/>
                  </a:lnTo>
                  <a:lnTo>
                    <a:pt x="256" y="1073"/>
                  </a:lnTo>
                  <a:lnTo>
                    <a:pt x="233" y="1085"/>
                  </a:lnTo>
                  <a:lnTo>
                    <a:pt x="210" y="1096"/>
                  </a:lnTo>
                  <a:lnTo>
                    <a:pt x="185" y="1108"/>
                  </a:lnTo>
                  <a:lnTo>
                    <a:pt x="161" y="1116"/>
                  </a:lnTo>
                  <a:lnTo>
                    <a:pt x="135" y="1125"/>
                  </a:lnTo>
                  <a:lnTo>
                    <a:pt x="109" y="1132"/>
                  </a:lnTo>
                  <a:lnTo>
                    <a:pt x="82" y="1138"/>
                  </a:lnTo>
                  <a:lnTo>
                    <a:pt x="55" y="1142"/>
                  </a:lnTo>
                  <a:lnTo>
                    <a:pt x="28" y="1146"/>
                  </a:lnTo>
                  <a:lnTo>
                    <a:pt x="27" y="1146"/>
                  </a:lnTo>
                  <a:lnTo>
                    <a:pt x="26" y="1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176"/>
            <p:cNvSpPr>
              <a:spLocks/>
            </p:cNvSpPr>
            <p:nvPr/>
          </p:nvSpPr>
          <p:spPr bwMode="auto">
            <a:xfrm>
              <a:off x="4579938" y="5624513"/>
              <a:ext cx="47625" cy="74613"/>
            </a:xfrm>
            <a:custGeom>
              <a:avLst/>
              <a:gdLst>
                <a:gd name="T0" fmla="*/ 95 w 119"/>
                <a:gd name="T1" fmla="*/ 192 h 192"/>
                <a:gd name="T2" fmla="*/ 90 w 119"/>
                <a:gd name="T3" fmla="*/ 192 h 192"/>
                <a:gd name="T4" fmla="*/ 86 w 119"/>
                <a:gd name="T5" fmla="*/ 191 h 192"/>
                <a:gd name="T6" fmla="*/ 83 w 119"/>
                <a:gd name="T7" fmla="*/ 188 h 192"/>
                <a:gd name="T8" fmla="*/ 79 w 119"/>
                <a:gd name="T9" fmla="*/ 186 h 192"/>
                <a:gd name="T10" fmla="*/ 7 w 119"/>
                <a:gd name="T11" fmla="*/ 113 h 192"/>
                <a:gd name="T12" fmla="*/ 4 w 119"/>
                <a:gd name="T13" fmla="*/ 110 h 192"/>
                <a:gd name="T14" fmla="*/ 2 w 119"/>
                <a:gd name="T15" fmla="*/ 106 h 192"/>
                <a:gd name="T16" fmla="*/ 0 w 119"/>
                <a:gd name="T17" fmla="*/ 101 h 192"/>
                <a:gd name="T18" fmla="*/ 0 w 119"/>
                <a:gd name="T19" fmla="*/ 97 h 192"/>
                <a:gd name="T20" fmla="*/ 0 w 119"/>
                <a:gd name="T21" fmla="*/ 92 h 192"/>
                <a:gd name="T22" fmla="*/ 2 w 119"/>
                <a:gd name="T23" fmla="*/ 89 h 192"/>
                <a:gd name="T24" fmla="*/ 4 w 119"/>
                <a:gd name="T25" fmla="*/ 84 h 192"/>
                <a:gd name="T26" fmla="*/ 7 w 119"/>
                <a:gd name="T27" fmla="*/ 80 h 192"/>
                <a:gd name="T28" fmla="*/ 80 w 119"/>
                <a:gd name="T29" fmla="*/ 8 h 192"/>
                <a:gd name="T30" fmla="*/ 84 w 119"/>
                <a:gd name="T31" fmla="*/ 4 h 192"/>
                <a:gd name="T32" fmla="*/ 88 w 119"/>
                <a:gd name="T33" fmla="*/ 2 h 192"/>
                <a:gd name="T34" fmla="*/ 92 w 119"/>
                <a:gd name="T35" fmla="*/ 0 h 192"/>
                <a:gd name="T36" fmla="*/ 96 w 119"/>
                <a:gd name="T37" fmla="*/ 0 h 192"/>
                <a:gd name="T38" fmla="*/ 101 w 119"/>
                <a:gd name="T39" fmla="*/ 0 h 192"/>
                <a:gd name="T40" fmla="*/ 105 w 119"/>
                <a:gd name="T41" fmla="*/ 2 h 192"/>
                <a:gd name="T42" fmla="*/ 108 w 119"/>
                <a:gd name="T43" fmla="*/ 4 h 192"/>
                <a:gd name="T44" fmla="*/ 112 w 119"/>
                <a:gd name="T45" fmla="*/ 8 h 192"/>
                <a:gd name="T46" fmla="*/ 116 w 119"/>
                <a:gd name="T47" fmla="*/ 11 h 192"/>
                <a:gd name="T48" fmla="*/ 118 w 119"/>
                <a:gd name="T49" fmla="*/ 15 h 192"/>
                <a:gd name="T50" fmla="*/ 119 w 119"/>
                <a:gd name="T51" fmla="*/ 19 h 192"/>
                <a:gd name="T52" fmla="*/ 119 w 119"/>
                <a:gd name="T53" fmla="*/ 24 h 192"/>
                <a:gd name="T54" fmla="*/ 119 w 119"/>
                <a:gd name="T55" fmla="*/ 27 h 192"/>
                <a:gd name="T56" fmla="*/ 118 w 119"/>
                <a:gd name="T57" fmla="*/ 32 h 192"/>
                <a:gd name="T58" fmla="*/ 116 w 119"/>
                <a:gd name="T59" fmla="*/ 36 h 192"/>
                <a:gd name="T60" fmla="*/ 112 w 119"/>
                <a:gd name="T61" fmla="*/ 40 h 192"/>
                <a:gd name="T62" fmla="*/ 56 w 119"/>
                <a:gd name="T63" fmla="*/ 97 h 192"/>
                <a:gd name="T64" fmla="*/ 111 w 119"/>
                <a:gd name="T65" fmla="*/ 153 h 192"/>
                <a:gd name="T66" fmla="*/ 115 w 119"/>
                <a:gd name="T67" fmla="*/ 156 h 192"/>
                <a:gd name="T68" fmla="*/ 116 w 119"/>
                <a:gd name="T69" fmla="*/ 160 h 192"/>
                <a:gd name="T70" fmla="*/ 117 w 119"/>
                <a:gd name="T71" fmla="*/ 165 h 192"/>
                <a:gd name="T72" fmla="*/ 118 w 119"/>
                <a:gd name="T73" fmla="*/ 168 h 192"/>
                <a:gd name="T74" fmla="*/ 117 w 119"/>
                <a:gd name="T75" fmla="*/ 173 h 192"/>
                <a:gd name="T76" fmla="*/ 116 w 119"/>
                <a:gd name="T77" fmla="*/ 177 h 192"/>
                <a:gd name="T78" fmla="*/ 115 w 119"/>
                <a:gd name="T79" fmla="*/ 182 h 192"/>
                <a:gd name="T80" fmla="*/ 111 w 119"/>
                <a:gd name="T81" fmla="*/ 186 h 192"/>
                <a:gd name="T82" fmla="*/ 107 w 119"/>
                <a:gd name="T83" fmla="*/ 188 h 192"/>
                <a:gd name="T84" fmla="*/ 103 w 119"/>
                <a:gd name="T85" fmla="*/ 191 h 192"/>
                <a:gd name="T86" fmla="*/ 100 w 119"/>
                <a:gd name="T87" fmla="*/ 192 h 192"/>
                <a:gd name="T88" fmla="*/ 95 w 119"/>
                <a:gd name="T89" fmla="*/ 192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9" h="192">
                  <a:moveTo>
                    <a:pt x="95" y="192"/>
                  </a:moveTo>
                  <a:lnTo>
                    <a:pt x="90" y="192"/>
                  </a:lnTo>
                  <a:lnTo>
                    <a:pt x="86" y="191"/>
                  </a:lnTo>
                  <a:lnTo>
                    <a:pt x="83" y="188"/>
                  </a:lnTo>
                  <a:lnTo>
                    <a:pt x="79" y="186"/>
                  </a:lnTo>
                  <a:lnTo>
                    <a:pt x="7" y="113"/>
                  </a:lnTo>
                  <a:lnTo>
                    <a:pt x="4" y="110"/>
                  </a:lnTo>
                  <a:lnTo>
                    <a:pt x="2" y="106"/>
                  </a:lnTo>
                  <a:lnTo>
                    <a:pt x="0" y="101"/>
                  </a:lnTo>
                  <a:lnTo>
                    <a:pt x="0" y="97"/>
                  </a:lnTo>
                  <a:lnTo>
                    <a:pt x="0" y="92"/>
                  </a:lnTo>
                  <a:lnTo>
                    <a:pt x="2" y="89"/>
                  </a:lnTo>
                  <a:lnTo>
                    <a:pt x="4" y="84"/>
                  </a:lnTo>
                  <a:lnTo>
                    <a:pt x="7" y="80"/>
                  </a:lnTo>
                  <a:lnTo>
                    <a:pt x="80" y="8"/>
                  </a:lnTo>
                  <a:lnTo>
                    <a:pt x="84" y="4"/>
                  </a:lnTo>
                  <a:lnTo>
                    <a:pt x="88" y="2"/>
                  </a:lnTo>
                  <a:lnTo>
                    <a:pt x="92" y="0"/>
                  </a:lnTo>
                  <a:lnTo>
                    <a:pt x="96" y="0"/>
                  </a:lnTo>
                  <a:lnTo>
                    <a:pt x="101" y="0"/>
                  </a:lnTo>
                  <a:lnTo>
                    <a:pt x="105" y="2"/>
                  </a:lnTo>
                  <a:lnTo>
                    <a:pt x="108" y="4"/>
                  </a:lnTo>
                  <a:lnTo>
                    <a:pt x="112" y="8"/>
                  </a:lnTo>
                  <a:lnTo>
                    <a:pt x="116" y="11"/>
                  </a:lnTo>
                  <a:lnTo>
                    <a:pt x="118" y="15"/>
                  </a:lnTo>
                  <a:lnTo>
                    <a:pt x="119" y="19"/>
                  </a:lnTo>
                  <a:lnTo>
                    <a:pt x="119" y="24"/>
                  </a:lnTo>
                  <a:lnTo>
                    <a:pt x="119" y="27"/>
                  </a:lnTo>
                  <a:lnTo>
                    <a:pt x="118" y="32"/>
                  </a:lnTo>
                  <a:lnTo>
                    <a:pt x="116" y="36"/>
                  </a:lnTo>
                  <a:lnTo>
                    <a:pt x="112" y="40"/>
                  </a:lnTo>
                  <a:lnTo>
                    <a:pt x="56" y="97"/>
                  </a:lnTo>
                  <a:lnTo>
                    <a:pt x="111" y="153"/>
                  </a:lnTo>
                  <a:lnTo>
                    <a:pt x="115" y="156"/>
                  </a:lnTo>
                  <a:lnTo>
                    <a:pt x="116" y="160"/>
                  </a:lnTo>
                  <a:lnTo>
                    <a:pt x="117" y="165"/>
                  </a:lnTo>
                  <a:lnTo>
                    <a:pt x="118" y="168"/>
                  </a:lnTo>
                  <a:lnTo>
                    <a:pt x="117" y="173"/>
                  </a:lnTo>
                  <a:lnTo>
                    <a:pt x="116" y="177"/>
                  </a:lnTo>
                  <a:lnTo>
                    <a:pt x="115" y="182"/>
                  </a:lnTo>
                  <a:lnTo>
                    <a:pt x="111" y="186"/>
                  </a:lnTo>
                  <a:lnTo>
                    <a:pt x="107" y="188"/>
                  </a:lnTo>
                  <a:lnTo>
                    <a:pt x="103" y="191"/>
                  </a:lnTo>
                  <a:lnTo>
                    <a:pt x="100" y="192"/>
                  </a:lnTo>
                  <a:lnTo>
                    <a:pt x="95" y="19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54" name="Freeform 60"/>
          <p:cNvSpPr>
            <a:spLocks noEditPoints="1"/>
          </p:cNvSpPr>
          <p:nvPr/>
        </p:nvSpPr>
        <p:spPr bwMode="auto">
          <a:xfrm>
            <a:off x="2725949" y="2917693"/>
            <a:ext cx="594360" cy="594360"/>
          </a:xfrm>
          <a:custGeom>
            <a:avLst/>
            <a:gdLst>
              <a:gd name="T0" fmla="*/ 67 w 903"/>
              <a:gd name="T1" fmla="*/ 692 h 813"/>
              <a:gd name="T2" fmla="*/ 44 w 903"/>
              <a:gd name="T3" fmla="*/ 680 h 813"/>
              <a:gd name="T4" fmla="*/ 31 w 903"/>
              <a:gd name="T5" fmla="*/ 656 h 813"/>
              <a:gd name="T6" fmla="*/ 873 w 903"/>
              <a:gd name="T7" fmla="*/ 573 h 813"/>
              <a:gd name="T8" fmla="*/ 870 w 903"/>
              <a:gd name="T9" fmla="*/ 665 h 813"/>
              <a:gd name="T10" fmla="*/ 854 w 903"/>
              <a:gd name="T11" fmla="*/ 685 h 813"/>
              <a:gd name="T12" fmla="*/ 828 w 903"/>
              <a:gd name="T13" fmla="*/ 693 h 813"/>
              <a:gd name="T14" fmla="*/ 838 w 903"/>
              <a:gd name="T15" fmla="*/ 31 h 813"/>
              <a:gd name="T16" fmla="*/ 860 w 903"/>
              <a:gd name="T17" fmla="*/ 44 h 813"/>
              <a:gd name="T18" fmla="*/ 872 w 903"/>
              <a:gd name="T19" fmla="*/ 66 h 813"/>
              <a:gd name="T20" fmla="*/ 30 w 903"/>
              <a:gd name="T21" fmla="*/ 543 h 813"/>
              <a:gd name="T22" fmla="*/ 34 w 903"/>
              <a:gd name="T23" fmla="*/ 58 h 813"/>
              <a:gd name="T24" fmla="*/ 50 w 903"/>
              <a:gd name="T25" fmla="*/ 38 h 813"/>
              <a:gd name="T26" fmla="*/ 75 w 903"/>
              <a:gd name="T27" fmla="*/ 31 h 813"/>
              <a:gd name="T28" fmla="*/ 75 w 903"/>
              <a:gd name="T29" fmla="*/ 0 h 813"/>
              <a:gd name="T30" fmla="*/ 54 w 903"/>
              <a:gd name="T31" fmla="*/ 4 h 813"/>
              <a:gd name="T32" fmla="*/ 33 w 903"/>
              <a:gd name="T33" fmla="*/ 13 h 813"/>
              <a:gd name="T34" fmla="*/ 17 w 903"/>
              <a:gd name="T35" fmla="*/ 28 h 813"/>
              <a:gd name="T36" fmla="*/ 7 w 903"/>
              <a:gd name="T37" fmla="*/ 46 h 813"/>
              <a:gd name="T38" fmla="*/ 1 w 903"/>
              <a:gd name="T39" fmla="*/ 67 h 813"/>
              <a:gd name="T40" fmla="*/ 1 w 903"/>
              <a:gd name="T41" fmla="*/ 655 h 813"/>
              <a:gd name="T42" fmla="*/ 7 w 903"/>
              <a:gd name="T43" fmla="*/ 677 h 813"/>
              <a:gd name="T44" fmla="*/ 17 w 903"/>
              <a:gd name="T45" fmla="*/ 695 h 813"/>
              <a:gd name="T46" fmla="*/ 33 w 903"/>
              <a:gd name="T47" fmla="*/ 710 h 813"/>
              <a:gd name="T48" fmla="*/ 54 w 903"/>
              <a:gd name="T49" fmla="*/ 720 h 813"/>
              <a:gd name="T50" fmla="*/ 75 w 903"/>
              <a:gd name="T51" fmla="*/ 723 h 813"/>
              <a:gd name="T52" fmla="*/ 196 w 903"/>
              <a:gd name="T53" fmla="*/ 783 h 813"/>
              <a:gd name="T54" fmla="*/ 188 w 903"/>
              <a:gd name="T55" fmla="*/ 786 h 813"/>
              <a:gd name="T56" fmla="*/ 182 w 903"/>
              <a:gd name="T57" fmla="*/ 792 h 813"/>
              <a:gd name="T58" fmla="*/ 181 w 903"/>
              <a:gd name="T59" fmla="*/ 801 h 813"/>
              <a:gd name="T60" fmla="*/ 186 w 903"/>
              <a:gd name="T61" fmla="*/ 809 h 813"/>
              <a:gd name="T62" fmla="*/ 193 w 903"/>
              <a:gd name="T63" fmla="*/ 813 h 813"/>
              <a:gd name="T64" fmla="*/ 741 w 903"/>
              <a:gd name="T65" fmla="*/ 813 h 813"/>
              <a:gd name="T66" fmla="*/ 749 w 903"/>
              <a:gd name="T67" fmla="*/ 809 h 813"/>
              <a:gd name="T68" fmla="*/ 753 w 903"/>
              <a:gd name="T69" fmla="*/ 801 h 813"/>
              <a:gd name="T70" fmla="*/ 752 w 903"/>
              <a:gd name="T71" fmla="*/ 792 h 813"/>
              <a:gd name="T72" fmla="*/ 747 w 903"/>
              <a:gd name="T73" fmla="*/ 786 h 813"/>
              <a:gd name="T74" fmla="*/ 738 w 903"/>
              <a:gd name="T75" fmla="*/ 783 h 813"/>
              <a:gd name="T76" fmla="*/ 828 w 903"/>
              <a:gd name="T77" fmla="*/ 723 h 813"/>
              <a:gd name="T78" fmla="*/ 851 w 903"/>
              <a:gd name="T79" fmla="*/ 720 h 813"/>
              <a:gd name="T80" fmla="*/ 870 w 903"/>
              <a:gd name="T81" fmla="*/ 710 h 813"/>
              <a:gd name="T82" fmla="*/ 886 w 903"/>
              <a:gd name="T83" fmla="*/ 695 h 813"/>
              <a:gd name="T84" fmla="*/ 898 w 903"/>
              <a:gd name="T85" fmla="*/ 677 h 813"/>
              <a:gd name="T86" fmla="*/ 903 w 903"/>
              <a:gd name="T87" fmla="*/ 655 h 813"/>
              <a:gd name="T88" fmla="*/ 903 w 903"/>
              <a:gd name="T89" fmla="*/ 67 h 813"/>
              <a:gd name="T90" fmla="*/ 898 w 903"/>
              <a:gd name="T91" fmla="*/ 46 h 813"/>
              <a:gd name="T92" fmla="*/ 886 w 903"/>
              <a:gd name="T93" fmla="*/ 28 h 813"/>
              <a:gd name="T94" fmla="*/ 870 w 903"/>
              <a:gd name="T95" fmla="*/ 13 h 813"/>
              <a:gd name="T96" fmla="*/ 851 w 903"/>
              <a:gd name="T97" fmla="*/ 4 h 813"/>
              <a:gd name="T98" fmla="*/ 828 w 903"/>
              <a:gd name="T99" fmla="*/ 0 h 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03" h="813">
                <a:moveTo>
                  <a:pt x="828" y="693"/>
                </a:moveTo>
                <a:lnTo>
                  <a:pt x="75" y="693"/>
                </a:lnTo>
                <a:lnTo>
                  <a:pt x="67" y="692"/>
                </a:lnTo>
                <a:lnTo>
                  <a:pt x="58" y="689"/>
                </a:lnTo>
                <a:lnTo>
                  <a:pt x="50" y="685"/>
                </a:lnTo>
                <a:lnTo>
                  <a:pt x="44" y="680"/>
                </a:lnTo>
                <a:lnTo>
                  <a:pt x="38" y="672"/>
                </a:lnTo>
                <a:lnTo>
                  <a:pt x="34" y="665"/>
                </a:lnTo>
                <a:lnTo>
                  <a:pt x="31" y="656"/>
                </a:lnTo>
                <a:lnTo>
                  <a:pt x="30" y="648"/>
                </a:lnTo>
                <a:lnTo>
                  <a:pt x="30" y="573"/>
                </a:lnTo>
                <a:lnTo>
                  <a:pt x="873" y="573"/>
                </a:lnTo>
                <a:lnTo>
                  <a:pt x="873" y="648"/>
                </a:lnTo>
                <a:lnTo>
                  <a:pt x="872" y="656"/>
                </a:lnTo>
                <a:lnTo>
                  <a:pt x="870" y="665"/>
                </a:lnTo>
                <a:lnTo>
                  <a:pt x="866" y="672"/>
                </a:lnTo>
                <a:lnTo>
                  <a:pt x="860" y="680"/>
                </a:lnTo>
                <a:lnTo>
                  <a:pt x="854" y="685"/>
                </a:lnTo>
                <a:lnTo>
                  <a:pt x="845" y="689"/>
                </a:lnTo>
                <a:lnTo>
                  <a:pt x="838" y="692"/>
                </a:lnTo>
                <a:lnTo>
                  <a:pt x="828" y="693"/>
                </a:lnTo>
                <a:close/>
                <a:moveTo>
                  <a:pt x="75" y="30"/>
                </a:moveTo>
                <a:lnTo>
                  <a:pt x="828" y="30"/>
                </a:lnTo>
                <a:lnTo>
                  <a:pt x="838" y="31"/>
                </a:lnTo>
                <a:lnTo>
                  <a:pt x="845" y="34"/>
                </a:lnTo>
                <a:lnTo>
                  <a:pt x="854" y="38"/>
                </a:lnTo>
                <a:lnTo>
                  <a:pt x="860" y="44"/>
                </a:lnTo>
                <a:lnTo>
                  <a:pt x="866" y="50"/>
                </a:lnTo>
                <a:lnTo>
                  <a:pt x="870" y="58"/>
                </a:lnTo>
                <a:lnTo>
                  <a:pt x="872" y="66"/>
                </a:lnTo>
                <a:lnTo>
                  <a:pt x="873" y="76"/>
                </a:lnTo>
                <a:lnTo>
                  <a:pt x="873" y="543"/>
                </a:lnTo>
                <a:lnTo>
                  <a:pt x="30" y="543"/>
                </a:lnTo>
                <a:lnTo>
                  <a:pt x="30" y="76"/>
                </a:lnTo>
                <a:lnTo>
                  <a:pt x="31" y="66"/>
                </a:lnTo>
                <a:lnTo>
                  <a:pt x="34" y="58"/>
                </a:lnTo>
                <a:lnTo>
                  <a:pt x="39" y="50"/>
                </a:lnTo>
                <a:lnTo>
                  <a:pt x="44" y="44"/>
                </a:lnTo>
                <a:lnTo>
                  <a:pt x="50" y="38"/>
                </a:lnTo>
                <a:lnTo>
                  <a:pt x="58" y="34"/>
                </a:lnTo>
                <a:lnTo>
                  <a:pt x="67" y="31"/>
                </a:lnTo>
                <a:lnTo>
                  <a:pt x="75" y="31"/>
                </a:lnTo>
                <a:lnTo>
                  <a:pt x="75" y="30"/>
                </a:lnTo>
                <a:close/>
                <a:moveTo>
                  <a:pt x="828" y="0"/>
                </a:moveTo>
                <a:lnTo>
                  <a:pt x="75" y="0"/>
                </a:lnTo>
                <a:lnTo>
                  <a:pt x="68" y="1"/>
                </a:lnTo>
                <a:lnTo>
                  <a:pt x="60" y="2"/>
                </a:lnTo>
                <a:lnTo>
                  <a:pt x="54" y="4"/>
                </a:lnTo>
                <a:lnTo>
                  <a:pt x="46" y="6"/>
                </a:lnTo>
                <a:lnTo>
                  <a:pt x="40" y="9"/>
                </a:lnTo>
                <a:lnTo>
                  <a:pt x="33" y="13"/>
                </a:lnTo>
                <a:lnTo>
                  <a:pt x="28" y="17"/>
                </a:lnTo>
                <a:lnTo>
                  <a:pt x="23" y="22"/>
                </a:lnTo>
                <a:lnTo>
                  <a:pt x="17" y="28"/>
                </a:lnTo>
                <a:lnTo>
                  <a:pt x="13" y="33"/>
                </a:lnTo>
                <a:lnTo>
                  <a:pt x="10" y="39"/>
                </a:lnTo>
                <a:lnTo>
                  <a:pt x="7" y="46"/>
                </a:lnTo>
                <a:lnTo>
                  <a:pt x="3" y="53"/>
                </a:lnTo>
                <a:lnTo>
                  <a:pt x="2" y="60"/>
                </a:lnTo>
                <a:lnTo>
                  <a:pt x="1" y="67"/>
                </a:lnTo>
                <a:lnTo>
                  <a:pt x="0" y="76"/>
                </a:lnTo>
                <a:lnTo>
                  <a:pt x="0" y="648"/>
                </a:lnTo>
                <a:lnTo>
                  <a:pt x="1" y="655"/>
                </a:lnTo>
                <a:lnTo>
                  <a:pt x="2" y="663"/>
                </a:lnTo>
                <a:lnTo>
                  <a:pt x="3" y="670"/>
                </a:lnTo>
                <a:lnTo>
                  <a:pt x="7" y="677"/>
                </a:lnTo>
                <a:lnTo>
                  <a:pt x="10" y="683"/>
                </a:lnTo>
                <a:lnTo>
                  <a:pt x="13" y="689"/>
                </a:lnTo>
                <a:lnTo>
                  <a:pt x="17" y="695"/>
                </a:lnTo>
                <a:lnTo>
                  <a:pt x="23" y="700"/>
                </a:lnTo>
                <a:lnTo>
                  <a:pt x="28" y="706"/>
                </a:lnTo>
                <a:lnTo>
                  <a:pt x="33" y="710"/>
                </a:lnTo>
                <a:lnTo>
                  <a:pt x="40" y="714"/>
                </a:lnTo>
                <a:lnTo>
                  <a:pt x="46" y="717"/>
                </a:lnTo>
                <a:lnTo>
                  <a:pt x="54" y="720"/>
                </a:lnTo>
                <a:lnTo>
                  <a:pt x="60" y="722"/>
                </a:lnTo>
                <a:lnTo>
                  <a:pt x="68" y="723"/>
                </a:lnTo>
                <a:lnTo>
                  <a:pt x="75" y="723"/>
                </a:lnTo>
                <a:lnTo>
                  <a:pt x="437" y="723"/>
                </a:lnTo>
                <a:lnTo>
                  <a:pt x="437" y="783"/>
                </a:lnTo>
                <a:lnTo>
                  <a:pt x="196" y="783"/>
                </a:lnTo>
                <a:lnTo>
                  <a:pt x="193" y="784"/>
                </a:lnTo>
                <a:lnTo>
                  <a:pt x="190" y="784"/>
                </a:lnTo>
                <a:lnTo>
                  <a:pt x="188" y="786"/>
                </a:lnTo>
                <a:lnTo>
                  <a:pt x="186" y="787"/>
                </a:lnTo>
                <a:lnTo>
                  <a:pt x="183" y="789"/>
                </a:lnTo>
                <a:lnTo>
                  <a:pt x="182" y="792"/>
                </a:lnTo>
                <a:lnTo>
                  <a:pt x="181" y="795"/>
                </a:lnTo>
                <a:lnTo>
                  <a:pt x="181" y="798"/>
                </a:lnTo>
                <a:lnTo>
                  <a:pt x="181" y="801"/>
                </a:lnTo>
                <a:lnTo>
                  <a:pt x="182" y="804"/>
                </a:lnTo>
                <a:lnTo>
                  <a:pt x="183" y="806"/>
                </a:lnTo>
                <a:lnTo>
                  <a:pt x="186" y="809"/>
                </a:lnTo>
                <a:lnTo>
                  <a:pt x="188" y="811"/>
                </a:lnTo>
                <a:lnTo>
                  <a:pt x="190" y="812"/>
                </a:lnTo>
                <a:lnTo>
                  <a:pt x="193" y="813"/>
                </a:lnTo>
                <a:lnTo>
                  <a:pt x="196" y="813"/>
                </a:lnTo>
                <a:lnTo>
                  <a:pt x="738" y="813"/>
                </a:lnTo>
                <a:lnTo>
                  <a:pt x="741" y="813"/>
                </a:lnTo>
                <a:lnTo>
                  <a:pt x="743" y="812"/>
                </a:lnTo>
                <a:lnTo>
                  <a:pt x="747" y="811"/>
                </a:lnTo>
                <a:lnTo>
                  <a:pt x="749" y="809"/>
                </a:lnTo>
                <a:lnTo>
                  <a:pt x="751" y="806"/>
                </a:lnTo>
                <a:lnTo>
                  <a:pt x="752" y="804"/>
                </a:lnTo>
                <a:lnTo>
                  <a:pt x="753" y="801"/>
                </a:lnTo>
                <a:lnTo>
                  <a:pt x="753" y="798"/>
                </a:lnTo>
                <a:lnTo>
                  <a:pt x="753" y="795"/>
                </a:lnTo>
                <a:lnTo>
                  <a:pt x="752" y="792"/>
                </a:lnTo>
                <a:lnTo>
                  <a:pt x="751" y="789"/>
                </a:lnTo>
                <a:lnTo>
                  <a:pt x="749" y="787"/>
                </a:lnTo>
                <a:lnTo>
                  <a:pt x="747" y="786"/>
                </a:lnTo>
                <a:lnTo>
                  <a:pt x="743" y="784"/>
                </a:lnTo>
                <a:lnTo>
                  <a:pt x="741" y="784"/>
                </a:lnTo>
                <a:lnTo>
                  <a:pt x="738" y="783"/>
                </a:lnTo>
                <a:lnTo>
                  <a:pt x="467" y="783"/>
                </a:lnTo>
                <a:lnTo>
                  <a:pt x="467" y="723"/>
                </a:lnTo>
                <a:lnTo>
                  <a:pt x="828" y="723"/>
                </a:lnTo>
                <a:lnTo>
                  <a:pt x="836" y="723"/>
                </a:lnTo>
                <a:lnTo>
                  <a:pt x="843" y="722"/>
                </a:lnTo>
                <a:lnTo>
                  <a:pt x="851" y="720"/>
                </a:lnTo>
                <a:lnTo>
                  <a:pt x="857" y="716"/>
                </a:lnTo>
                <a:lnTo>
                  <a:pt x="865" y="714"/>
                </a:lnTo>
                <a:lnTo>
                  <a:pt x="870" y="710"/>
                </a:lnTo>
                <a:lnTo>
                  <a:pt x="876" y="706"/>
                </a:lnTo>
                <a:lnTo>
                  <a:pt x="882" y="700"/>
                </a:lnTo>
                <a:lnTo>
                  <a:pt x="886" y="695"/>
                </a:lnTo>
                <a:lnTo>
                  <a:pt x="890" y="689"/>
                </a:lnTo>
                <a:lnTo>
                  <a:pt x="895" y="683"/>
                </a:lnTo>
                <a:lnTo>
                  <a:pt x="898" y="677"/>
                </a:lnTo>
                <a:lnTo>
                  <a:pt x="900" y="670"/>
                </a:lnTo>
                <a:lnTo>
                  <a:pt x="902" y="663"/>
                </a:lnTo>
                <a:lnTo>
                  <a:pt x="903" y="655"/>
                </a:lnTo>
                <a:lnTo>
                  <a:pt x="903" y="648"/>
                </a:lnTo>
                <a:lnTo>
                  <a:pt x="903" y="76"/>
                </a:lnTo>
                <a:lnTo>
                  <a:pt x="903" y="67"/>
                </a:lnTo>
                <a:lnTo>
                  <a:pt x="902" y="60"/>
                </a:lnTo>
                <a:lnTo>
                  <a:pt x="900" y="53"/>
                </a:lnTo>
                <a:lnTo>
                  <a:pt x="898" y="46"/>
                </a:lnTo>
                <a:lnTo>
                  <a:pt x="895" y="39"/>
                </a:lnTo>
                <a:lnTo>
                  <a:pt x="890" y="33"/>
                </a:lnTo>
                <a:lnTo>
                  <a:pt x="886" y="28"/>
                </a:lnTo>
                <a:lnTo>
                  <a:pt x="882" y="22"/>
                </a:lnTo>
                <a:lnTo>
                  <a:pt x="876" y="17"/>
                </a:lnTo>
                <a:lnTo>
                  <a:pt x="870" y="13"/>
                </a:lnTo>
                <a:lnTo>
                  <a:pt x="865" y="9"/>
                </a:lnTo>
                <a:lnTo>
                  <a:pt x="857" y="6"/>
                </a:lnTo>
                <a:lnTo>
                  <a:pt x="851" y="4"/>
                </a:lnTo>
                <a:lnTo>
                  <a:pt x="843" y="2"/>
                </a:lnTo>
                <a:lnTo>
                  <a:pt x="836" y="1"/>
                </a:lnTo>
                <a:lnTo>
                  <a:pt x="828" y="0"/>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5960801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a:t>For Further Assistance…</a:t>
            </a:r>
          </a:p>
        </p:txBody>
      </p:sp>
      <p:sp>
        <p:nvSpPr>
          <p:cNvPr id="7" name="Rectangle 6"/>
          <p:cNvSpPr/>
          <p:nvPr/>
        </p:nvSpPr>
        <p:spPr>
          <a:xfrm>
            <a:off x="3810" y="1360267"/>
            <a:ext cx="3501390" cy="2486019"/>
          </a:xfrm>
          <a:prstGeom prst="rect">
            <a:avLst/>
          </a:prstGeom>
          <a:solidFill>
            <a:schemeClr val="bg1">
              <a:lumMod val="95000"/>
            </a:schemeClr>
          </a:solidFill>
          <a:ln>
            <a:noFill/>
          </a:ln>
          <a:effectLst>
            <a:outerShdw blurRad="25400" dist="38100" dir="2400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Ins="0" rtlCol="0" anchor="t"/>
          <a:lstStyle/>
          <a:p>
            <a:pPr>
              <a:spcAft>
                <a:spcPts val="600"/>
              </a:spcAft>
              <a:tabLst>
                <a:tab pos="685800" algn="l"/>
              </a:tabLst>
            </a:pPr>
            <a:r>
              <a:rPr lang="en-US" sz="1400" b="1" u="sng" dirty="0">
                <a:solidFill>
                  <a:schemeClr val="tx2">
                    <a:lumMod val="50000"/>
                  </a:schemeClr>
                </a:solidFill>
                <a:latin typeface="Calibri Light" panose="020F0302020204030204" pitchFamily="34" charset="0"/>
              </a:rPr>
              <a:t>PSMO-I</a:t>
            </a:r>
          </a:p>
          <a:p>
            <a:pPr>
              <a:tabLst>
                <a:tab pos="685800" algn="l"/>
              </a:tabLst>
            </a:pPr>
            <a:r>
              <a:rPr lang="en-US" sz="1200" b="1" dirty="0">
                <a:solidFill>
                  <a:schemeClr val="tx2">
                    <a:lumMod val="50000"/>
                  </a:schemeClr>
                </a:solidFill>
                <a:latin typeface="Calibri Light" panose="020F0302020204030204" pitchFamily="34" charset="0"/>
              </a:rPr>
              <a:t>Fax</a:t>
            </a:r>
            <a:r>
              <a:rPr lang="en-US" sz="1200" dirty="0">
                <a:solidFill>
                  <a:schemeClr val="tx2">
                    <a:lumMod val="50000"/>
                  </a:schemeClr>
                </a:solidFill>
                <a:latin typeface="Calibri Light" panose="020F0302020204030204" pitchFamily="34" charset="0"/>
              </a:rPr>
              <a:t>: 	(571) 305-6011</a:t>
            </a:r>
          </a:p>
          <a:p>
            <a:pPr>
              <a:tabLst>
                <a:tab pos="685800" algn="l"/>
              </a:tabLst>
            </a:pPr>
            <a:r>
              <a:rPr lang="en-US" sz="1200" dirty="0">
                <a:solidFill>
                  <a:schemeClr val="tx2">
                    <a:lumMod val="50000"/>
                  </a:schemeClr>
                </a:solidFill>
                <a:latin typeface="Calibri Light" panose="020F0302020204030204" pitchFamily="34" charset="0"/>
              </a:rPr>
              <a:t>	</a:t>
            </a:r>
            <a:r>
              <a:rPr lang="en-US" sz="1200" dirty="0">
                <a:solidFill>
                  <a:schemeClr val="tx2">
                    <a:lumMod val="50000"/>
                  </a:schemeClr>
                </a:solidFill>
                <a:latin typeface="Calibri Light" panose="020F0302020204030204" pitchFamily="34" charset="0"/>
                <a:hlinkClick r:id="rId2"/>
              </a:rPr>
              <a:t>PSMO-I.fax@dss.mil</a:t>
            </a:r>
            <a:r>
              <a:rPr lang="en-US" sz="1200" dirty="0">
                <a:solidFill>
                  <a:schemeClr val="tx2">
                    <a:lumMod val="50000"/>
                  </a:schemeClr>
                </a:solidFill>
                <a:latin typeface="Calibri Light" panose="020F0302020204030204" pitchFamily="34" charset="0"/>
              </a:rPr>
              <a:t>* </a:t>
            </a:r>
          </a:p>
          <a:p>
            <a:pPr>
              <a:tabLst>
                <a:tab pos="685800" algn="l"/>
              </a:tabLst>
            </a:pPr>
            <a:r>
              <a:rPr lang="en-US" sz="1200" b="1" dirty="0">
                <a:solidFill>
                  <a:schemeClr val="tx2">
                    <a:lumMod val="50000"/>
                  </a:schemeClr>
                </a:solidFill>
                <a:latin typeface="Calibri Light" panose="020F0302020204030204" pitchFamily="34" charset="0"/>
              </a:rPr>
              <a:t>Email</a:t>
            </a:r>
            <a:r>
              <a:rPr lang="en-US" sz="1200" dirty="0">
                <a:solidFill>
                  <a:schemeClr val="tx2">
                    <a:lumMod val="50000"/>
                  </a:schemeClr>
                </a:solidFill>
                <a:latin typeface="Calibri Light" panose="020F0302020204030204" pitchFamily="34" charset="0"/>
              </a:rPr>
              <a:t>: 	</a:t>
            </a:r>
            <a:r>
              <a:rPr lang="en-US" sz="1200" dirty="0" smtClean="0">
                <a:solidFill>
                  <a:schemeClr val="tx2">
                    <a:lumMod val="50000"/>
                  </a:schemeClr>
                </a:solidFill>
                <a:latin typeface="Calibri Light" panose="020F0302020204030204" pitchFamily="34" charset="0"/>
                <a:hlinkClick r:id="rId3"/>
              </a:rPr>
              <a:t>dss.quantico.dss-hq.mbx.policyhq@mail.mil</a:t>
            </a:r>
            <a:r>
              <a:rPr lang="en-US" sz="1200" dirty="0" smtClean="0">
                <a:solidFill>
                  <a:schemeClr val="tx2">
                    <a:lumMod val="50000"/>
                  </a:schemeClr>
                </a:solidFill>
                <a:latin typeface="Calibri Light" panose="020F0302020204030204" pitchFamily="34" charset="0"/>
              </a:rPr>
              <a:t>                    	</a:t>
            </a:r>
            <a:r>
              <a:rPr lang="en-US" sz="1200" dirty="0" smtClean="0">
                <a:solidFill>
                  <a:schemeClr val="tx2">
                    <a:lumMod val="50000"/>
                  </a:schemeClr>
                </a:solidFill>
                <a:latin typeface="Calibri Light" panose="020F0302020204030204" pitchFamily="34" charset="0"/>
                <a:hlinkClick r:id="rId4"/>
              </a:rPr>
              <a:t>dss.ncr.dss-isfo.mbx.psmoi@mail.mil</a:t>
            </a:r>
            <a:endParaRPr lang="en-US" sz="1200" dirty="0" smtClean="0">
              <a:solidFill>
                <a:schemeClr val="tx2">
                  <a:lumMod val="50000"/>
                </a:schemeClr>
              </a:solidFill>
              <a:latin typeface="Calibri Light" panose="020F0302020204030204" pitchFamily="34" charset="0"/>
            </a:endParaRPr>
          </a:p>
          <a:p>
            <a:pPr>
              <a:tabLst>
                <a:tab pos="685800" algn="l"/>
              </a:tabLst>
            </a:pPr>
            <a:r>
              <a:rPr lang="en-US" sz="1200" dirty="0">
                <a:solidFill>
                  <a:schemeClr val="tx2">
                    <a:lumMod val="50000"/>
                  </a:schemeClr>
                </a:solidFill>
                <a:latin typeface="Calibri Light" panose="020F0302020204030204" pitchFamily="34" charset="0"/>
              </a:rPr>
              <a:t>	</a:t>
            </a:r>
          </a:p>
          <a:p>
            <a:pPr>
              <a:tabLst>
                <a:tab pos="685800" algn="l"/>
              </a:tabLst>
            </a:pPr>
            <a:r>
              <a:rPr lang="en-US" sz="1200" i="1" dirty="0">
                <a:solidFill>
                  <a:schemeClr val="tx2">
                    <a:lumMod val="50000"/>
                  </a:schemeClr>
                </a:solidFill>
                <a:latin typeface="Calibri Light" panose="020F0302020204030204" pitchFamily="34" charset="0"/>
              </a:rPr>
              <a:t>*Note: When using the e-fax option to submit SF-312s  or any PII, encrypt the file in the first email and send </a:t>
            </a:r>
            <a:endParaRPr lang="en-US" sz="1200" i="1" dirty="0" smtClean="0">
              <a:solidFill>
                <a:schemeClr val="tx2">
                  <a:lumMod val="50000"/>
                </a:schemeClr>
              </a:solidFill>
              <a:latin typeface="Calibri Light" panose="020F0302020204030204" pitchFamily="34" charset="0"/>
            </a:endParaRPr>
          </a:p>
          <a:p>
            <a:pPr>
              <a:tabLst>
                <a:tab pos="685800" algn="l"/>
              </a:tabLst>
            </a:pPr>
            <a:r>
              <a:rPr lang="en-US" sz="1200" i="1" dirty="0" smtClean="0">
                <a:solidFill>
                  <a:schemeClr val="tx2">
                    <a:lumMod val="50000"/>
                  </a:schemeClr>
                </a:solidFill>
                <a:latin typeface="Calibri Light" panose="020F0302020204030204" pitchFamily="34" charset="0"/>
              </a:rPr>
              <a:t>the </a:t>
            </a:r>
            <a:r>
              <a:rPr lang="en-US" sz="1200" i="1" dirty="0">
                <a:solidFill>
                  <a:schemeClr val="tx2">
                    <a:lumMod val="50000"/>
                  </a:schemeClr>
                </a:solidFill>
                <a:latin typeface="Calibri Light" panose="020F0302020204030204" pitchFamily="34" charset="0"/>
              </a:rPr>
              <a:t>password in a separate email. </a:t>
            </a:r>
          </a:p>
          <a:p>
            <a:pPr>
              <a:tabLst>
                <a:tab pos="685800" algn="l"/>
              </a:tabLst>
            </a:pPr>
            <a:endParaRPr lang="en-US" sz="1200" dirty="0">
              <a:solidFill>
                <a:schemeClr val="tx2">
                  <a:lumMod val="50000"/>
                </a:schemeClr>
              </a:solidFill>
              <a:latin typeface="Calibri Light" panose="020F0302020204030204" pitchFamily="34" charset="0"/>
            </a:endParaRPr>
          </a:p>
        </p:txBody>
      </p:sp>
      <p:sp>
        <p:nvSpPr>
          <p:cNvPr id="8" name="Rectangle 7"/>
          <p:cNvSpPr/>
          <p:nvPr/>
        </p:nvSpPr>
        <p:spPr>
          <a:xfrm>
            <a:off x="3581400" y="1360267"/>
            <a:ext cx="5638800" cy="2486019"/>
          </a:xfrm>
          <a:prstGeom prst="rect">
            <a:avLst/>
          </a:prstGeom>
          <a:solidFill>
            <a:schemeClr val="accent1">
              <a:lumMod val="20000"/>
              <a:lumOff val="80000"/>
            </a:schemeClr>
          </a:solidFill>
          <a:ln>
            <a:noFill/>
          </a:ln>
          <a:effectLst>
            <a:outerShdw blurRad="25400" dist="38100" dir="2400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600"/>
              </a:spcAft>
            </a:pPr>
            <a:r>
              <a:rPr lang="en-US" sz="1400" b="1" u="sng" noProof="1">
                <a:solidFill>
                  <a:schemeClr val="tx2">
                    <a:lumMod val="50000"/>
                  </a:schemeClr>
                </a:solidFill>
                <a:latin typeface="Calibri Light" panose="020F0302020204030204" pitchFamily="34" charset="0"/>
              </a:rPr>
              <a:t>DSS Knowledge Center</a:t>
            </a:r>
          </a:p>
          <a:p>
            <a:r>
              <a:rPr lang="fr-FR" sz="1200" b="1" dirty="0">
                <a:solidFill>
                  <a:schemeClr val="tx2">
                    <a:lumMod val="50000"/>
                  </a:schemeClr>
                </a:solidFill>
                <a:latin typeface="Calibri Light" panose="020F0302020204030204" pitchFamily="34" charset="0"/>
              </a:rPr>
              <a:t>Phone</a:t>
            </a:r>
            <a:r>
              <a:rPr lang="fr-FR" sz="1200" dirty="0">
                <a:solidFill>
                  <a:schemeClr val="tx2">
                    <a:lumMod val="50000"/>
                  </a:schemeClr>
                </a:solidFill>
                <a:latin typeface="Calibri Light" panose="020F0302020204030204" pitchFamily="34" charset="0"/>
              </a:rPr>
              <a:t>:  	(888) 282-7682</a:t>
            </a:r>
          </a:p>
          <a:p>
            <a:r>
              <a:rPr lang="fr-FR" sz="1200" b="1" dirty="0">
                <a:solidFill>
                  <a:schemeClr val="tx2">
                    <a:lumMod val="50000"/>
                  </a:schemeClr>
                </a:solidFill>
                <a:latin typeface="Calibri Light" panose="020F0302020204030204" pitchFamily="34" charset="0"/>
              </a:rPr>
              <a:t>Menu Options</a:t>
            </a:r>
            <a:r>
              <a:rPr lang="fr-FR" sz="1200" dirty="0">
                <a:solidFill>
                  <a:schemeClr val="tx2">
                    <a:lumMod val="50000"/>
                  </a:schemeClr>
                </a:solidFill>
                <a:latin typeface="Calibri Light" panose="020F0302020204030204" pitchFamily="34" charset="0"/>
              </a:rPr>
              <a:t>: </a:t>
            </a:r>
          </a:p>
        </p:txBody>
      </p:sp>
      <p:sp>
        <p:nvSpPr>
          <p:cNvPr id="10" name="Rectangle 9"/>
          <p:cNvSpPr/>
          <p:nvPr/>
        </p:nvSpPr>
        <p:spPr>
          <a:xfrm>
            <a:off x="0" y="3938392"/>
            <a:ext cx="2240280" cy="2486019"/>
          </a:xfrm>
          <a:prstGeom prst="rect">
            <a:avLst/>
          </a:prstGeom>
          <a:solidFill>
            <a:srgbClr val="B7E2DB"/>
          </a:solidFill>
          <a:ln>
            <a:noFill/>
          </a:ln>
          <a:effectLst>
            <a:outerShdw blurRad="25400" dist="38100" dir="2400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Ins="0" rtlCol="0" anchor="t"/>
          <a:lstStyle/>
          <a:p>
            <a:pPr>
              <a:spcAft>
                <a:spcPts val="600"/>
              </a:spcAft>
            </a:pPr>
            <a:r>
              <a:rPr lang="en-US" sz="1400" b="1" u="sng" noProof="1">
                <a:solidFill>
                  <a:schemeClr val="tx2">
                    <a:lumMod val="50000"/>
                  </a:schemeClr>
                </a:solidFill>
                <a:latin typeface="Calibri Light" panose="020F0302020204030204" pitchFamily="34" charset="0"/>
              </a:rPr>
              <a:t>DMDC Contact Center</a:t>
            </a:r>
          </a:p>
          <a:p>
            <a:r>
              <a:rPr lang="fr-FR" sz="1200" b="1" dirty="0">
                <a:solidFill>
                  <a:schemeClr val="tx2">
                    <a:lumMod val="50000"/>
                  </a:schemeClr>
                </a:solidFill>
                <a:latin typeface="Calibri Light" panose="020F0302020204030204" pitchFamily="34" charset="0"/>
              </a:rPr>
              <a:t>Phone</a:t>
            </a:r>
            <a:r>
              <a:rPr lang="fr-FR" sz="1200" dirty="0">
                <a:solidFill>
                  <a:schemeClr val="tx2">
                    <a:lumMod val="50000"/>
                  </a:schemeClr>
                </a:solidFill>
                <a:latin typeface="Calibri Light" panose="020F0302020204030204" pitchFamily="34" charset="0"/>
              </a:rPr>
              <a:t>:  1-800-467-5526</a:t>
            </a:r>
          </a:p>
          <a:p>
            <a:r>
              <a:rPr lang="fr-FR" sz="1200" b="1" dirty="0">
                <a:solidFill>
                  <a:schemeClr val="tx2">
                    <a:lumMod val="50000"/>
                  </a:schemeClr>
                </a:solidFill>
                <a:latin typeface="Calibri Light" panose="020F0302020204030204" pitchFamily="34" charset="0"/>
              </a:rPr>
              <a:t>Email</a:t>
            </a:r>
            <a:r>
              <a:rPr lang="fr-FR" sz="1200" dirty="0">
                <a:solidFill>
                  <a:schemeClr val="tx2">
                    <a:lumMod val="50000"/>
                  </a:schemeClr>
                </a:solidFill>
                <a:latin typeface="Calibri Light" panose="020F0302020204030204" pitchFamily="34" charset="0"/>
              </a:rPr>
              <a:t>:  </a:t>
            </a:r>
            <a:r>
              <a:rPr lang="fr-FR" sz="1200" dirty="0">
                <a:solidFill>
                  <a:schemeClr val="tx2">
                    <a:lumMod val="50000"/>
                  </a:schemeClr>
                </a:solidFill>
                <a:latin typeface="Calibri Light" panose="020F0302020204030204" pitchFamily="34" charset="0"/>
                <a:hlinkClick r:id="rId5"/>
              </a:rPr>
              <a:t>dmdc.contactcenter@mail.mil</a:t>
            </a:r>
            <a:r>
              <a:rPr lang="fr-FR" sz="1200" dirty="0">
                <a:solidFill>
                  <a:schemeClr val="tx2">
                    <a:lumMod val="50000"/>
                  </a:schemeClr>
                </a:solidFill>
                <a:latin typeface="Calibri Light" panose="020F0302020204030204" pitchFamily="34" charset="0"/>
              </a:rPr>
              <a:t>     </a:t>
            </a:r>
            <a:r>
              <a:rPr lang="fr-FR" sz="1200" dirty="0">
                <a:solidFill>
                  <a:schemeClr val="tx2">
                    <a:lumMod val="50000"/>
                  </a:schemeClr>
                </a:solidFill>
                <a:latin typeface="Calibri Light" panose="020F0302020204030204" pitchFamily="34" charset="0"/>
                <a:hlinkClick r:id="rId6"/>
              </a:rPr>
              <a:t>dmdc.swft@mail.mil</a:t>
            </a:r>
            <a:r>
              <a:rPr lang="fr-FR" sz="1200" dirty="0">
                <a:solidFill>
                  <a:schemeClr val="tx2">
                    <a:lumMod val="50000"/>
                  </a:schemeClr>
                </a:solidFill>
                <a:latin typeface="Calibri Light" panose="020F0302020204030204" pitchFamily="34" charset="0"/>
              </a:rPr>
              <a:t>    </a:t>
            </a:r>
          </a:p>
          <a:p>
            <a:endParaRPr lang="fr-FR" sz="500" b="1" dirty="0">
              <a:solidFill>
                <a:schemeClr val="tx2">
                  <a:lumMod val="50000"/>
                </a:schemeClr>
              </a:solidFill>
              <a:latin typeface="Calibri Light" panose="020F0302020204030204" pitchFamily="34" charset="0"/>
            </a:endParaRPr>
          </a:p>
          <a:p>
            <a:r>
              <a:rPr lang="fr-FR" sz="1200" b="1" dirty="0">
                <a:solidFill>
                  <a:schemeClr val="tx2">
                    <a:lumMod val="50000"/>
                  </a:schemeClr>
                </a:solidFill>
                <a:latin typeface="Calibri Light" panose="020F0302020204030204" pitchFamily="34" charset="0"/>
              </a:rPr>
              <a:t>Menu Options: </a:t>
            </a:r>
            <a:endParaRPr lang="fr-FR" sz="500" b="1" dirty="0">
              <a:solidFill>
                <a:schemeClr val="tx2">
                  <a:lumMod val="50000"/>
                </a:schemeClr>
              </a:solidFill>
              <a:latin typeface="Calibri Light" panose="020F0302020204030204" pitchFamily="34" charset="0"/>
            </a:endParaRPr>
          </a:p>
          <a:p>
            <a:endParaRPr lang="fr-FR" sz="1200" b="1" dirty="0">
              <a:solidFill>
                <a:schemeClr val="tx2">
                  <a:lumMod val="50000"/>
                </a:schemeClr>
              </a:solidFill>
              <a:latin typeface="Calibri Light" panose="020F0302020204030204" pitchFamily="34" charset="0"/>
            </a:endParaRPr>
          </a:p>
          <a:p>
            <a:r>
              <a:rPr lang="fr-FR" sz="1200" dirty="0">
                <a:solidFill>
                  <a:schemeClr val="tx2">
                    <a:lumMod val="50000"/>
                  </a:schemeClr>
                </a:solidFill>
                <a:latin typeface="Calibri Light" panose="020F0302020204030204" pitchFamily="34" charset="0"/>
              </a:rPr>
              <a:t>	</a:t>
            </a:r>
          </a:p>
          <a:p>
            <a:r>
              <a:rPr lang="fr-FR" sz="1200" dirty="0">
                <a:solidFill>
                  <a:schemeClr val="tx2">
                    <a:lumMod val="50000"/>
                  </a:schemeClr>
                </a:solidFill>
                <a:latin typeface="Calibri Light" panose="020F0302020204030204" pitchFamily="34" charset="0"/>
              </a:rPr>
              <a:t>	</a:t>
            </a:r>
          </a:p>
          <a:p>
            <a:endParaRPr lang="fr-FR" sz="1200" dirty="0">
              <a:solidFill>
                <a:schemeClr val="tx2">
                  <a:lumMod val="50000"/>
                </a:schemeClr>
              </a:solidFill>
              <a:latin typeface="Calibri Light" panose="020F0302020204030204" pitchFamily="34" charset="0"/>
            </a:endParaRPr>
          </a:p>
          <a:p>
            <a:endParaRPr lang="fr-FR" sz="1200" dirty="0">
              <a:solidFill>
                <a:schemeClr val="tx2">
                  <a:lumMod val="50000"/>
                </a:schemeClr>
              </a:solidFill>
              <a:latin typeface="Calibri Light" panose="020F0302020204030204" pitchFamily="34" charset="0"/>
            </a:endParaRPr>
          </a:p>
        </p:txBody>
      </p:sp>
      <p:sp>
        <p:nvSpPr>
          <p:cNvPr id="11" name="Rectangle 10"/>
          <p:cNvSpPr/>
          <p:nvPr/>
        </p:nvSpPr>
        <p:spPr>
          <a:xfrm>
            <a:off x="2298700" y="3938393"/>
            <a:ext cx="6845300" cy="2486019"/>
          </a:xfrm>
          <a:prstGeom prst="rect">
            <a:avLst/>
          </a:prstGeom>
          <a:solidFill>
            <a:schemeClr val="bg1">
              <a:lumMod val="75000"/>
            </a:schemeClr>
          </a:solidFill>
          <a:ln>
            <a:noFill/>
          </a:ln>
          <a:effectLst>
            <a:outerShdw blurRad="25400" dist="38100" dir="2400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600"/>
              </a:spcAft>
              <a:tabLst>
                <a:tab pos="568325" algn="l"/>
              </a:tabLst>
            </a:pPr>
            <a:r>
              <a:rPr lang="en-US" sz="1400" b="1" u="sng" noProof="1">
                <a:solidFill>
                  <a:schemeClr val="tx2">
                    <a:lumMod val="50000"/>
                  </a:schemeClr>
                </a:solidFill>
                <a:latin typeface="Candara" panose="020E0502030303020204" pitchFamily="34" charset="0"/>
              </a:rPr>
              <a:t>DoD CAF Call Center</a:t>
            </a:r>
          </a:p>
          <a:p>
            <a:pPr>
              <a:tabLst>
                <a:tab pos="568325" algn="l"/>
              </a:tabLst>
            </a:pPr>
            <a:r>
              <a:rPr lang="en-US" sz="1200" b="1" dirty="0">
                <a:solidFill>
                  <a:schemeClr val="tx2">
                    <a:lumMod val="50000"/>
                  </a:schemeClr>
                </a:solidFill>
                <a:latin typeface="Calibri Light" panose="020F0302020204030204" pitchFamily="34" charset="0"/>
              </a:rPr>
              <a:t>Phone</a:t>
            </a:r>
            <a:r>
              <a:rPr lang="en-US" sz="1200" dirty="0">
                <a:solidFill>
                  <a:schemeClr val="tx2">
                    <a:lumMod val="50000"/>
                  </a:schemeClr>
                </a:solidFill>
                <a:latin typeface="Calibri Light" panose="020F0302020204030204" pitchFamily="34" charset="0"/>
              </a:rPr>
              <a:t>:  	301-833-3850  (SSOs and FSOs ONLY)</a:t>
            </a:r>
          </a:p>
          <a:p>
            <a:pPr>
              <a:tabLst>
                <a:tab pos="568325" algn="l"/>
              </a:tabLst>
            </a:pPr>
            <a:r>
              <a:rPr lang="en-US" sz="1200" b="1" dirty="0">
                <a:solidFill>
                  <a:schemeClr val="tx2">
                    <a:lumMod val="50000"/>
                  </a:schemeClr>
                </a:solidFill>
                <a:latin typeface="Calibri Light" panose="020F0302020204030204" pitchFamily="34" charset="0"/>
              </a:rPr>
              <a:t>Website</a:t>
            </a:r>
            <a:r>
              <a:rPr lang="en-US" sz="1200" dirty="0">
                <a:solidFill>
                  <a:schemeClr val="tx2">
                    <a:lumMod val="50000"/>
                  </a:schemeClr>
                </a:solidFill>
                <a:latin typeface="Calibri Light" panose="020F0302020204030204" pitchFamily="34" charset="0"/>
              </a:rPr>
              <a:t>: 	</a:t>
            </a:r>
            <a:r>
              <a:rPr lang="en-US" sz="1200" dirty="0">
                <a:solidFill>
                  <a:schemeClr val="tx2">
                    <a:lumMod val="50000"/>
                  </a:schemeClr>
                </a:solidFill>
                <a:latin typeface="Calibri Light" panose="020F0302020204030204" pitchFamily="34" charset="0"/>
                <a:hlinkClick r:id="rId7"/>
              </a:rPr>
              <a:t>http://www.dodcaf.whs.mil</a:t>
            </a:r>
            <a:r>
              <a:rPr lang="en-US" sz="1200" dirty="0">
                <a:solidFill>
                  <a:schemeClr val="tx2">
                    <a:lumMod val="50000"/>
                  </a:schemeClr>
                </a:solidFill>
                <a:latin typeface="Calibri Light" panose="020F0302020204030204" pitchFamily="34" charset="0"/>
              </a:rPr>
              <a:t> 	      </a:t>
            </a:r>
          </a:p>
          <a:p>
            <a:pPr>
              <a:tabLst>
                <a:tab pos="568325" algn="l"/>
              </a:tabLst>
            </a:pPr>
            <a:r>
              <a:rPr lang="en-US" sz="1200" b="1" dirty="0">
                <a:solidFill>
                  <a:schemeClr val="tx2">
                    <a:lumMod val="50000"/>
                  </a:schemeClr>
                </a:solidFill>
                <a:latin typeface="Calibri Light" panose="020F0302020204030204" pitchFamily="34" charset="0"/>
              </a:rPr>
              <a:t>Email</a:t>
            </a:r>
            <a:r>
              <a:rPr lang="en-US" sz="1200" dirty="0">
                <a:solidFill>
                  <a:schemeClr val="tx2">
                    <a:lumMod val="50000"/>
                  </a:schemeClr>
                </a:solidFill>
                <a:latin typeface="Calibri Light" panose="020F0302020204030204" pitchFamily="34" charset="0"/>
              </a:rPr>
              <a:t>: 	</a:t>
            </a:r>
            <a:r>
              <a:rPr lang="en-US" sz="1200" dirty="0">
                <a:solidFill>
                  <a:schemeClr val="tx2">
                    <a:lumMod val="50000"/>
                  </a:schemeClr>
                </a:solidFill>
                <a:latin typeface="Calibri Light" panose="020F0302020204030204" pitchFamily="34" charset="0"/>
                <a:hlinkClick r:id="rId8"/>
              </a:rPr>
              <a:t>whs.meade.dodcaf.mbx.dodcafcallcenter@mail.mil</a:t>
            </a:r>
            <a:r>
              <a:rPr lang="en-US" sz="1200" dirty="0">
                <a:solidFill>
                  <a:schemeClr val="tx2">
                    <a:lumMod val="50000"/>
                  </a:schemeClr>
                </a:solidFill>
                <a:latin typeface="Calibri Light" panose="020F0302020204030204" pitchFamily="34" charset="0"/>
              </a:rPr>
              <a:t>  </a:t>
            </a:r>
            <a:endParaRPr lang="en-US" sz="1200" b="1" dirty="0">
              <a:solidFill>
                <a:schemeClr val="tx2">
                  <a:lumMod val="50000"/>
                </a:schemeClr>
              </a:solidFill>
              <a:latin typeface="Calibri Light" panose="020F0302020204030204" pitchFamily="34" charset="0"/>
            </a:endParaRPr>
          </a:p>
          <a:p>
            <a:pPr>
              <a:tabLst>
                <a:tab pos="568325" algn="l"/>
              </a:tabLst>
            </a:pPr>
            <a:r>
              <a:rPr lang="en-US" sz="1200" b="1" dirty="0">
                <a:solidFill>
                  <a:schemeClr val="tx2">
                    <a:lumMod val="50000"/>
                  </a:schemeClr>
                </a:solidFill>
                <a:latin typeface="Calibri Light" panose="020F0302020204030204" pitchFamily="34" charset="0"/>
              </a:rPr>
              <a:t>Menu Options:  </a:t>
            </a:r>
          </a:p>
          <a:p>
            <a:pPr>
              <a:tabLst>
                <a:tab pos="568325" algn="l"/>
              </a:tabLst>
            </a:pPr>
            <a:r>
              <a:rPr lang="en-US" sz="1200" dirty="0">
                <a:solidFill>
                  <a:schemeClr val="tx2">
                    <a:lumMod val="50000"/>
                  </a:schemeClr>
                </a:solidFill>
                <a:latin typeface="Calibri Light" panose="020F0302020204030204" pitchFamily="34" charset="0"/>
              </a:rPr>
              <a:t>5 – Industry </a:t>
            </a:r>
          </a:p>
          <a:p>
            <a:pPr>
              <a:tabLst>
                <a:tab pos="568325" algn="l"/>
              </a:tabLst>
            </a:pPr>
            <a:endParaRPr lang="en-US" sz="1200" dirty="0">
              <a:solidFill>
                <a:schemeClr val="tx2">
                  <a:lumMod val="50000"/>
                </a:schemeClr>
              </a:solidFill>
              <a:latin typeface="Calibri Light" panose="020F0302020204030204" pitchFamily="34" charset="0"/>
            </a:endParaRPr>
          </a:p>
          <a:p>
            <a:pPr>
              <a:tabLst>
                <a:tab pos="568325" algn="l"/>
              </a:tabLst>
            </a:pPr>
            <a:r>
              <a:rPr lang="en-US" sz="1400" b="1" u="sng" dirty="0">
                <a:solidFill>
                  <a:schemeClr val="tx2">
                    <a:lumMod val="50000"/>
                  </a:schemeClr>
                </a:solidFill>
                <a:latin typeface="Candara" panose="020E0502030303020204" pitchFamily="34" charset="0"/>
              </a:rPr>
              <a:t>DIA Industry Personnel Security (SEC-3B)</a:t>
            </a:r>
          </a:p>
          <a:p>
            <a:pPr>
              <a:tabLst>
                <a:tab pos="568325" algn="l"/>
              </a:tabLst>
            </a:pPr>
            <a:r>
              <a:rPr lang="en-US" sz="1200" b="1" dirty="0">
                <a:solidFill>
                  <a:schemeClr val="tx2">
                    <a:lumMod val="50000"/>
                  </a:schemeClr>
                </a:solidFill>
                <a:latin typeface="Calibri Light" panose="020F0302020204030204" pitchFamily="34" charset="0"/>
              </a:rPr>
              <a:t>Address</a:t>
            </a:r>
            <a:r>
              <a:rPr lang="en-US" sz="1200" dirty="0">
                <a:solidFill>
                  <a:schemeClr val="tx2">
                    <a:lumMod val="50000"/>
                  </a:schemeClr>
                </a:solidFill>
                <a:latin typeface="Calibri Light" panose="020F0302020204030204" pitchFamily="34" charset="0"/>
              </a:rPr>
              <a:t>: 	Department of Defense Consolidated Adjudications Facility, Suite #330</a:t>
            </a:r>
          </a:p>
          <a:p>
            <a:pPr>
              <a:tabLst>
                <a:tab pos="568325" algn="l"/>
              </a:tabLst>
            </a:pPr>
            <a:r>
              <a:rPr lang="en-US" sz="1200" dirty="0">
                <a:solidFill>
                  <a:schemeClr val="tx2">
                    <a:lumMod val="50000"/>
                  </a:schemeClr>
                </a:solidFill>
                <a:latin typeface="Calibri Light" panose="020F0302020204030204" pitchFamily="34" charset="0"/>
              </a:rPr>
              <a:t>	600 10th Street</a:t>
            </a:r>
          </a:p>
          <a:p>
            <a:pPr>
              <a:tabLst>
                <a:tab pos="568325" algn="l"/>
              </a:tabLst>
            </a:pPr>
            <a:r>
              <a:rPr lang="en-US" sz="1200" dirty="0">
                <a:solidFill>
                  <a:schemeClr val="tx2">
                    <a:lumMod val="50000"/>
                  </a:schemeClr>
                </a:solidFill>
                <a:latin typeface="Calibri Light" panose="020F0302020204030204" pitchFamily="34" charset="0"/>
              </a:rPr>
              <a:t>	Fort George G. Meade, MD 20755-5615</a:t>
            </a:r>
          </a:p>
          <a:p>
            <a:pPr>
              <a:tabLst>
                <a:tab pos="568325" algn="l"/>
              </a:tabLst>
            </a:pPr>
            <a:r>
              <a:rPr lang="en-US" sz="1200" b="1" dirty="0">
                <a:solidFill>
                  <a:schemeClr val="tx2">
                    <a:lumMod val="50000"/>
                  </a:schemeClr>
                </a:solidFill>
                <a:latin typeface="Calibri Light" panose="020F0302020204030204" pitchFamily="34" charset="0"/>
              </a:rPr>
              <a:t>Email</a:t>
            </a:r>
            <a:r>
              <a:rPr lang="en-US" sz="1200" dirty="0">
                <a:solidFill>
                  <a:schemeClr val="tx2">
                    <a:lumMod val="50000"/>
                  </a:schemeClr>
                </a:solidFill>
                <a:latin typeface="Calibri Light" panose="020F0302020204030204" pitchFamily="34" charset="0"/>
              </a:rPr>
              <a:t>: 	</a:t>
            </a:r>
            <a:r>
              <a:rPr lang="en-US" sz="1200" dirty="0">
                <a:solidFill>
                  <a:schemeClr val="tx2">
                    <a:lumMod val="50000"/>
                  </a:schemeClr>
                </a:solidFill>
                <a:latin typeface="Calibri Light" panose="020F0302020204030204" pitchFamily="34" charset="0"/>
                <a:hlinkClick r:id="rId9"/>
              </a:rPr>
              <a:t>DIActrAdjudications@dodiis.mil</a:t>
            </a:r>
            <a:r>
              <a:rPr lang="en-US" sz="1200" dirty="0">
                <a:solidFill>
                  <a:schemeClr val="tx2">
                    <a:lumMod val="50000"/>
                  </a:schemeClr>
                </a:solidFill>
                <a:latin typeface="Calibri Light" panose="020F0302020204030204" pitchFamily="34" charset="0"/>
              </a:rPr>
              <a:t>  </a:t>
            </a:r>
          </a:p>
        </p:txBody>
      </p:sp>
      <p:sp>
        <p:nvSpPr>
          <p:cNvPr id="12" name="Rectangle 11"/>
          <p:cNvSpPr/>
          <p:nvPr/>
        </p:nvSpPr>
        <p:spPr>
          <a:xfrm>
            <a:off x="6705600" y="3938392"/>
            <a:ext cx="2438400" cy="948568"/>
          </a:xfrm>
          <a:prstGeom prst="rect">
            <a:avLst/>
          </a:prstGeom>
          <a:noFill/>
          <a:ln>
            <a:noFill/>
          </a:ln>
          <a:effectLst>
            <a:outerShdw blurRad="25400" dist="38100" dir="2400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Ins="0" rtlCol="0" anchor="t"/>
          <a:lstStyle/>
          <a:p>
            <a:pPr>
              <a:spcAft>
                <a:spcPts val="600"/>
              </a:spcAft>
              <a:tabLst>
                <a:tab pos="571500" algn="l"/>
              </a:tabLst>
            </a:pPr>
            <a:r>
              <a:rPr lang="en-US" sz="1400" b="1" u="sng" noProof="1">
                <a:solidFill>
                  <a:schemeClr val="tx2">
                    <a:lumMod val="50000"/>
                  </a:schemeClr>
                </a:solidFill>
                <a:latin typeface="Candara" panose="020E0502030303020204" pitchFamily="34" charset="0"/>
              </a:rPr>
              <a:t>DOHA</a:t>
            </a:r>
            <a:r>
              <a:rPr lang="en-US" sz="1200" b="1" noProof="1">
                <a:solidFill>
                  <a:schemeClr val="tx2">
                    <a:lumMod val="50000"/>
                  </a:schemeClr>
                </a:solidFill>
                <a:latin typeface="Candara" panose="020E0502030303020204" pitchFamily="34" charset="0"/>
              </a:rPr>
              <a:t> </a:t>
            </a:r>
          </a:p>
          <a:p>
            <a:pPr>
              <a:tabLst>
                <a:tab pos="571500" algn="l"/>
              </a:tabLst>
            </a:pPr>
            <a:r>
              <a:rPr lang="en-US" sz="1200" b="1" dirty="0">
                <a:solidFill>
                  <a:schemeClr val="tx2">
                    <a:lumMod val="50000"/>
                  </a:schemeClr>
                </a:solidFill>
                <a:latin typeface="Calibri Light" panose="020F0302020204030204" pitchFamily="34" charset="0"/>
              </a:rPr>
              <a:t>Phone</a:t>
            </a:r>
            <a:r>
              <a:rPr lang="en-US" sz="1200" dirty="0">
                <a:solidFill>
                  <a:schemeClr val="tx2">
                    <a:lumMod val="50000"/>
                  </a:schemeClr>
                </a:solidFill>
                <a:latin typeface="Calibri Light" panose="020F0302020204030204" pitchFamily="34" charset="0"/>
              </a:rPr>
              <a:t>: 	866-231-3153</a:t>
            </a:r>
          </a:p>
          <a:p>
            <a:pPr>
              <a:tabLst>
                <a:tab pos="568325" algn="l"/>
              </a:tabLst>
            </a:pPr>
            <a:r>
              <a:rPr lang="en-US" sz="1200" b="1" dirty="0">
                <a:solidFill>
                  <a:schemeClr val="tx2">
                    <a:lumMod val="50000"/>
                  </a:schemeClr>
                </a:solidFill>
                <a:latin typeface="Calibri Light" panose="020F0302020204030204" pitchFamily="34" charset="0"/>
              </a:rPr>
              <a:t>Email</a:t>
            </a:r>
            <a:r>
              <a:rPr lang="en-US" sz="1200" dirty="0">
                <a:solidFill>
                  <a:schemeClr val="tx2">
                    <a:lumMod val="50000"/>
                  </a:schemeClr>
                </a:solidFill>
                <a:latin typeface="Calibri Light" panose="020F0302020204030204" pitchFamily="34" charset="0"/>
              </a:rPr>
              <a:t>: 	</a:t>
            </a:r>
            <a:r>
              <a:rPr lang="en-US" sz="1200" dirty="0">
                <a:solidFill>
                  <a:schemeClr val="tx2">
                    <a:lumMod val="50000"/>
                  </a:schemeClr>
                </a:solidFill>
                <a:latin typeface="Calibri Light" panose="020F0302020204030204" pitchFamily="34" charset="0"/>
                <a:hlinkClick r:id="rId10"/>
              </a:rPr>
              <a:t>dohastatus@ssdgc.osd.mil</a:t>
            </a:r>
            <a:r>
              <a:rPr lang="en-US" sz="1200" dirty="0">
                <a:solidFill>
                  <a:schemeClr val="tx2">
                    <a:lumMod val="50000"/>
                  </a:schemeClr>
                </a:solidFill>
                <a:latin typeface="Calibri Light" panose="020F0302020204030204" pitchFamily="34" charset="0"/>
              </a:rPr>
              <a:t>  </a:t>
            </a:r>
          </a:p>
        </p:txBody>
      </p:sp>
      <p:graphicFrame>
        <p:nvGraphicFramePr>
          <p:cNvPr id="13" name="Table 12"/>
          <p:cNvGraphicFramePr>
            <a:graphicFrameLocks noGrp="1"/>
          </p:cNvGraphicFramePr>
          <p:nvPr>
            <p:extLst>
              <p:ext uri="{D42A27DB-BD31-4B8C-83A1-F6EECF244321}">
                <p14:modId xmlns:p14="http://schemas.microsoft.com/office/powerpoint/2010/main" val="321961086"/>
              </p:ext>
            </p:extLst>
          </p:nvPr>
        </p:nvGraphicFramePr>
        <p:xfrm>
          <a:off x="3857625" y="2072350"/>
          <a:ext cx="5438775" cy="1773936"/>
        </p:xfrm>
        <a:graphic>
          <a:graphicData uri="http://schemas.openxmlformats.org/drawingml/2006/table">
            <a:tbl>
              <a:tblPr>
                <a:tableStyleId>{2D5ABB26-0587-4C30-8999-92F81FD0307C}</a:tableStyleId>
              </a:tblPr>
              <a:tblGrid>
                <a:gridCol w="2771775">
                  <a:extLst>
                    <a:ext uri="{9D8B030D-6E8A-4147-A177-3AD203B41FA5}">
                      <a16:colId xmlns="" xmlns:a16="http://schemas.microsoft.com/office/drawing/2014/main" val="20000"/>
                    </a:ext>
                  </a:extLst>
                </a:gridCol>
                <a:gridCol w="2667000">
                  <a:extLst>
                    <a:ext uri="{9D8B030D-6E8A-4147-A177-3AD203B41FA5}">
                      <a16:colId xmlns="" xmlns:a16="http://schemas.microsoft.com/office/drawing/2014/main" val="20001"/>
                    </a:ext>
                  </a:extLst>
                </a:gridCol>
              </a:tblGrid>
              <a:tr h="229616">
                <a:tc rowSpan="3">
                  <a:txBody>
                    <a:bodyPr/>
                    <a:lstStyle/>
                    <a:p>
                      <a:pPr marL="0" marR="0" lvl="0" indent="0" algn="l" defTabSz="801688" rtl="0" eaLnBrk="1" fontAlgn="auto" latinLnBrk="0" hangingPunct="1">
                        <a:lnSpc>
                          <a:spcPct val="100000"/>
                        </a:lnSpc>
                        <a:spcBef>
                          <a:spcPts val="0"/>
                        </a:spcBef>
                        <a:spcAft>
                          <a:spcPts val="0"/>
                        </a:spcAft>
                        <a:buClrTx/>
                        <a:buSzTx/>
                        <a:buFontTx/>
                        <a:buNone/>
                        <a:tabLst>
                          <a:tab pos="742950" algn="l"/>
                        </a:tabLst>
                        <a:defRPr/>
                      </a:pPr>
                      <a:r>
                        <a:rPr lang="en-US" sz="1000" b="1" noProof="1">
                          <a:latin typeface="Calibri Light" panose="020F0302020204030204" pitchFamily="34" charset="0"/>
                        </a:rPr>
                        <a:t>1 – </a:t>
                      </a:r>
                      <a:r>
                        <a:rPr lang="en-US" sz="1000" b="1" dirty="0">
                          <a:latin typeface="Calibri Light" panose="020F0302020204030204" pitchFamily="34" charset="0"/>
                        </a:rPr>
                        <a:t>System Access Issues</a:t>
                      </a:r>
                    </a:p>
                    <a:p>
                      <a:pPr marL="457200" marR="0" lvl="1" indent="-228600" algn="l" defTabSz="801688" rtl="0" eaLnBrk="1" fontAlgn="auto" latinLnBrk="0" hangingPunct="1">
                        <a:lnSpc>
                          <a:spcPct val="100000"/>
                        </a:lnSpc>
                        <a:spcBef>
                          <a:spcPts val="0"/>
                        </a:spcBef>
                        <a:spcAft>
                          <a:spcPts val="0"/>
                        </a:spcAft>
                        <a:buClrTx/>
                        <a:buSzTx/>
                        <a:buFont typeface="+mj-lt"/>
                        <a:buAutoNum type="arabicPeriod"/>
                        <a:tabLst>
                          <a:tab pos="742950" algn="l"/>
                        </a:tabLst>
                        <a:defRPr/>
                      </a:pPr>
                      <a:r>
                        <a:rPr lang="en-US" sz="1000" dirty="0">
                          <a:latin typeface="Calibri Light" panose="020F0302020204030204" pitchFamily="34" charset="0"/>
                        </a:rPr>
                        <a:t>e-QIP &amp; Golden Questions</a:t>
                      </a:r>
                    </a:p>
                    <a:p>
                      <a:pPr marL="457200" marR="0" lvl="1" indent="-228600" algn="l" defTabSz="801688" rtl="0" eaLnBrk="1" fontAlgn="auto" latinLnBrk="0" hangingPunct="1">
                        <a:lnSpc>
                          <a:spcPct val="100000"/>
                        </a:lnSpc>
                        <a:spcBef>
                          <a:spcPts val="0"/>
                        </a:spcBef>
                        <a:spcAft>
                          <a:spcPts val="0"/>
                        </a:spcAft>
                        <a:buClrTx/>
                        <a:buSzTx/>
                        <a:buFont typeface="+mj-lt"/>
                        <a:buAutoNum type="arabicPeriod"/>
                        <a:tabLst>
                          <a:tab pos="742950" algn="l"/>
                        </a:tabLst>
                        <a:defRPr/>
                      </a:pPr>
                      <a:r>
                        <a:rPr lang="en-US" sz="1000" dirty="0">
                          <a:latin typeface="Calibri Light" panose="020F0302020204030204" pitchFamily="34" charset="0"/>
                        </a:rPr>
                        <a:t>ISFD, OBMS, NCAISS</a:t>
                      </a:r>
                    </a:p>
                    <a:p>
                      <a:pPr marL="457200" marR="0" lvl="1" indent="-228600" algn="l" defTabSz="801688" rtl="0" eaLnBrk="1" fontAlgn="auto" latinLnBrk="0" hangingPunct="1">
                        <a:lnSpc>
                          <a:spcPct val="100000"/>
                        </a:lnSpc>
                        <a:spcBef>
                          <a:spcPts val="0"/>
                        </a:spcBef>
                        <a:spcAft>
                          <a:spcPts val="0"/>
                        </a:spcAft>
                        <a:buClrTx/>
                        <a:buSzTx/>
                        <a:buFont typeface="+mj-lt"/>
                        <a:buAutoNum type="arabicPeriod"/>
                        <a:tabLst>
                          <a:tab pos="742950" algn="l"/>
                        </a:tabLst>
                        <a:defRPr/>
                      </a:pPr>
                      <a:r>
                        <a:rPr lang="en-US" sz="1000" dirty="0">
                          <a:latin typeface="Calibri Light" panose="020F0302020204030204" pitchFamily="34" charset="0"/>
                        </a:rPr>
                        <a:t>STEPP </a:t>
                      </a:r>
                    </a:p>
                  </a:txBody>
                  <a:tcPr marL="9144" marR="9144" marT="9144" marB="914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noProof="1">
                          <a:solidFill>
                            <a:srgbClr val="080808"/>
                          </a:solidFill>
                          <a:latin typeface="Calibri Light" panose="020F0302020204030204" pitchFamily="34" charset="0"/>
                        </a:rPr>
                        <a:t>3 – </a:t>
                      </a:r>
                      <a:r>
                        <a:rPr lang="en-US" sz="1000" b="1" dirty="0">
                          <a:latin typeface="Calibri Light" panose="020F0302020204030204" pitchFamily="34" charset="0"/>
                        </a:rPr>
                        <a:t>Facility Clearance Inquires</a:t>
                      </a:r>
                    </a:p>
                  </a:txBody>
                  <a:tcPr marL="9144" marR="9144" marT="9144" marB="9144"/>
                </a:tc>
                <a:extLst>
                  <a:ext uri="{0D108BD9-81ED-4DB2-BD59-A6C34878D82A}">
                    <a16:rowId xmlns="" xmlns:a16="http://schemas.microsoft.com/office/drawing/2014/main" val="10000"/>
                  </a:ext>
                </a:extLst>
              </a:tr>
              <a:tr h="229616">
                <a:tc v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noProof="1">
                          <a:solidFill>
                            <a:srgbClr val="080808"/>
                          </a:solidFill>
                          <a:latin typeface="Calibri Light" panose="020F0302020204030204" pitchFamily="34" charset="0"/>
                        </a:rPr>
                        <a:t>4 – </a:t>
                      </a:r>
                      <a:r>
                        <a:rPr lang="en-US" sz="1000" b="1" dirty="0">
                          <a:latin typeface="Calibri Light" panose="020F0302020204030204" pitchFamily="34" charset="0"/>
                        </a:rPr>
                        <a:t>OBMS</a:t>
                      </a:r>
                    </a:p>
                  </a:txBody>
                  <a:tcPr marL="9144" marR="9144" marT="9144" marB="9144"/>
                </a:tc>
                <a:extLst>
                  <a:ext uri="{0D108BD9-81ED-4DB2-BD59-A6C34878D82A}">
                    <a16:rowId xmlns="" xmlns:a16="http://schemas.microsoft.com/office/drawing/2014/main" val="10001"/>
                  </a:ext>
                </a:extLst>
              </a:tr>
              <a:tr h="229616">
                <a:tc v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noProof="1">
                          <a:solidFill>
                            <a:srgbClr val="080808"/>
                          </a:solidFill>
                          <a:latin typeface="Calibri Light" panose="020F0302020204030204" pitchFamily="34" charset="0"/>
                        </a:rPr>
                        <a:t>5 – </a:t>
                      </a:r>
                      <a:r>
                        <a:rPr lang="en-US" sz="1000" b="1" dirty="0">
                          <a:latin typeface="Calibri Light" panose="020F0302020204030204" pitchFamily="34" charset="0"/>
                        </a:rPr>
                        <a:t>CDSE / STEPP</a:t>
                      </a:r>
                      <a:endParaRPr lang="en-US" sz="1000" b="1" noProof="1">
                        <a:solidFill>
                          <a:srgbClr val="080808"/>
                        </a:solidFill>
                        <a:latin typeface="Calibri Light" panose="020F0302020204030204" pitchFamily="34" charset="0"/>
                      </a:endParaRPr>
                    </a:p>
                  </a:txBody>
                  <a:tcPr marL="9144" marR="9144" marT="9144" marB="9144"/>
                </a:tc>
                <a:extLst>
                  <a:ext uri="{0D108BD9-81ED-4DB2-BD59-A6C34878D82A}">
                    <a16:rowId xmlns="" xmlns:a16="http://schemas.microsoft.com/office/drawing/2014/main" val="10002"/>
                  </a:ext>
                </a:extLst>
              </a:tr>
              <a:tr h="287528">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noProof="1">
                          <a:latin typeface="Calibri Light" panose="020F0302020204030204" pitchFamily="34" charset="0"/>
                        </a:rPr>
                        <a:t>2 – </a:t>
                      </a:r>
                      <a:r>
                        <a:rPr lang="en-US" sz="1000" b="1" dirty="0">
                          <a:latin typeface="Calibri Light" panose="020F0302020204030204" pitchFamily="34" charset="0"/>
                        </a:rPr>
                        <a:t>Personnel Security Inquiries</a:t>
                      </a:r>
                    </a:p>
                    <a:p>
                      <a:pPr marL="4572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000" dirty="0">
                          <a:latin typeface="Calibri Light" panose="020F0302020204030204" pitchFamily="34" charset="0"/>
                        </a:rPr>
                        <a:t>e-QIP &amp; Golden Questions</a:t>
                      </a:r>
                    </a:p>
                    <a:p>
                      <a:pPr marL="4572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000" dirty="0">
                          <a:latin typeface="Calibri Light" panose="020F0302020204030204" pitchFamily="34" charset="0"/>
                        </a:rPr>
                        <a:t>Research, Recertify or Upgrade</a:t>
                      </a:r>
                    </a:p>
                    <a:p>
                      <a:pPr marL="4572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000" dirty="0">
                          <a:latin typeface="Calibri Light" panose="020F0302020204030204" pitchFamily="34" charset="0"/>
                        </a:rPr>
                        <a:t>Incident Report or Security Violation</a:t>
                      </a:r>
                    </a:p>
                    <a:p>
                      <a:pPr marL="4572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000" dirty="0">
                          <a:latin typeface="Calibri Light" panose="020F0302020204030204" pitchFamily="34" charset="0"/>
                        </a:rPr>
                        <a:t>Unacceptable Case Notices</a:t>
                      </a:r>
                    </a:p>
                    <a:p>
                      <a:pPr marL="4572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000" dirty="0">
                          <a:latin typeface="Calibri Light" panose="020F0302020204030204" pitchFamily="34" charset="0"/>
                        </a:rPr>
                        <a:t>Overseas or CONUS</a:t>
                      </a:r>
                    </a:p>
                    <a:p>
                      <a:pPr marL="4572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000" dirty="0">
                          <a:latin typeface="Calibri Light" panose="020F0302020204030204" pitchFamily="34" charset="0"/>
                        </a:rPr>
                        <a:t>All Other Personnel Clearance Inquiries</a:t>
                      </a:r>
                    </a:p>
                  </a:txBody>
                  <a:tcPr marL="9144" marR="9144" marT="9144" marB="914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noProof="1">
                          <a:solidFill>
                            <a:srgbClr val="080808"/>
                          </a:solidFill>
                          <a:latin typeface="Calibri Light" panose="020F0302020204030204" pitchFamily="34" charset="0"/>
                        </a:rPr>
                        <a:t>6 – </a:t>
                      </a:r>
                      <a:r>
                        <a:rPr lang="en-US" sz="1000" b="1" dirty="0">
                          <a:latin typeface="Calibri Light" panose="020F0302020204030204" pitchFamily="34" charset="0"/>
                        </a:rPr>
                        <a:t>International</a:t>
                      </a:r>
                      <a:endParaRPr lang="en-US" sz="1000" b="1" noProof="1">
                        <a:solidFill>
                          <a:srgbClr val="080808"/>
                        </a:solidFill>
                        <a:latin typeface="Calibri Light" panose="020F0302020204030204" pitchFamily="34" charset="0"/>
                      </a:endParaRPr>
                    </a:p>
                  </a:txBody>
                  <a:tcPr marL="9144" marR="9144" marT="9144" marB="9144"/>
                </a:tc>
                <a:extLst>
                  <a:ext uri="{0D108BD9-81ED-4DB2-BD59-A6C34878D82A}">
                    <a16:rowId xmlns="" xmlns:a16="http://schemas.microsoft.com/office/drawing/2014/main" val="10003"/>
                  </a:ext>
                </a:extLst>
              </a:tr>
              <a:tr h="314960">
                <a:tc v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noProof="1">
                          <a:solidFill>
                            <a:srgbClr val="080808"/>
                          </a:solidFill>
                          <a:latin typeface="Calibri Light" panose="020F0302020204030204" pitchFamily="34" charset="0"/>
                        </a:rPr>
                        <a:t>7 – </a:t>
                      </a:r>
                      <a:r>
                        <a:rPr lang="en-US" sz="1000" b="1" dirty="0">
                          <a:latin typeface="Calibri Light" panose="020F0302020204030204" pitchFamily="34" charset="0"/>
                        </a:rPr>
                        <a:t>Policy</a:t>
                      </a:r>
                    </a:p>
                    <a:p>
                      <a:pPr marL="4572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000" noProof="1">
                          <a:solidFill>
                            <a:srgbClr val="080808"/>
                          </a:solidFill>
                          <a:latin typeface="Calibri Light" panose="020F0302020204030204" pitchFamily="34" charset="0"/>
                        </a:rPr>
                        <a:t>NISPOM Policy Inquiries</a:t>
                      </a:r>
                    </a:p>
                    <a:p>
                      <a:pPr marL="4572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000" noProof="1">
                          <a:solidFill>
                            <a:srgbClr val="080808"/>
                          </a:solidFill>
                          <a:latin typeface="Calibri Light" panose="020F0302020204030204" pitchFamily="34" charset="0"/>
                        </a:rPr>
                        <a:t>NISPOM Policy Email</a:t>
                      </a:r>
                    </a:p>
                    <a:p>
                      <a:pPr marL="4572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000" noProof="1">
                          <a:solidFill>
                            <a:srgbClr val="080808"/>
                          </a:solidFill>
                          <a:latin typeface="Calibri Light" panose="020F0302020204030204" pitchFamily="34" charset="0"/>
                        </a:rPr>
                        <a:t>International Assurance / Visits / LAA</a:t>
                      </a:r>
                    </a:p>
                  </a:txBody>
                  <a:tcPr marL="9144" marR="9144" marT="9144" marB="9144"/>
                </a:tc>
                <a:extLst>
                  <a:ext uri="{0D108BD9-81ED-4DB2-BD59-A6C34878D82A}">
                    <a16:rowId xmlns="" xmlns:a16="http://schemas.microsoft.com/office/drawing/2014/main" val="10004"/>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84308020"/>
              </p:ext>
            </p:extLst>
          </p:nvPr>
        </p:nvGraphicFramePr>
        <p:xfrm>
          <a:off x="76200" y="5211881"/>
          <a:ext cx="2133600" cy="1176528"/>
        </p:xfrm>
        <a:graphic>
          <a:graphicData uri="http://schemas.openxmlformats.org/drawingml/2006/table">
            <a:tbl>
              <a:tblPr>
                <a:tableStyleId>{2D5ABB26-0587-4C30-8999-92F81FD0307C}</a:tableStyleId>
              </a:tblPr>
              <a:tblGrid>
                <a:gridCol w="2133600">
                  <a:extLst>
                    <a:ext uri="{9D8B030D-6E8A-4147-A177-3AD203B41FA5}">
                      <a16:colId xmlns="" xmlns:a16="http://schemas.microsoft.com/office/drawing/2014/main" val="20000"/>
                    </a:ext>
                  </a:extLst>
                </a:gridCol>
              </a:tblGrid>
              <a:tr h="213360">
                <a:tc>
                  <a:txBody>
                    <a:bodyPr/>
                    <a:lstStyle/>
                    <a:p>
                      <a:r>
                        <a:rPr lang="fr-FR" sz="1000" noProof="1">
                          <a:solidFill>
                            <a:srgbClr val="080808"/>
                          </a:solidFill>
                          <a:latin typeface="Calibri Light" panose="020F0302020204030204" pitchFamily="34" charset="0"/>
                        </a:rPr>
                        <a:t>1 – JPAS</a:t>
                      </a:r>
                      <a:endParaRPr lang="en-US" sz="1000" dirty="0">
                        <a:latin typeface="Calibri Light" panose="020F0302020204030204" pitchFamily="34" charset="0"/>
                      </a:endParaRPr>
                    </a:p>
                  </a:txBody>
                  <a:tcPr marL="9144" marR="9144" marT="9144" marB="9144"/>
                </a:tc>
                <a:extLst>
                  <a:ext uri="{0D108BD9-81ED-4DB2-BD59-A6C34878D82A}">
                    <a16:rowId xmlns="" xmlns:a16="http://schemas.microsoft.com/office/drawing/2014/main" val="10000"/>
                  </a:ext>
                </a:extLst>
              </a:tr>
              <a:tr h="2133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noProof="1">
                          <a:solidFill>
                            <a:srgbClr val="080808"/>
                          </a:solidFill>
                          <a:latin typeface="Calibri Light" panose="020F0302020204030204" pitchFamily="34" charset="0"/>
                        </a:rPr>
                        <a:t>3 – SWFT</a:t>
                      </a:r>
                      <a:endParaRPr lang="en-US" sz="1000" dirty="0">
                        <a:latin typeface="Calibri Light" panose="020F0302020204030204" pitchFamily="34" charset="0"/>
                      </a:endParaRPr>
                    </a:p>
                  </a:txBody>
                  <a:tcPr marL="9144" marR="9144" marT="9144" marB="9144"/>
                </a:tc>
                <a:extLst>
                  <a:ext uri="{0D108BD9-81ED-4DB2-BD59-A6C34878D82A}">
                    <a16:rowId xmlns="" xmlns:a16="http://schemas.microsoft.com/office/drawing/2014/main" val="10001"/>
                  </a:ext>
                </a:extLst>
              </a:tr>
              <a:tr h="2133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00" noProof="1">
                          <a:solidFill>
                            <a:srgbClr val="080808"/>
                          </a:solidFill>
                          <a:latin typeface="Calibri Light" panose="020F0302020204030204" pitchFamily="34" charset="0"/>
                        </a:rPr>
                        <a:t>4 – DCII </a:t>
                      </a:r>
                      <a:endParaRPr lang="en-US" sz="1000" dirty="0">
                        <a:latin typeface="Calibri Light" panose="020F0302020204030204" pitchFamily="34" charset="0"/>
                      </a:endParaRPr>
                    </a:p>
                  </a:txBody>
                  <a:tcPr marL="9144" marR="9144" marT="9144" marB="9144"/>
                </a:tc>
                <a:extLst>
                  <a:ext uri="{0D108BD9-81ED-4DB2-BD59-A6C34878D82A}">
                    <a16:rowId xmlns="" xmlns:a16="http://schemas.microsoft.com/office/drawing/2014/main" val="1662349879"/>
                  </a:ext>
                </a:extLst>
              </a:tr>
              <a:tr h="2133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noProof="1">
                          <a:solidFill>
                            <a:srgbClr val="080808"/>
                          </a:solidFill>
                          <a:latin typeface="Calibri Light" panose="020F0302020204030204" pitchFamily="34" charset="0"/>
                        </a:rPr>
                        <a:t>5 – Personnel Security Inquiry </a:t>
                      </a:r>
                    </a:p>
                  </a:txBody>
                  <a:tcPr marL="9144" marR="0" marT="9144" marB="9144"/>
                </a:tc>
                <a:extLst>
                  <a:ext uri="{0D108BD9-81ED-4DB2-BD59-A6C34878D82A}">
                    <a16:rowId xmlns="" xmlns:a16="http://schemas.microsoft.com/office/drawing/2014/main" val="2234667101"/>
                  </a:ext>
                </a:extLst>
              </a:tr>
              <a:tr h="213360">
                <a:tc>
                  <a:txBody>
                    <a:bodyPr/>
                    <a:lstStyle/>
                    <a:p>
                      <a:pPr marL="0" marR="0" indent="0" algn="l" defTabSz="801688" rtl="0" eaLnBrk="1" fontAlgn="auto" latinLnBrk="0" hangingPunct="1">
                        <a:lnSpc>
                          <a:spcPct val="100000"/>
                        </a:lnSpc>
                        <a:spcBef>
                          <a:spcPts val="0"/>
                        </a:spcBef>
                        <a:spcAft>
                          <a:spcPts val="0"/>
                        </a:spcAft>
                        <a:buClrTx/>
                        <a:buSzTx/>
                        <a:buFontTx/>
                        <a:buNone/>
                        <a:tabLst>
                          <a:tab pos="742950" algn="l"/>
                        </a:tabLst>
                        <a:defRPr/>
                      </a:pPr>
                      <a:r>
                        <a:rPr lang="fr-FR" sz="1000" noProof="1">
                          <a:solidFill>
                            <a:srgbClr val="080808"/>
                          </a:solidFill>
                          <a:latin typeface="Calibri Light" panose="020F0302020204030204" pitchFamily="34" charset="0"/>
                        </a:rPr>
                        <a:t>6 – General Inquiry / Contact Center Information</a:t>
                      </a:r>
                      <a:endParaRPr lang="en-US" sz="1000" noProof="1">
                        <a:solidFill>
                          <a:srgbClr val="080808"/>
                        </a:solidFill>
                        <a:latin typeface="Calibri Light" panose="020F0302020204030204" pitchFamily="34" charset="0"/>
                      </a:endParaRPr>
                    </a:p>
                  </a:txBody>
                  <a:tcPr marL="9144" marR="0" marT="9144" marB="9144"/>
                </a:tc>
                <a:extLst>
                  <a:ext uri="{0D108BD9-81ED-4DB2-BD59-A6C34878D82A}">
                    <a16:rowId xmlns="" xmlns:a16="http://schemas.microsoft.com/office/drawing/2014/main" val="3505401778"/>
                  </a:ext>
                </a:extLst>
              </a:tr>
            </a:tbl>
          </a:graphicData>
        </a:graphic>
      </p:graphicFrame>
    </p:spTree>
    <p:extLst>
      <p:ext uri="{BB962C8B-B14F-4D97-AF65-F5344CB8AC3E}">
        <p14:creationId xmlns:p14="http://schemas.microsoft.com/office/powerpoint/2010/main" val="11375296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Questions?</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011" y="1676400"/>
            <a:ext cx="8594389" cy="4663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543584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PSMO-I Updates</a:t>
            </a:r>
            <a:endParaRPr lang="en-US" dirty="0"/>
          </a:p>
        </p:txBody>
      </p:sp>
      <p:sp>
        <p:nvSpPr>
          <p:cNvPr id="130" name="Slide Number Placeholder 1"/>
          <p:cNvSpPr>
            <a:spLocks noGrp="1"/>
          </p:cNvSpPr>
          <p:nvPr>
            <p:ph type="sldNum" sz="quarter" idx="12"/>
          </p:nvPr>
        </p:nvSpPr>
        <p:spPr>
          <a:xfrm>
            <a:off x="8663526" y="6553200"/>
            <a:ext cx="381000" cy="228600"/>
          </a:xfrm>
        </p:spPr>
        <p:txBody>
          <a:bodyPr/>
          <a:lstStyle/>
          <a:p>
            <a:fld id="{554637AC-DF02-4FE1-849A-EF3308F8B655}" type="slidenum">
              <a:rPr lang="en-US" smtClean="0">
                <a:solidFill>
                  <a:prstClr val="black">
                    <a:tint val="75000"/>
                  </a:prstClr>
                </a:solidFill>
              </a:rPr>
              <a:pPr/>
              <a:t>3</a:t>
            </a:fld>
            <a:endParaRPr lang="en-US" dirty="0">
              <a:solidFill>
                <a:prstClr val="black">
                  <a:tint val="75000"/>
                </a:prstClr>
              </a:solidFill>
            </a:endParaRPr>
          </a:p>
        </p:txBody>
      </p:sp>
      <p:sp>
        <p:nvSpPr>
          <p:cNvPr id="131" name="Rounded Rectangle 130"/>
          <p:cNvSpPr/>
          <p:nvPr/>
        </p:nvSpPr>
        <p:spPr>
          <a:xfrm rot="18900000" flipH="1">
            <a:off x="805872" y="1796472"/>
            <a:ext cx="1683534" cy="1683534"/>
          </a:xfrm>
          <a:prstGeom prst="roundRect">
            <a:avLst>
              <a:gd name="adj" fmla="val 13259"/>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ounded Rectangle 131"/>
          <p:cNvSpPr/>
          <p:nvPr/>
        </p:nvSpPr>
        <p:spPr>
          <a:xfrm rot="2700000">
            <a:off x="6730794" y="1796472"/>
            <a:ext cx="1683534" cy="1683534"/>
          </a:xfrm>
          <a:prstGeom prst="roundRect">
            <a:avLst>
              <a:gd name="adj" fmla="val 13259"/>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ounded Rectangle 132"/>
          <p:cNvSpPr/>
          <p:nvPr/>
        </p:nvSpPr>
        <p:spPr>
          <a:xfrm rot="2700000">
            <a:off x="5642119" y="1972451"/>
            <a:ext cx="1331577" cy="1331577"/>
          </a:xfrm>
          <a:prstGeom prst="roundRect">
            <a:avLst>
              <a:gd name="adj" fmla="val 13259"/>
            </a:avLst>
          </a:prstGeom>
          <a:solidFill>
            <a:srgbClr val="25A3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ounded Rectangle 133"/>
          <p:cNvSpPr/>
          <p:nvPr/>
        </p:nvSpPr>
        <p:spPr>
          <a:xfrm rot="18900000" flipH="1">
            <a:off x="2176485" y="1972451"/>
            <a:ext cx="1331577" cy="1331577"/>
          </a:xfrm>
          <a:prstGeom prst="roundRect">
            <a:avLst>
              <a:gd name="adj" fmla="val 13259"/>
            </a:avLst>
          </a:prstGeom>
          <a:solidFill>
            <a:srgbClr val="1859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ounded Rectangle 134"/>
          <p:cNvSpPr/>
          <p:nvPr/>
        </p:nvSpPr>
        <p:spPr>
          <a:xfrm rot="2700000">
            <a:off x="4439399" y="2078305"/>
            <a:ext cx="1119868" cy="1119868"/>
          </a:xfrm>
          <a:prstGeom prst="roundRect">
            <a:avLst>
              <a:gd name="adj" fmla="val 13259"/>
            </a:avLst>
          </a:prstGeom>
          <a:solidFill>
            <a:srgbClr val="1859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135"/>
          <p:cNvSpPr/>
          <p:nvPr>
            <p:custDataLst>
              <p:tags r:id="rId1"/>
            </p:custDataLst>
          </p:nvPr>
        </p:nvSpPr>
        <p:spPr>
          <a:xfrm>
            <a:off x="76200" y="5581471"/>
            <a:ext cx="1507589" cy="769441"/>
          </a:xfrm>
          <a:prstGeom prst="rect">
            <a:avLst/>
          </a:prstGeom>
        </p:spPr>
        <p:txBody>
          <a:bodyPr wrap="square" anchor="t" anchorCtr="0">
            <a:spAutoFit/>
          </a:bodyPr>
          <a:lstStyle/>
          <a:p>
            <a:pPr marL="171450" indent="-171450">
              <a:buFont typeface="Arial" panose="020B0604020202020204" pitchFamily="34" charset="0"/>
              <a:buChar char="•"/>
            </a:pPr>
            <a:r>
              <a:rPr lang="en-US" sz="1100" dirty="0" smtClean="0">
                <a:solidFill>
                  <a:schemeClr val="tx1">
                    <a:lumMod val="75000"/>
                    <a:lumOff val="25000"/>
                  </a:schemeClr>
                </a:solidFill>
                <a:latin typeface="Calibri Light" pitchFamily="34" charset="0"/>
              </a:rPr>
              <a:t>Click to Sign submissions: 98%</a:t>
            </a:r>
          </a:p>
          <a:p>
            <a:pPr marL="171450" indent="-171450">
              <a:buFont typeface="Arial" panose="020B0604020202020204" pitchFamily="34" charset="0"/>
              <a:buChar char="•"/>
            </a:pPr>
            <a:r>
              <a:rPr lang="en-US" sz="1100" dirty="0" err="1" smtClean="0">
                <a:solidFill>
                  <a:schemeClr val="tx1">
                    <a:lumMod val="75000"/>
                    <a:lumOff val="25000"/>
                  </a:schemeClr>
                </a:solidFill>
                <a:latin typeface="Calibri Light" pitchFamily="34" charset="0"/>
              </a:rPr>
              <a:t>eFingerprint</a:t>
            </a:r>
            <a:r>
              <a:rPr lang="en-US" sz="1100" dirty="0" smtClean="0">
                <a:solidFill>
                  <a:schemeClr val="tx1">
                    <a:lumMod val="75000"/>
                    <a:lumOff val="25000"/>
                  </a:schemeClr>
                </a:solidFill>
                <a:latin typeface="Calibri Light" pitchFamily="34" charset="0"/>
              </a:rPr>
              <a:t> submissions: 100%</a:t>
            </a:r>
            <a:endParaRPr lang="en-US" sz="1100" dirty="0">
              <a:solidFill>
                <a:schemeClr val="tx1">
                  <a:lumMod val="75000"/>
                  <a:lumOff val="25000"/>
                </a:schemeClr>
              </a:solidFill>
              <a:latin typeface="Calibri Light" pitchFamily="34" charset="0"/>
            </a:endParaRPr>
          </a:p>
        </p:txBody>
      </p:sp>
      <p:sp>
        <p:nvSpPr>
          <p:cNvPr id="137" name="Rectangle 136"/>
          <p:cNvSpPr/>
          <p:nvPr>
            <p:custDataLst>
              <p:tags r:id="rId2"/>
            </p:custDataLst>
          </p:nvPr>
        </p:nvSpPr>
        <p:spPr>
          <a:xfrm>
            <a:off x="4056653" y="4217421"/>
            <a:ext cx="1734547" cy="769441"/>
          </a:xfrm>
          <a:prstGeom prst="rect">
            <a:avLst/>
          </a:prstGeom>
        </p:spPr>
        <p:txBody>
          <a:bodyPr wrap="square" anchor="t" anchorCtr="0">
            <a:spAutoFit/>
          </a:bodyPr>
          <a:lstStyle/>
          <a:p>
            <a:pPr marL="171450" indent="-171450">
              <a:buFont typeface="Arial" panose="020B0604020202020204" pitchFamily="34" charset="0"/>
              <a:buChar char="•"/>
            </a:pPr>
            <a:r>
              <a:rPr lang="en-US" sz="1100" dirty="0">
                <a:solidFill>
                  <a:schemeClr val="tx1">
                    <a:lumMod val="75000"/>
                    <a:lumOff val="25000"/>
                  </a:schemeClr>
                </a:solidFill>
                <a:latin typeface="Calibri Light" pitchFamily="34" charset="0"/>
              </a:rPr>
              <a:t>(888) 282-7682</a:t>
            </a:r>
          </a:p>
          <a:p>
            <a:pPr marL="171450" indent="-171450">
              <a:buFont typeface="Arial" panose="020B0604020202020204" pitchFamily="34" charset="0"/>
              <a:buChar char="•"/>
            </a:pPr>
            <a:r>
              <a:rPr lang="en-US" sz="1100" dirty="0">
                <a:solidFill>
                  <a:schemeClr val="tx1">
                    <a:lumMod val="75000"/>
                    <a:lumOff val="25000"/>
                  </a:schemeClr>
                </a:solidFill>
                <a:latin typeface="Calibri Light" pitchFamily="34" charset="0"/>
              </a:rPr>
              <a:t>Select Option </a:t>
            </a:r>
            <a:r>
              <a:rPr lang="en-US" sz="1100" dirty="0" smtClean="0">
                <a:solidFill>
                  <a:schemeClr val="tx1">
                    <a:lumMod val="75000"/>
                    <a:lumOff val="25000"/>
                  </a:schemeClr>
                </a:solidFill>
                <a:latin typeface="Calibri Light" pitchFamily="34" charset="0"/>
              </a:rPr>
              <a:t>#2</a:t>
            </a:r>
            <a:endParaRPr lang="en-US" sz="1100" dirty="0">
              <a:solidFill>
                <a:schemeClr val="tx1">
                  <a:lumMod val="75000"/>
                  <a:lumOff val="25000"/>
                </a:schemeClr>
              </a:solidFill>
              <a:latin typeface="Calibri Light" pitchFamily="34" charset="0"/>
            </a:endParaRPr>
          </a:p>
          <a:p>
            <a:pPr marL="171450" indent="-171450">
              <a:buFont typeface="Arial" panose="020B0604020202020204" pitchFamily="34" charset="0"/>
              <a:buChar char="•"/>
            </a:pPr>
            <a:r>
              <a:rPr lang="en-US" sz="1100" dirty="0" smtClean="0">
                <a:solidFill>
                  <a:schemeClr val="tx1">
                    <a:lumMod val="75000"/>
                    <a:lumOff val="25000"/>
                  </a:schemeClr>
                </a:solidFill>
                <a:latin typeface="Calibri Light" pitchFamily="34" charset="0"/>
              </a:rPr>
              <a:t>Office </a:t>
            </a:r>
            <a:r>
              <a:rPr lang="en-US" sz="1100" dirty="0">
                <a:solidFill>
                  <a:schemeClr val="tx1">
                    <a:lumMod val="75000"/>
                    <a:lumOff val="25000"/>
                  </a:schemeClr>
                </a:solidFill>
                <a:latin typeface="Calibri Light" pitchFamily="34" charset="0"/>
              </a:rPr>
              <a:t>Hours: </a:t>
            </a:r>
            <a:r>
              <a:rPr lang="en-US" sz="1100" dirty="0" smtClean="0">
                <a:solidFill>
                  <a:schemeClr val="tx1">
                    <a:lumMod val="75000"/>
                    <a:lumOff val="25000"/>
                  </a:schemeClr>
                </a:solidFill>
                <a:latin typeface="Calibri Light" pitchFamily="34" charset="0"/>
              </a:rPr>
              <a:t/>
            </a:r>
            <a:br>
              <a:rPr lang="en-US" sz="1100" dirty="0" smtClean="0">
                <a:solidFill>
                  <a:schemeClr val="tx1">
                    <a:lumMod val="75000"/>
                    <a:lumOff val="25000"/>
                  </a:schemeClr>
                </a:solidFill>
                <a:latin typeface="Calibri Light" pitchFamily="34" charset="0"/>
              </a:rPr>
            </a:br>
            <a:r>
              <a:rPr lang="en-US" sz="1100" dirty="0" smtClean="0">
                <a:solidFill>
                  <a:schemeClr val="tx1">
                    <a:lumMod val="75000"/>
                    <a:lumOff val="25000"/>
                  </a:schemeClr>
                </a:solidFill>
                <a:latin typeface="Calibri Light" pitchFamily="34" charset="0"/>
              </a:rPr>
              <a:t>8:00AM </a:t>
            </a:r>
            <a:r>
              <a:rPr lang="en-US" sz="1100" dirty="0">
                <a:solidFill>
                  <a:schemeClr val="tx1">
                    <a:lumMod val="75000"/>
                    <a:lumOff val="25000"/>
                  </a:schemeClr>
                </a:solidFill>
                <a:latin typeface="Calibri Light" pitchFamily="34" charset="0"/>
              </a:rPr>
              <a:t>to </a:t>
            </a:r>
            <a:r>
              <a:rPr lang="en-US" sz="1100" dirty="0" smtClean="0">
                <a:solidFill>
                  <a:schemeClr val="tx1">
                    <a:lumMod val="75000"/>
                    <a:lumOff val="25000"/>
                  </a:schemeClr>
                </a:solidFill>
                <a:latin typeface="Calibri Light" pitchFamily="34" charset="0"/>
              </a:rPr>
              <a:t>5:00PM</a:t>
            </a:r>
          </a:p>
        </p:txBody>
      </p:sp>
      <p:sp>
        <p:nvSpPr>
          <p:cNvPr id="138" name="Rectangle 137"/>
          <p:cNvSpPr/>
          <p:nvPr>
            <p:custDataLst>
              <p:tags r:id="rId3"/>
            </p:custDataLst>
          </p:nvPr>
        </p:nvSpPr>
        <p:spPr>
          <a:xfrm>
            <a:off x="6511850" y="4217421"/>
            <a:ext cx="2621635" cy="1277273"/>
          </a:xfrm>
          <a:prstGeom prst="rect">
            <a:avLst/>
          </a:prstGeom>
        </p:spPr>
        <p:txBody>
          <a:bodyPr wrap="square" anchor="t" anchorCtr="0">
            <a:spAutoFit/>
          </a:bodyPr>
          <a:lstStyle/>
          <a:p>
            <a:pPr marL="171450" indent="-171450">
              <a:buFont typeface="Arial" panose="020B0604020202020204" pitchFamily="34" charset="0"/>
              <a:buChar char="•"/>
            </a:pPr>
            <a:r>
              <a:rPr lang="en-US" sz="1100" dirty="0">
                <a:solidFill>
                  <a:schemeClr val="tx1">
                    <a:lumMod val="75000"/>
                    <a:lumOff val="25000"/>
                  </a:schemeClr>
                </a:solidFill>
                <a:latin typeface="Calibri Light" pitchFamily="34" charset="0"/>
              </a:rPr>
              <a:t>DoD policy requires the following for an Interim Secret to be granted</a:t>
            </a:r>
          </a:p>
          <a:p>
            <a:pPr marL="455613" lvl="1" indent="-171450">
              <a:buFont typeface="Wingdings" panose="05000000000000000000" pitchFamily="2" charset="2"/>
              <a:buChar char="q"/>
            </a:pPr>
            <a:r>
              <a:rPr lang="en-US" sz="1100" dirty="0">
                <a:solidFill>
                  <a:schemeClr val="tx1">
                    <a:lumMod val="75000"/>
                    <a:lumOff val="25000"/>
                  </a:schemeClr>
                </a:solidFill>
                <a:latin typeface="Calibri Light" pitchFamily="34" charset="0"/>
              </a:rPr>
              <a:t>Scheduled investigation </a:t>
            </a:r>
          </a:p>
          <a:p>
            <a:pPr marL="455613" lvl="1" indent="-171450">
              <a:buFont typeface="Wingdings" panose="05000000000000000000" pitchFamily="2" charset="2"/>
              <a:buChar char="q"/>
            </a:pPr>
            <a:r>
              <a:rPr lang="en-US" sz="1100" dirty="0">
                <a:solidFill>
                  <a:schemeClr val="tx1">
                    <a:lumMod val="75000"/>
                    <a:lumOff val="25000"/>
                  </a:schemeClr>
                </a:solidFill>
                <a:latin typeface="Calibri Light" pitchFamily="34" charset="0"/>
              </a:rPr>
              <a:t>Review of the SF-86 </a:t>
            </a:r>
          </a:p>
          <a:p>
            <a:pPr marL="455613" lvl="1" indent="-171450">
              <a:buFont typeface="Wingdings" panose="05000000000000000000" pitchFamily="2" charset="2"/>
              <a:buChar char="q"/>
            </a:pPr>
            <a:r>
              <a:rPr lang="en-US" sz="1100" dirty="0">
                <a:solidFill>
                  <a:schemeClr val="tx1">
                    <a:lumMod val="75000"/>
                    <a:lumOff val="25000"/>
                  </a:schemeClr>
                </a:solidFill>
                <a:latin typeface="Calibri Light" pitchFamily="34" charset="0"/>
              </a:rPr>
              <a:t>FP check </a:t>
            </a:r>
          </a:p>
          <a:p>
            <a:pPr marL="455613" lvl="1" indent="-171450">
              <a:buFont typeface="Wingdings" panose="05000000000000000000" pitchFamily="2" charset="2"/>
              <a:buChar char="q"/>
            </a:pPr>
            <a:r>
              <a:rPr lang="en-US" sz="1100" dirty="0">
                <a:solidFill>
                  <a:schemeClr val="tx1">
                    <a:lumMod val="75000"/>
                    <a:lumOff val="25000"/>
                  </a:schemeClr>
                </a:solidFill>
                <a:latin typeface="Calibri Light" pitchFamily="34" charset="0"/>
              </a:rPr>
              <a:t>Proof of U.S. citizenship</a:t>
            </a:r>
          </a:p>
          <a:p>
            <a:pPr marL="171450" indent="-171450">
              <a:buFont typeface="Arial" panose="020B0604020202020204" pitchFamily="34" charset="0"/>
              <a:buChar char="•"/>
            </a:pPr>
            <a:r>
              <a:rPr lang="en-US" sz="1100" dirty="0" smtClean="0">
                <a:solidFill>
                  <a:schemeClr val="tx1">
                    <a:lumMod val="75000"/>
                    <a:lumOff val="25000"/>
                  </a:schemeClr>
                </a:solidFill>
                <a:latin typeface="Calibri Light" pitchFamily="34" charset="0"/>
              </a:rPr>
              <a:t>Implemented </a:t>
            </a:r>
            <a:r>
              <a:rPr lang="en-US" sz="1100" dirty="0">
                <a:solidFill>
                  <a:schemeClr val="tx1">
                    <a:lumMod val="75000"/>
                    <a:lumOff val="25000"/>
                  </a:schemeClr>
                </a:solidFill>
                <a:latin typeface="Calibri Light" pitchFamily="34" charset="0"/>
              </a:rPr>
              <a:t>1 Aug 2016</a:t>
            </a:r>
          </a:p>
        </p:txBody>
      </p:sp>
      <p:sp>
        <p:nvSpPr>
          <p:cNvPr id="139" name="Rectangle 138"/>
          <p:cNvSpPr/>
          <p:nvPr>
            <p:custDataLst>
              <p:tags r:id="rId4"/>
            </p:custDataLst>
          </p:nvPr>
        </p:nvSpPr>
        <p:spPr>
          <a:xfrm>
            <a:off x="1328663" y="4217421"/>
            <a:ext cx="1786202" cy="769441"/>
          </a:xfrm>
          <a:prstGeom prst="rect">
            <a:avLst/>
          </a:prstGeom>
        </p:spPr>
        <p:txBody>
          <a:bodyPr wrap="square" anchor="t" anchorCtr="0">
            <a:spAutoFit/>
          </a:bodyPr>
          <a:lstStyle/>
          <a:p>
            <a:pPr marL="171450" indent="-171450">
              <a:buFont typeface="Arial" panose="020B0604020202020204" pitchFamily="34" charset="0"/>
              <a:buChar char="•"/>
            </a:pPr>
            <a:r>
              <a:rPr lang="fr-FR" sz="1100" dirty="0" smtClean="0">
                <a:solidFill>
                  <a:schemeClr val="tx1">
                    <a:lumMod val="75000"/>
                    <a:lumOff val="25000"/>
                  </a:schemeClr>
                </a:solidFill>
                <a:latin typeface="Calibri Light" pitchFamily="34" charset="0"/>
              </a:rPr>
              <a:t>T5                	   381</a:t>
            </a:r>
            <a:r>
              <a:rPr lang="fr-FR" sz="1100" dirty="0" smtClean="0">
                <a:solidFill>
                  <a:srgbClr val="FF0000"/>
                </a:solidFill>
                <a:latin typeface="Calibri Light" pitchFamily="34" charset="0"/>
                <a:sym typeface="Webdings"/>
              </a:rPr>
              <a:t></a:t>
            </a:r>
            <a:endParaRPr lang="fr-FR" sz="1100" dirty="0">
              <a:solidFill>
                <a:srgbClr val="FF0000"/>
              </a:solidFill>
              <a:latin typeface="Calibri Light" pitchFamily="34" charset="0"/>
            </a:endParaRPr>
          </a:p>
          <a:p>
            <a:pPr marL="171450" indent="-171450">
              <a:buFont typeface="Arial" panose="020B0604020202020204" pitchFamily="34" charset="0"/>
              <a:buChar char="•"/>
            </a:pPr>
            <a:r>
              <a:rPr lang="fr-FR" sz="1100" dirty="0" smtClean="0">
                <a:solidFill>
                  <a:schemeClr val="tx1">
                    <a:lumMod val="75000"/>
                    <a:lumOff val="25000"/>
                  </a:schemeClr>
                </a:solidFill>
                <a:latin typeface="Calibri Light" pitchFamily="34" charset="0"/>
              </a:rPr>
              <a:t>T5R	   375</a:t>
            </a:r>
            <a:r>
              <a:rPr lang="fr-FR" sz="1100" dirty="0" smtClean="0">
                <a:solidFill>
                  <a:srgbClr val="FF0000"/>
                </a:solidFill>
                <a:latin typeface="Calibri Light" pitchFamily="34" charset="0"/>
                <a:sym typeface="Webdings"/>
              </a:rPr>
              <a:t></a:t>
            </a:r>
            <a:endParaRPr lang="fr-FR" sz="1100" dirty="0">
              <a:solidFill>
                <a:schemeClr val="tx1">
                  <a:lumMod val="75000"/>
                  <a:lumOff val="25000"/>
                </a:schemeClr>
              </a:solidFill>
              <a:latin typeface="Calibri Light" pitchFamily="34" charset="0"/>
            </a:endParaRPr>
          </a:p>
          <a:p>
            <a:pPr marL="171450" indent="-171450">
              <a:buFont typeface="Arial" panose="020B0604020202020204" pitchFamily="34" charset="0"/>
              <a:buChar char="•"/>
            </a:pPr>
            <a:r>
              <a:rPr lang="fr-FR" sz="1100" dirty="0">
                <a:solidFill>
                  <a:schemeClr val="tx1">
                    <a:lumMod val="75000"/>
                    <a:lumOff val="25000"/>
                  </a:schemeClr>
                </a:solidFill>
                <a:latin typeface="Calibri Light" pitchFamily="34" charset="0"/>
              </a:rPr>
              <a:t>T3            	   </a:t>
            </a:r>
            <a:r>
              <a:rPr lang="fr-FR" sz="1100" dirty="0" smtClean="0">
                <a:solidFill>
                  <a:schemeClr val="tx1">
                    <a:lumMod val="75000"/>
                    <a:lumOff val="25000"/>
                  </a:schemeClr>
                </a:solidFill>
                <a:latin typeface="Calibri Light" pitchFamily="34" charset="0"/>
              </a:rPr>
              <a:t>221</a:t>
            </a:r>
            <a:r>
              <a:rPr lang="fr-FR" sz="1100" dirty="0" smtClean="0">
                <a:solidFill>
                  <a:srgbClr val="FF0000"/>
                </a:solidFill>
                <a:latin typeface="Calibri Light" pitchFamily="34" charset="0"/>
                <a:sym typeface="Webdings"/>
              </a:rPr>
              <a:t></a:t>
            </a:r>
            <a:endParaRPr lang="fr-FR" sz="1100" dirty="0">
              <a:solidFill>
                <a:schemeClr val="tx1">
                  <a:lumMod val="75000"/>
                  <a:lumOff val="25000"/>
                </a:schemeClr>
              </a:solidFill>
              <a:latin typeface="Calibri Light" pitchFamily="34" charset="0"/>
            </a:endParaRPr>
          </a:p>
          <a:p>
            <a:pPr marL="171450" indent="-171450">
              <a:buFont typeface="Arial" panose="020B0604020202020204" pitchFamily="34" charset="0"/>
              <a:buChar char="•"/>
            </a:pPr>
            <a:r>
              <a:rPr lang="fr-FR" sz="1100" dirty="0">
                <a:solidFill>
                  <a:schemeClr val="tx1">
                    <a:lumMod val="75000"/>
                    <a:lumOff val="25000"/>
                  </a:schemeClr>
                </a:solidFill>
                <a:latin typeface="Calibri Light" pitchFamily="34" charset="0"/>
              </a:rPr>
              <a:t>T3R          	</a:t>
            </a:r>
            <a:r>
              <a:rPr lang="fr-FR" sz="1100" dirty="0" smtClean="0">
                <a:solidFill>
                  <a:schemeClr val="tx1">
                    <a:lumMod val="75000"/>
                    <a:lumOff val="25000"/>
                  </a:schemeClr>
                </a:solidFill>
                <a:latin typeface="Calibri Light" pitchFamily="34" charset="0"/>
              </a:rPr>
              <a:t>   189</a:t>
            </a:r>
            <a:r>
              <a:rPr lang="fr-FR" sz="1100" dirty="0" smtClean="0">
                <a:solidFill>
                  <a:srgbClr val="FF0000"/>
                </a:solidFill>
                <a:latin typeface="Calibri Light" pitchFamily="34" charset="0"/>
                <a:sym typeface="Webdings"/>
              </a:rPr>
              <a:t></a:t>
            </a:r>
            <a:endParaRPr lang="fr-FR" sz="1100" dirty="0">
              <a:solidFill>
                <a:schemeClr val="tx1">
                  <a:lumMod val="75000"/>
                  <a:lumOff val="25000"/>
                </a:schemeClr>
              </a:solidFill>
              <a:latin typeface="Calibri Light" pitchFamily="34" charset="0"/>
            </a:endParaRPr>
          </a:p>
        </p:txBody>
      </p:sp>
      <p:sp>
        <p:nvSpPr>
          <p:cNvPr id="140" name="Rectangle 139"/>
          <p:cNvSpPr/>
          <p:nvPr>
            <p:custDataLst>
              <p:tags r:id="rId5"/>
            </p:custDataLst>
          </p:nvPr>
        </p:nvSpPr>
        <p:spPr>
          <a:xfrm>
            <a:off x="5181600" y="5581471"/>
            <a:ext cx="2006600" cy="769441"/>
          </a:xfrm>
          <a:prstGeom prst="rect">
            <a:avLst/>
          </a:prstGeom>
        </p:spPr>
        <p:txBody>
          <a:bodyPr wrap="square" anchor="t" anchorCtr="0">
            <a:spAutoFit/>
          </a:bodyPr>
          <a:lstStyle/>
          <a:p>
            <a:pPr marL="171450" indent="-171450">
              <a:buFont typeface="Arial" panose="020B0604020202020204" pitchFamily="34" charset="0"/>
              <a:buChar char="•"/>
            </a:pPr>
            <a:r>
              <a:rPr lang="en-US" sz="1100" dirty="0">
                <a:solidFill>
                  <a:schemeClr val="tx1">
                    <a:lumMod val="75000"/>
                    <a:lumOff val="25000"/>
                  </a:schemeClr>
                </a:solidFill>
                <a:latin typeface="Calibri Light" pitchFamily="34" charset="0"/>
              </a:rPr>
              <a:t>Reciprocity</a:t>
            </a:r>
          </a:p>
          <a:p>
            <a:pPr marL="171450" indent="-171450">
              <a:buFont typeface="Arial" panose="020B0604020202020204" pitchFamily="34" charset="0"/>
              <a:buChar char="•"/>
            </a:pPr>
            <a:r>
              <a:rPr lang="en-US" sz="1100" dirty="0">
                <a:solidFill>
                  <a:schemeClr val="tx1">
                    <a:lumMod val="75000"/>
                    <a:lumOff val="25000"/>
                  </a:schemeClr>
                </a:solidFill>
                <a:latin typeface="Calibri Light" pitchFamily="34" charset="0"/>
              </a:rPr>
              <a:t>Responses to Official Government Requests</a:t>
            </a:r>
          </a:p>
          <a:p>
            <a:pPr marL="171450" indent="-171450">
              <a:buFont typeface="Arial" panose="020B0604020202020204" pitchFamily="34" charset="0"/>
              <a:buChar char="•"/>
            </a:pPr>
            <a:r>
              <a:rPr lang="en-US" sz="1100" dirty="0">
                <a:solidFill>
                  <a:schemeClr val="tx1">
                    <a:lumMod val="75000"/>
                    <a:lumOff val="25000"/>
                  </a:schemeClr>
                </a:solidFill>
                <a:latin typeface="Calibri Light" pitchFamily="34" charset="0"/>
              </a:rPr>
              <a:t>Recertify/ Upgrade/Rejects</a:t>
            </a:r>
          </a:p>
        </p:txBody>
      </p:sp>
      <p:cxnSp>
        <p:nvCxnSpPr>
          <p:cNvPr id="141" name="Elbow Connector 140"/>
          <p:cNvCxnSpPr>
            <a:stCxn id="131" idx="3"/>
            <a:endCxn id="149" idx="0"/>
          </p:cNvCxnSpPr>
          <p:nvPr/>
        </p:nvCxnSpPr>
        <p:spPr>
          <a:xfrm rot="10800000" flipV="1">
            <a:off x="829994" y="3233458"/>
            <a:ext cx="222426" cy="2100542"/>
          </a:xfrm>
          <a:prstGeom prst="bentConnector4">
            <a:avLst>
              <a:gd name="adj1" fmla="val 99921"/>
              <a:gd name="adj2" fmla="val 55869"/>
            </a:avLst>
          </a:prstGeom>
          <a:ln w="12700">
            <a:solidFill>
              <a:schemeClr val="tx1">
                <a:lumMod val="50000"/>
                <a:lumOff val="50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42" name="Elbow Connector 141"/>
          <p:cNvCxnSpPr>
            <a:endCxn id="148" idx="0"/>
          </p:cNvCxnSpPr>
          <p:nvPr/>
        </p:nvCxnSpPr>
        <p:spPr>
          <a:xfrm rot="5400000">
            <a:off x="2221477" y="3345791"/>
            <a:ext cx="616896" cy="616322"/>
          </a:xfrm>
          <a:prstGeom prst="bentConnector3">
            <a:avLst>
              <a:gd name="adj1" fmla="val 50000"/>
            </a:avLst>
          </a:prstGeom>
          <a:ln w="12700">
            <a:solidFill>
              <a:schemeClr val="tx1">
                <a:lumMod val="50000"/>
                <a:lumOff val="50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43" name="Elbow Connector 142"/>
          <p:cNvCxnSpPr>
            <a:endCxn id="146" idx="0"/>
          </p:cNvCxnSpPr>
          <p:nvPr/>
        </p:nvCxnSpPr>
        <p:spPr>
          <a:xfrm rot="5400000">
            <a:off x="5182753" y="4208846"/>
            <a:ext cx="1822502" cy="427807"/>
          </a:xfrm>
          <a:prstGeom prst="bentConnector3">
            <a:avLst>
              <a:gd name="adj1" fmla="val 50000"/>
            </a:avLst>
          </a:prstGeom>
          <a:ln w="12700">
            <a:solidFill>
              <a:schemeClr val="tx1">
                <a:lumMod val="50000"/>
                <a:lumOff val="50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44" name="Elbow Connector 143"/>
          <p:cNvCxnSpPr>
            <a:stCxn id="132" idx="3"/>
            <a:endCxn id="145" idx="0"/>
          </p:cNvCxnSpPr>
          <p:nvPr/>
        </p:nvCxnSpPr>
        <p:spPr>
          <a:xfrm rot="5400000">
            <a:off x="7630753" y="3425373"/>
            <a:ext cx="728942" cy="345112"/>
          </a:xfrm>
          <a:prstGeom prst="bentConnector3">
            <a:avLst>
              <a:gd name="adj1" fmla="val 50000"/>
            </a:avLst>
          </a:prstGeom>
          <a:ln w="12700">
            <a:solidFill>
              <a:schemeClr val="tx1">
                <a:lumMod val="50000"/>
                <a:lumOff val="50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45" name="Rectangle 144"/>
          <p:cNvSpPr/>
          <p:nvPr>
            <p:custDataLst>
              <p:tags r:id="rId6"/>
            </p:custDataLst>
          </p:nvPr>
        </p:nvSpPr>
        <p:spPr>
          <a:xfrm>
            <a:off x="6981809" y="3962400"/>
            <a:ext cx="1681717" cy="307777"/>
          </a:xfrm>
          <a:prstGeom prst="rect">
            <a:avLst/>
          </a:prstGeom>
        </p:spPr>
        <p:txBody>
          <a:bodyPr wrap="square" lIns="9144" rIns="9144" anchor="t" anchorCtr="0">
            <a:spAutoFit/>
          </a:bodyPr>
          <a:lstStyle/>
          <a:p>
            <a:pPr algn="ctr"/>
            <a:r>
              <a:rPr lang="en-US" sz="1400" b="1" u="sng" dirty="0">
                <a:solidFill>
                  <a:schemeClr val="tx2"/>
                </a:solidFill>
                <a:latin typeface="Calibri Light" pitchFamily="34" charset="0"/>
              </a:rPr>
              <a:t>Interim Secret Process</a:t>
            </a:r>
          </a:p>
        </p:txBody>
      </p:sp>
      <p:sp>
        <p:nvSpPr>
          <p:cNvPr id="146" name="Rectangle 145"/>
          <p:cNvSpPr/>
          <p:nvPr>
            <p:custDataLst>
              <p:tags r:id="rId7"/>
            </p:custDataLst>
          </p:nvPr>
        </p:nvSpPr>
        <p:spPr>
          <a:xfrm>
            <a:off x="5115683" y="5334000"/>
            <a:ext cx="1528834" cy="307777"/>
          </a:xfrm>
          <a:prstGeom prst="rect">
            <a:avLst/>
          </a:prstGeom>
        </p:spPr>
        <p:txBody>
          <a:bodyPr wrap="square" lIns="9144" rIns="9144" anchor="t" anchorCtr="0">
            <a:spAutoFit/>
          </a:bodyPr>
          <a:lstStyle/>
          <a:p>
            <a:pPr algn="ctr"/>
            <a:r>
              <a:rPr lang="en-US" sz="1400" b="1" u="sng" dirty="0">
                <a:solidFill>
                  <a:schemeClr val="tx2"/>
                </a:solidFill>
                <a:latin typeface="Calibri Light" pitchFamily="34" charset="0"/>
              </a:rPr>
              <a:t>RRU</a:t>
            </a:r>
          </a:p>
        </p:txBody>
      </p:sp>
      <p:sp>
        <p:nvSpPr>
          <p:cNvPr id="147" name="Rectangle 146"/>
          <p:cNvSpPr/>
          <p:nvPr>
            <p:custDataLst>
              <p:tags r:id="rId8"/>
            </p:custDataLst>
          </p:nvPr>
        </p:nvSpPr>
        <p:spPr>
          <a:xfrm>
            <a:off x="4044968" y="3962400"/>
            <a:ext cx="1681717" cy="523220"/>
          </a:xfrm>
          <a:prstGeom prst="rect">
            <a:avLst/>
          </a:prstGeom>
        </p:spPr>
        <p:txBody>
          <a:bodyPr wrap="square" lIns="9144" rIns="9144" anchor="t" anchorCtr="0">
            <a:spAutoFit/>
          </a:bodyPr>
          <a:lstStyle/>
          <a:p>
            <a:pPr algn="ctr"/>
            <a:r>
              <a:rPr lang="en-US" sz="1400" b="1" u="sng" dirty="0" smtClean="0">
                <a:solidFill>
                  <a:schemeClr val="tx2"/>
                </a:solidFill>
                <a:latin typeface="Calibri Light" pitchFamily="34" charset="0"/>
              </a:rPr>
              <a:t>DSS Knowledge Center</a:t>
            </a:r>
            <a:endParaRPr lang="en-US" sz="1400" b="1" u="sng" dirty="0">
              <a:solidFill>
                <a:schemeClr val="tx2"/>
              </a:solidFill>
              <a:latin typeface="Calibri Light" pitchFamily="34" charset="0"/>
            </a:endParaRPr>
          </a:p>
        </p:txBody>
      </p:sp>
      <p:sp>
        <p:nvSpPr>
          <p:cNvPr id="148" name="Rectangle 147"/>
          <p:cNvSpPr/>
          <p:nvPr>
            <p:custDataLst>
              <p:tags r:id="rId9"/>
            </p:custDataLst>
          </p:nvPr>
        </p:nvSpPr>
        <p:spPr>
          <a:xfrm>
            <a:off x="1204325" y="3962400"/>
            <a:ext cx="2034878" cy="244086"/>
          </a:xfrm>
          <a:prstGeom prst="rect">
            <a:avLst/>
          </a:prstGeom>
        </p:spPr>
        <p:txBody>
          <a:bodyPr wrap="square" lIns="9144" rIns="9144" anchor="t" anchorCtr="0">
            <a:spAutoFit/>
          </a:bodyPr>
          <a:lstStyle/>
          <a:p>
            <a:pPr algn="ctr"/>
            <a:r>
              <a:rPr lang="en-US" sz="1400" b="1" u="sng" dirty="0" smtClean="0">
                <a:solidFill>
                  <a:schemeClr val="tx2"/>
                </a:solidFill>
                <a:latin typeface="Calibri Light" pitchFamily="34" charset="0"/>
              </a:rPr>
              <a:t>End to End Timeliness </a:t>
            </a:r>
            <a:r>
              <a:rPr lang="en-US" sz="1400" b="1" u="sng" dirty="0">
                <a:solidFill>
                  <a:schemeClr val="tx2"/>
                </a:solidFill>
                <a:latin typeface="Calibri Light" pitchFamily="34" charset="0"/>
              </a:rPr>
              <a:t>(days)</a:t>
            </a:r>
          </a:p>
        </p:txBody>
      </p:sp>
      <p:sp>
        <p:nvSpPr>
          <p:cNvPr id="149" name="Rectangle 148"/>
          <p:cNvSpPr/>
          <p:nvPr>
            <p:custDataLst>
              <p:tags r:id="rId10"/>
            </p:custDataLst>
          </p:nvPr>
        </p:nvSpPr>
        <p:spPr>
          <a:xfrm>
            <a:off x="65577" y="5334000"/>
            <a:ext cx="1528834" cy="523220"/>
          </a:xfrm>
          <a:prstGeom prst="rect">
            <a:avLst/>
          </a:prstGeom>
        </p:spPr>
        <p:txBody>
          <a:bodyPr wrap="square" lIns="9144" rIns="9144" anchor="t" anchorCtr="0">
            <a:spAutoFit/>
          </a:bodyPr>
          <a:lstStyle/>
          <a:p>
            <a:pPr algn="ctr"/>
            <a:r>
              <a:rPr lang="en-US" sz="1400" b="1" u="sng" dirty="0" smtClean="0">
                <a:solidFill>
                  <a:schemeClr val="tx2"/>
                </a:solidFill>
                <a:latin typeface="Calibri Light" pitchFamily="34" charset="0"/>
              </a:rPr>
              <a:t>Electronic Initiatives</a:t>
            </a:r>
            <a:endParaRPr lang="en-US" sz="1400" b="1" u="sng" dirty="0">
              <a:solidFill>
                <a:schemeClr val="tx2"/>
              </a:solidFill>
              <a:latin typeface="Calibri Light" pitchFamily="34" charset="0"/>
            </a:endParaRPr>
          </a:p>
        </p:txBody>
      </p:sp>
      <p:sp>
        <p:nvSpPr>
          <p:cNvPr id="150" name="Rounded Rectangle 149"/>
          <p:cNvSpPr/>
          <p:nvPr/>
        </p:nvSpPr>
        <p:spPr>
          <a:xfrm rot="2700000">
            <a:off x="3366164" y="2078304"/>
            <a:ext cx="1119868" cy="1119868"/>
          </a:xfrm>
          <a:prstGeom prst="roundRect">
            <a:avLst>
              <a:gd name="adj" fmla="val 13259"/>
            </a:avLst>
          </a:prstGeom>
          <a:solidFill>
            <a:srgbClr val="25A3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1" name="Group 150"/>
          <p:cNvGrpSpPr>
            <a:grpSpLocks noChangeAspect="1"/>
          </p:cNvGrpSpPr>
          <p:nvPr/>
        </p:nvGrpSpPr>
        <p:grpSpPr>
          <a:xfrm>
            <a:off x="1169199" y="2344684"/>
            <a:ext cx="707213" cy="608533"/>
            <a:chOff x="9318625" y="3189288"/>
            <a:chExt cx="273050" cy="234950"/>
          </a:xfrm>
          <a:solidFill>
            <a:schemeClr val="bg1"/>
          </a:solidFill>
        </p:grpSpPr>
        <p:sp>
          <p:nvSpPr>
            <p:cNvPr id="152" name="Freeform 380"/>
            <p:cNvSpPr>
              <a:spLocks/>
            </p:cNvSpPr>
            <p:nvPr/>
          </p:nvSpPr>
          <p:spPr bwMode="auto">
            <a:xfrm>
              <a:off x="9318625" y="3189288"/>
              <a:ext cx="273050" cy="168275"/>
            </a:xfrm>
            <a:custGeom>
              <a:avLst/>
              <a:gdLst>
                <a:gd name="T0" fmla="*/ 739 w 860"/>
                <a:gd name="T1" fmla="*/ 160 h 530"/>
                <a:gd name="T2" fmla="*/ 659 w 860"/>
                <a:gd name="T3" fmla="*/ 129 h 530"/>
                <a:gd name="T4" fmla="*/ 599 w 860"/>
                <a:gd name="T5" fmla="*/ 60 h 530"/>
                <a:gd name="T6" fmla="*/ 519 w 860"/>
                <a:gd name="T7" fmla="*/ 16 h 530"/>
                <a:gd name="T8" fmla="*/ 429 w 860"/>
                <a:gd name="T9" fmla="*/ 0 h 530"/>
                <a:gd name="T10" fmla="*/ 368 w 860"/>
                <a:gd name="T11" fmla="*/ 7 h 530"/>
                <a:gd name="T12" fmla="*/ 312 w 860"/>
                <a:gd name="T13" fmla="*/ 28 h 530"/>
                <a:gd name="T14" fmla="*/ 236 w 860"/>
                <a:gd name="T15" fmla="*/ 85 h 530"/>
                <a:gd name="T16" fmla="*/ 183 w 860"/>
                <a:gd name="T17" fmla="*/ 165 h 530"/>
                <a:gd name="T18" fmla="*/ 166 w 860"/>
                <a:gd name="T19" fmla="*/ 223 h 530"/>
                <a:gd name="T20" fmla="*/ 107 w 860"/>
                <a:gd name="T21" fmla="*/ 241 h 530"/>
                <a:gd name="T22" fmla="*/ 43 w 860"/>
                <a:gd name="T23" fmla="*/ 281 h 530"/>
                <a:gd name="T24" fmla="*/ 3 w 860"/>
                <a:gd name="T25" fmla="*/ 353 h 530"/>
                <a:gd name="T26" fmla="*/ 5 w 860"/>
                <a:gd name="T27" fmla="*/ 431 h 530"/>
                <a:gd name="T28" fmla="*/ 39 w 860"/>
                <a:gd name="T29" fmla="*/ 489 h 530"/>
                <a:gd name="T30" fmla="*/ 88 w 860"/>
                <a:gd name="T31" fmla="*/ 518 h 530"/>
                <a:gd name="T32" fmla="*/ 153 w 860"/>
                <a:gd name="T33" fmla="*/ 530 h 530"/>
                <a:gd name="T34" fmla="*/ 237 w 860"/>
                <a:gd name="T35" fmla="*/ 528 h 530"/>
                <a:gd name="T36" fmla="*/ 245 w 860"/>
                <a:gd name="T37" fmla="*/ 518 h 530"/>
                <a:gd name="T38" fmla="*/ 242 w 860"/>
                <a:gd name="T39" fmla="*/ 504 h 530"/>
                <a:gd name="T40" fmla="*/ 158 w 860"/>
                <a:gd name="T41" fmla="*/ 500 h 530"/>
                <a:gd name="T42" fmla="*/ 82 w 860"/>
                <a:gd name="T43" fmla="*/ 483 h 530"/>
                <a:gd name="T44" fmla="*/ 47 w 860"/>
                <a:gd name="T45" fmla="*/ 451 h 530"/>
                <a:gd name="T46" fmla="*/ 30 w 860"/>
                <a:gd name="T47" fmla="*/ 399 h 530"/>
                <a:gd name="T48" fmla="*/ 42 w 860"/>
                <a:gd name="T49" fmla="*/ 333 h 530"/>
                <a:gd name="T50" fmla="*/ 84 w 860"/>
                <a:gd name="T51" fmla="*/ 284 h 530"/>
                <a:gd name="T52" fmla="*/ 148 w 860"/>
                <a:gd name="T53" fmla="*/ 265 h 530"/>
                <a:gd name="T54" fmla="*/ 194 w 860"/>
                <a:gd name="T55" fmla="*/ 242 h 530"/>
                <a:gd name="T56" fmla="*/ 207 w 860"/>
                <a:gd name="T57" fmla="*/ 187 h 530"/>
                <a:gd name="T58" fmla="*/ 252 w 860"/>
                <a:gd name="T59" fmla="*/ 110 h 530"/>
                <a:gd name="T60" fmla="*/ 341 w 860"/>
                <a:gd name="T61" fmla="*/ 47 h 530"/>
                <a:gd name="T62" fmla="*/ 395 w 860"/>
                <a:gd name="T63" fmla="*/ 32 h 530"/>
                <a:gd name="T64" fmla="*/ 464 w 860"/>
                <a:gd name="T65" fmla="*/ 32 h 530"/>
                <a:gd name="T66" fmla="*/ 543 w 860"/>
                <a:gd name="T67" fmla="*/ 59 h 530"/>
                <a:gd name="T68" fmla="*/ 607 w 860"/>
                <a:gd name="T69" fmla="*/ 110 h 530"/>
                <a:gd name="T70" fmla="*/ 649 w 860"/>
                <a:gd name="T71" fmla="*/ 176 h 530"/>
                <a:gd name="T72" fmla="*/ 724 w 860"/>
                <a:gd name="T73" fmla="*/ 185 h 530"/>
                <a:gd name="T74" fmla="*/ 792 w 860"/>
                <a:gd name="T75" fmla="*/ 234 h 530"/>
                <a:gd name="T76" fmla="*/ 827 w 860"/>
                <a:gd name="T77" fmla="*/ 307 h 530"/>
                <a:gd name="T78" fmla="*/ 827 w 860"/>
                <a:gd name="T79" fmla="*/ 377 h 530"/>
                <a:gd name="T80" fmla="*/ 808 w 860"/>
                <a:gd name="T81" fmla="*/ 426 h 530"/>
                <a:gd name="T82" fmla="*/ 772 w 860"/>
                <a:gd name="T83" fmla="*/ 464 h 530"/>
                <a:gd name="T84" fmla="*/ 708 w 860"/>
                <a:gd name="T85" fmla="*/ 494 h 530"/>
                <a:gd name="T86" fmla="*/ 622 w 860"/>
                <a:gd name="T87" fmla="*/ 501 h 530"/>
                <a:gd name="T88" fmla="*/ 614 w 860"/>
                <a:gd name="T89" fmla="*/ 511 h 530"/>
                <a:gd name="T90" fmla="*/ 617 w 860"/>
                <a:gd name="T91" fmla="*/ 525 h 530"/>
                <a:gd name="T92" fmla="*/ 685 w 860"/>
                <a:gd name="T93" fmla="*/ 530 h 530"/>
                <a:gd name="T94" fmla="*/ 756 w 860"/>
                <a:gd name="T95" fmla="*/ 508 h 530"/>
                <a:gd name="T96" fmla="*/ 820 w 860"/>
                <a:gd name="T97" fmla="*/ 460 h 530"/>
                <a:gd name="T98" fmla="*/ 850 w 860"/>
                <a:gd name="T99" fmla="*/ 409 h 530"/>
                <a:gd name="T100" fmla="*/ 860 w 860"/>
                <a:gd name="T101" fmla="*/ 341 h 530"/>
                <a:gd name="T102" fmla="*/ 837 w 860"/>
                <a:gd name="T103" fmla="*/ 247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60" h="530">
                  <a:moveTo>
                    <a:pt x="800" y="199"/>
                  </a:moveTo>
                  <a:lnTo>
                    <a:pt x="786" y="188"/>
                  </a:lnTo>
                  <a:lnTo>
                    <a:pt x="771" y="177"/>
                  </a:lnTo>
                  <a:lnTo>
                    <a:pt x="756" y="167"/>
                  </a:lnTo>
                  <a:lnTo>
                    <a:pt x="739" y="160"/>
                  </a:lnTo>
                  <a:lnTo>
                    <a:pt x="722" y="153"/>
                  </a:lnTo>
                  <a:lnTo>
                    <a:pt x="705" y="149"/>
                  </a:lnTo>
                  <a:lnTo>
                    <a:pt x="687" y="146"/>
                  </a:lnTo>
                  <a:lnTo>
                    <a:pt x="667" y="145"/>
                  </a:lnTo>
                  <a:lnTo>
                    <a:pt x="659" y="129"/>
                  </a:lnTo>
                  <a:lnTo>
                    <a:pt x="648" y="114"/>
                  </a:lnTo>
                  <a:lnTo>
                    <a:pt x="637" y="99"/>
                  </a:lnTo>
                  <a:lnTo>
                    <a:pt x="626" y="85"/>
                  </a:lnTo>
                  <a:lnTo>
                    <a:pt x="613" y="72"/>
                  </a:lnTo>
                  <a:lnTo>
                    <a:pt x="599" y="60"/>
                  </a:lnTo>
                  <a:lnTo>
                    <a:pt x="584" y="49"/>
                  </a:lnTo>
                  <a:lnTo>
                    <a:pt x="569" y="40"/>
                  </a:lnTo>
                  <a:lnTo>
                    <a:pt x="553" y="30"/>
                  </a:lnTo>
                  <a:lnTo>
                    <a:pt x="537" y="22"/>
                  </a:lnTo>
                  <a:lnTo>
                    <a:pt x="519" y="16"/>
                  </a:lnTo>
                  <a:lnTo>
                    <a:pt x="502" y="11"/>
                  </a:lnTo>
                  <a:lnTo>
                    <a:pt x="485" y="6"/>
                  </a:lnTo>
                  <a:lnTo>
                    <a:pt x="467" y="3"/>
                  </a:lnTo>
                  <a:lnTo>
                    <a:pt x="449" y="1"/>
                  </a:lnTo>
                  <a:lnTo>
                    <a:pt x="429" y="0"/>
                  </a:lnTo>
                  <a:lnTo>
                    <a:pt x="418" y="0"/>
                  </a:lnTo>
                  <a:lnTo>
                    <a:pt x="405" y="1"/>
                  </a:lnTo>
                  <a:lnTo>
                    <a:pt x="392" y="3"/>
                  </a:lnTo>
                  <a:lnTo>
                    <a:pt x="380" y="4"/>
                  </a:lnTo>
                  <a:lnTo>
                    <a:pt x="368" y="7"/>
                  </a:lnTo>
                  <a:lnTo>
                    <a:pt x="357" y="11"/>
                  </a:lnTo>
                  <a:lnTo>
                    <a:pt x="345" y="14"/>
                  </a:lnTo>
                  <a:lnTo>
                    <a:pt x="333" y="18"/>
                  </a:lnTo>
                  <a:lnTo>
                    <a:pt x="322" y="22"/>
                  </a:lnTo>
                  <a:lnTo>
                    <a:pt x="312" y="28"/>
                  </a:lnTo>
                  <a:lnTo>
                    <a:pt x="301" y="33"/>
                  </a:lnTo>
                  <a:lnTo>
                    <a:pt x="290" y="40"/>
                  </a:lnTo>
                  <a:lnTo>
                    <a:pt x="271" y="53"/>
                  </a:lnTo>
                  <a:lnTo>
                    <a:pt x="253" y="68"/>
                  </a:lnTo>
                  <a:lnTo>
                    <a:pt x="236" y="85"/>
                  </a:lnTo>
                  <a:lnTo>
                    <a:pt x="219" y="103"/>
                  </a:lnTo>
                  <a:lnTo>
                    <a:pt x="206" y="122"/>
                  </a:lnTo>
                  <a:lnTo>
                    <a:pt x="194" y="143"/>
                  </a:lnTo>
                  <a:lnTo>
                    <a:pt x="188" y="153"/>
                  </a:lnTo>
                  <a:lnTo>
                    <a:pt x="183" y="165"/>
                  </a:lnTo>
                  <a:lnTo>
                    <a:pt x="179" y="176"/>
                  </a:lnTo>
                  <a:lnTo>
                    <a:pt x="174" y="188"/>
                  </a:lnTo>
                  <a:lnTo>
                    <a:pt x="171" y="199"/>
                  </a:lnTo>
                  <a:lnTo>
                    <a:pt x="168" y="211"/>
                  </a:lnTo>
                  <a:lnTo>
                    <a:pt x="166" y="223"/>
                  </a:lnTo>
                  <a:lnTo>
                    <a:pt x="165" y="236"/>
                  </a:lnTo>
                  <a:lnTo>
                    <a:pt x="150" y="235"/>
                  </a:lnTo>
                  <a:lnTo>
                    <a:pt x="135" y="236"/>
                  </a:lnTo>
                  <a:lnTo>
                    <a:pt x="121" y="238"/>
                  </a:lnTo>
                  <a:lnTo>
                    <a:pt x="107" y="241"/>
                  </a:lnTo>
                  <a:lnTo>
                    <a:pt x="93" y="247"/>
                  </a:lnTo>
                  <a:lnTo>
                    <a:pt x="80" y="253"/>
                  </a:lnTo>
                  <a:lnTo>
                    <a:pt x="67" y="260"/>
                  </a:lnTo>
                  <a:lnTo>
                    <a:pt x="55" y="269"/>
                  </a:lnTo>
                  <a:lnTo>
                    <a:pt x="43" y="281"/>
                  </a:lnTo>
                  <a:lnTo>
                    <a:pt x="32" y="293"/>
                  </a:lnTo>
                  <a:lnTo>
                    <a:pt x="22" y="307"/>
                  </a:lnTo>
                  <a:lnTo>
                    <a:pt x="14" y="321"/>
                  </a:lnTo>
                  <a:lnTo>
                    <a:pt x="7" y="337"/>
                  </a:lnTo>
                  <a:lnTo>
                    <a:pt x="3" y="353"/>
                  </a:lnTo>
                  <a:lnTo>
                    <a:pt x="1" y="369"/>
                  </a:lnTo>
                  <a:lnTo>
                    <a:pt x="0" y="386"/>
                  </a:lnTo>
                  <a:lnTo>
                    <a:pt x="0" y="402"/>
                  </a:lnTo>
                  <a:lnTo>
                    <a:pt x="2" y="417"/>
                  </a:lnTo>
                  <a:lnTo>
                    <a:pt x="5" y="431"/>
                  </a:lnTo>
                  <a:lnTo>
                    <a:pt x="9" y="445"/>
                  </a:lnTo>
                  <a:lnTo>
                    <a:pt x="15" y="457"/>
                  </a:lnTo>
                  <a:lnTo>
                    <a:pt x="22" y="468"/>
                  </a:lnTo>
                  <a:lnTo>
                    <a:pt x="30" y="479"/>
                  </a:lnTo>
                  <a:lnTo>
                    <a:pt x="39" y="489"/>
                  </a:lnTo>
                  <a:lnTo>
                    <a:pt x="47" y="496"/>
                  </a:lnTo>
                  <a:lnTo>
                    <a:pt x="54" y="502"/>
                  </a:lnTo>
                  <a:lnTo>
                    <a:pt x="63" y="507"/>
                  </a:lnTo>
                  <a:lnTo>
                    <a:pt x="72" y="511"/>
                  </a:lnTo>
                  <a:lnTo>
                    <a:pt x="88" y="518"/>
                  </a:lnTo>
                  <a:lnTo>
                    <a:pt x="104" y="523"/>
                  </a:lnTo>
                  <a:lnTo>
                    <a:pt x="120" y="526"/>
                  </a:lnTo>
                  <a:lnTo>
                    <a:pt x="133" y="528"/>
                  </a:lnTo>
                  <a:lnTo>
                    <a:pt x="144" y="530"/>
                  </a:lnTo>
                  <a:lnTo>
                    <a:pt x="153" y="530"/>
                  </a:lnTo>
                  <a:lnTo>
                    <a:pt x="157" y="530"/>
                  </a:lnTo>
                  <a:lnTo>
                    <a:pt x="159" y="530"/>
                  </a:lnTo>
                  <a:lnTo>
                    <a:pt x="231" y="530"/>
                  </a:lnTo>
                  <a:lnTo>
                    <a:pt x="234" y="528"/>
                  </a:lnTo>
                  <a:lnTo>
                    <a:pt x="237" y="528"/>
                  </a:lnTo>
                  <a:lnTo>
                    <a:pt x="240" y="526"/>
                  </a:lnTo>
                  <a:lnTo>
                    <a:pt x="242" y="525"/>
                  </a:lnTo>
                  <a:lnTo>
                    <a:pt x="243" y="523"/>
                  </a:lnTo>
                  <a:lnTo>
                    <a:pt x="245" y="520"/>
                  </a:lnTo>
                  <a:lnTo>
                    <a:pt x="245" y="518"/>
                  </a:lnTo>
                  <a:lnTo>
                    <a:pt x="246" y="515"/>
                  </a:lnTo>
                  <a:lnTo>
                    <a:pt x="245" y="511"/>
                  </a:lnTo>
                  <a:lnTo>
                    <a:pt x="245" y="508"/>
                  </a:lnTo>
                  <a:lnTo>
                    <a:pt x="243" y="506"/>
                  </a:lnTo>
                  <a:lnTo>
                    <a:pt x="242" y="504"/>
                  </a:lnTo>
                  <a:lnTo>
                    <a:pt x="240" y="502"/>
                  </a:lnTo>
                  <a:lnTo>
                    <a:pt x="237" y="501"/>
                  </a:lnTo>
                  <a:lnTo>
                    <a:pt x="234" y="500"/>
                  </a:lnTo>
                  <a:lnTo>
                    <a:pt x="231" y="500"/>
                  </a:lnTo>
                  <a:lnTo>
                    <a:pt x="158" y="500"/>
                  </a:lnTo>
                  <a:lnTo>
                    <a:pt x="148" y="500"/>
                  </a:lnTo>
                  <a:lnTo>
                    <a:pt x="123" y="496"/>
                  </a:lnTo>
                  <a:lnTo>
                    <a:pt x="107" y="493"/>
                  </a:lnTo>
                  <a:lnTo>
                    <a:pt x="91" y="487"/>
                  </a:lnTo>
                  <a:lnTo>
                    <a:pt x="82" y="483"/>
                  </a:lnTo>
                  <a:lnTo>
                    <a:pt x="75" y="479"/>
                  </a:lnTo>
                  <a:lnTo>
                    <a:pt x="67" y="474"/>
                  </a:lnTo>
                  <a:lnTo>
                    <a:pt x="60" y="467"/>
                  </a:lnTo>
                  <a:lnTo>
                    <a:pt x="52" y="460"/>
                  </a:lnTo>
                  <a:lnTo>
                    <a:pt x="47" y="451"/>
                  </a:lnTo>
                  <a:lnTo>
                    <a:pt x="42" y="443"/>
                  </a:lnTo>
                  <a:lnTo>
                    <a:pt x="37" y="432"/>
                  </a:lnTo>
                  <a:lnTo>
                    <a:pt x="34" y="422"/>
                  </a:lnTo>
                  <a:lnTo>
                    <a:pt x="31" y="411"/>
                  </a:lnTo>
                  <a:lnTo>
                    <a:pt x="30" y="399"/>
                  </a:lnTo>
                  <a:lnTo>
                    <a:pt x="30" y="386"/>
                  </a:lnTo>
                  <a:lnTo>
                    <a:pt x="30" y="372"/>
                  </a:lnTo>
                  <a:lnTo>
                    <a:pt x="32" y="359"/>
                  </a:lnTo>
                  <a:lnTo>
                    <a:pt x="36" y="346"/>
                  </a:lnTo>
                  <a:lnTo>
                    <a:pt x="42" y="333"/>
                  </a:lnTo>
                  <a:lnTo>
                    <a:pt x="47" y="323"/>
                  </a:lnTo>
                  <a:lnTo>
                    <a:pt x="55" y="311"/>
                  </a:lnTo>
                  <a:lnTo>
                    <a:pt x="64" y="301"/>
                  </a:lnTo>
                  <a:lnTo>
                    <a:pt x="74" y="293"/>
                  </a:lnTo>
                  <a:lnTo>
                    <a:pt x="84" y="284"/>
                  </a:lnTo>
                  <a:lnTo>
                    <a:pt x="96" y="278"/>
                  </a:lnTo>
                  <a:lnTo>
                    <a:pt x="109" y="272"/>
                  </a:lnTo>
                  <a:lnTo>
                    <a:pt x="122" y="268"/>
                  </a:lnTo>
                  <a:lnTo>
                    <a:pt x="135" y="266"/>
                  </a:lnTo>
                  <a:lnTo>
                    <a:pt x="148" y="265"/>
                  </a:lnTo>
                  <a:lnTo>
                    <a:pt x="162" y="266"/>
                  </a:lnTo>
                  <a:lnTo>
                    <a:pt x="174" y="268"/>
                  </a:lnTo>
                  <a:lnTo>
                    <a:pt x="192" y="271"/>
                  </a:lnTo>
                  <a:lnTo>
                    <a:pt x="193" y="254"/>
                  </a:lnTo>
                  <a:lnTo>
                    <a:pt x="194" y="242"/>
                  </a:lnTo>
                  <a:lnTo>
                    <a:pt x="195" y="230"/>
                  </a:lnTo>
                  <a:lnTo>
                    <a:pt x="197" y="220"/>
                  </a:lnTo>
                  <a:lnTo>
                    <a:pt x="200" y="208"/>
                  </a:lnTo>
                  <a:lnTo>
                    <a:pt x="203" y="197"/>
                  </a:lnTo>
                  <a:lnTo>
                    <a:pt x="207" y="187"/>
                  </a:lnTo>
                  <a:lnTo>
                    <a:pt x="211" y="176"/>
                  </a:lnTo>
                  <a:lnTo>
                    <a:pt x="215" y="166"/>
                  </a:lnTo>
                  <a:lnTo>
                    <a:pt x="226" y="147"/>
                  </a:lnTo>
                  <a:lnTo>
                    <a:pt x="238" y="128"/>
                  </a:lnTo>
                  <a:lnTo>
                    <a:pt x="252" y="110"/>
                  </a:lnTo>
                  <a:lnTo>
                    <a:pt x="267" y="95"/>
                  </a:lnTo>
                  <a:lnTo>
                    <a:pt x="284" y="80"/>
                  </a:lnTo>
                  <a:lnTo>
                    <a:pt x="302" y="68"/>
                  </a:lnTo>
                  <a:lnTo>
                    <a:pt x="321" y="57"/>
                  </a:lnTo>
                  <a:lnTo>
                    <a:pt x="341" y="47"/>
                  </a:lnTo>
                  <a:lnTo>
                    <a:pt x="351" y="44"/>
                  </a:lnTo>
                  <a:lnTo>
                    <a:pt x="362" y="40"/>
                  </a:lnTo>
                  <a:lnTo>
                    <a:pt x="373" y="37"/>
                  </a:lnTo>
                  <a:lnTo>
                    <a:pt x="384" y="34"/>
                  </a:lnTo>
                  <a:lnTo>
                    <a:pt x="395" y="32"/>
                  </a:lnTo>
                  <a:lnTo>
                    <a:pt x="407" y="31"/>
                  </a:lnTo>
                  <a:lnTo>
                    <a:pt x="419" y="30"/>
                  </a:lnTo>
                  <a:lnTo>
                    <a:pt x="429" y="30"/>
                  </a:lnTo>
                  <a:lnTo>
                    <a:pt x="447" y="31"/>
                  </a:lnTo>
                  <a:lnTo>
                    <a:pt x="464" y="32"/>
                  </a:lnTo>
                  <a:lnTo>
                    <a:pt x="480" y="35"/>
                  </a:lnTo>
                  <a:lnTo>
                    <a:pt x="497" y="40"/>
                  </a:lnTo>
                  <a:lnTo>
                    <a:pt x="512" y="45"/>
                  </a:lnTo>
                  <a:lnTo>
                    <a:pt x="528" y="51"/>
                  </a:lnTo>
                  <a:lnTo>
                    <a:pt x="543" y="59"/>
                  </a:lnTo>
                  <a:lnTo>
                    <a:pt x="557" y="68"/>
                  </a:lnTo>
                  <a:lnTo>
                    <a:pt x="571" y="76"/>
                  </a:lnTo>
                  <a:lnTo>
                    <a:pt x="584" y="87"/>
                  </a:lnTo>
                  <a:lnTo>
                    <a:pt x="596" y="99"/>
                  </a:lnTo>
                  <a:lnTo>
                    <a:pt x="607" y="110"/>
                  </a:lnTo>
                  <a:lnTo>
                    <a:pt x="618" y="123"/>
                  </a:lnTo>
                  <a:lnTo>
                    <a:pt x="628" y="137"/>
                  </a:lnTo>
                  <a:lnTo>
                    <a:pt x="637" y="151"/>
                  </a:lnTo>
                  <a:lnTo>
                    <a:pt x="645" y="166"/>
                  </a:lnTo>
                  <a:lnTo>
                    <a:pt x="649" y="176"/>
                  </a:lnTo>
                  <a:lnTo>
                    <a:pt x="659" y="175"/>
                  </a:lnTo>
                  <a:lnTo>
                    <a:pt x="676" y="175"/>
                  </a:lnTo>
                  <a:lnTo>
                    <a:pt x="692" y="177"/>
                  </a:lnTo>
                  <a:lnTo>
                    <a:pt x="709" y="180"/>
                  </a:lnTo>
                  <a:lnTo>
                    <a:pt x="724" y="185"/>
                  </a:lnTo>
                  <a:lnTo>
                    <a:pt x="739" y="192"/>
                  </a:lnTo>
                  <a:lnTo>
                    <a:pt x="754" y="200"/>
                  </a:lnTo>
                  <a:lnTo>
                    <a:pt x="767" y="210"/>
                  </a:lnTo>
                  <a:lnTo>
                    <a:pt x="780" y="221"/>
                  </a:lnTo>
                  <a:lnTo>
                    <a:pt x="792" y="234"/>
                  </a:lnTo>
                  <a:lnTo>
                    <a:pt x="801" y="247"/>
                  </a:lnTo>
                  <a:lnTo>
                    <a:pt x="810" y="260"/>
                  </a:lnTo>
                  <a:lnTo>
                    <a:pt x="817" y="275"/>
                  </a:lnTo>
                  <a:lnTo>
                    <a:pt x="823" y="292"/>
                  </a:lnTo>
                  <a:lnTo>
                    <a:pt x="827" y="307"/>
                  </a:lnTo>
                  <a:lnTo>
                    <a:pt x="830" y="324"/>
                  </a:lnTo>
                  <a:lnTo>
                    <a:pt x="830" y="341"/>
                  </a:lnTo>
                  <a:lnTo>
                    <a:pt x="830" y="354"/>
                  </a:lnTo>
                  <a:lnTo>
                    <a:pt x="829" y="366"/>
                  </a:lnTo>
                  <a:lnTo>
                    <a:pt x="827" y="377"/>
                  </a:lnTo>
                  <a:lnTo>
                    <a:pt x="825" y="388"/>
                  </a:lnTo>
                  <a:lnTo>
                    <a:pt x="822" y="399"/>
                  </a:lnTo>
                  <a:lnTo>
                    <a:pt x="817" y="408"/>
                  </a:lnTo>
                  <a:lnTo>
                    <a:pt x="813" y="417"/>
                  </a:lnTo>
                  <a:lnTo>
                    <a:pt x="808" y="426"/>
                  </a:lnTo>
                  <a:lnTo>
                    <a:pt x="803" y="434"/>
                  </a:lnTo>
                  <a:lnTo>
                    <a:pt x="797" y="441"/>
                  </a:lnTo>
                  <a:lnTo>
                    <a:pt x="792" y="448"/>
                  </a:lnTo>
                  <a:lnTo>
                    <a:pt x="785" y="453"/>
                  </a:lnTo>
                  <a:lnTo>
                    <a:pt x="772" y="464"/>
                  </a:lnTo>
                  <a:lnTo>
                    <a:pt x="758" y="474"/>
                  </a:lnTo>
                  <a:lnTo>
                    <a:pt x="745" y="481"/>
                  </a:lnTo>
                  <a:lnTo>
                    <a:pt x="732" y="487"/>
                  </a:lnTo>
                  <a:lnTo>
                    <a:pt x="719" y="491"/>
                  </a:lnTo>
                  <a:lnTo>
                    <a:pt x="708" y="494"/>
                  </a:lnTo>
                  <a:lnTo>
                    <a:pt x="691" y="498"/>
                  </a:lnTo>
                  <a:lnTo>
                    <a:pt x="683" y="500"/>
                  </a:lnTo>
                  <a:lnTo>
                    <a:pt x="628" y="500"/>
                  </a:lnTo>
                  <a:lnTo>
                    <a:pt x="624" y="500"/>
                  </a:lnTo>
                  <a:lnTo>
                    <a:pt x="622" y="501"/>
                  </a:lnTo>
                  <a:lnTo>
                    <a:pt x="619" y="502"/>
                  </a:lnTo>
                  <a:lnTo>
                    <a:pt x="617" y="504"/>
                  </a:lnTo>
                  <a:lnTo>
                    <a:pt x="616" y="506"/>
                  </a:lnTo>
                  <a:lnTo>
                    <a:pt x="614" y="508"/>
                  </a:lnTo>
                  <a:lnTo>
                    <a:pt x="614" y="511"/>
                  </a:lnTo>
                  <a:lnTo>
                    <a:pt x="613" y="515"/>
                  </a:lnTo>
                  <a:lnTo>
                    <a:pt x="614" y="518"/>
                  </a:lnTo>
                  <a:lnTo>
                    <a:pt x="614" y="520"/>
                  </a:lnTo>
                  <a:lnTo>
                    <a:pt x="616" y="523"/>
                  </a:lnTo>
                  <a:lnTo>
                    <a:pt x="617" y="525"/>
                  </a:lnTo>
                  <a:lnTo>
                    <a:pt x="619" y="526"/>
                  </a:lnTo>
                  <a:lnTo>
                    <a:pt x="622" y="528"/>
                  </a:lnTo>
                  <a:lnTo>
                    <a:pt x="624" y="528"/>
                  </a:lnTo>
                  <a:lnTo>
                    <a:pt x="628" y="530"/>
                  </a:lnTo>
                  <a:lnTo>
                    <a:pt x="685" y="530"/>
                  </a:lnTo>
                  <a:lnTo>
                    <a:pt x="692" y="528"/>
                  </a:lnTo>
                  <a:lnTo>
                    <a:pt x="712" y="524"/>
                  </a:lnTo>
                  <a:lnTo>
                    <a:pt x="726" y="520"/>
                  </a:lnTo>
                  <a:lnTo>
                    <a:pt x="741" y="515"/>
                  </a:lnTo>
                  <a:lnTo>
                    <a:pt x="756" y="508"/>
                  </a:lnTo>
                  <a:lnTo>
                    <a:pt x="773" y="498"/>
                  </a:lnTo>
                  <a:lnTo>
                    <a:pt x="790" y="489"/>
                  </a:lnTo>
                  <a:lnTo>
                    <a:pt x="806" y="475"/>
                  </a:lnTo>
                  <a:lnTo>
                    <a:pt x="813" y="468"/>
                  </a:lnTo>
                  <a:lnTo>
                    <a:pt x="820" y="460"/>
                  </a:lnTo>
                  <a:lnTo>
                    <a:pt x="827" y="451"/>
                  </a:lnTo>
                  <a:lnTo>
                    <a:pt x="833" y="442"/>
                  </a:lnTo>
                  <a:lnTo>
                    <a:pt x="839" y="432"/>
                  </a:lnTo>
                  <a:lnTo>
                    <a:pt x="844" y="421"/>
                  </a:lnTo>
                  <a:lnTo>
                    <a:pt x="850" y="409"/>
                  </a:lnTo>
                  <a:lnTo>
                    <a:pt x="853" y="398"/>
                  </a:lnTo>
                  <a:lnTo>
                    <a:pt x="856" y="385"/>
                  </a:lnTo>
                  <a:lnTo>
                    <a:pt x="858" y="371"/>
                  </a:lnTo>
                  <a:lnTo>
                    <a:pt x="860" y="356"/>
                  </a:lnTo>
                  <a:lnTo>
                    <a:pt x="860" y="341"/>
                  </a:lnTo>
                  <a:lnTo>
                    <a:pt x="859" y="321"/>
                  </a:lnTo>
                  <a:lnTo>
                    <a:pt x="857" y="301"/>
                  </a:lnTo>
                  <a:lnTo>
                    <a:pt x="852" y="282"/>
                  </a:lnTo>
                  <a:lnTo>
                    <a:pt x="845" y="264"/>
                  </a:lnTo>
                  <a:lnTo>
                    <a:pt x="837" y="247"/>
                  </a:lnTo>
                  <a:lnTo>
                    <a:pt x="826" y="229"/>
                  </a:lnTo>
                  <a:lnTo>
                    <a:pt x="814" y="214"/>
                  </a:lnTo>
                  <a:lnTo>
                    <a:pt x="800" y="1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381"/>
            <p:cNvSpPr>
              <a:spLocks/>
            </p:cNvSpPr>
            <p:nvPr/>
          </p:nvSpPr>
          <p:spPr bwMode="auto">
            <a:xfrm>
              <a:off x="9413875" y="3294063"/>
              <a:ext cx="85725" cy="130175"/>
            </a:xfrm>
            <a:custGeom>
              <a:avLst/>
              <a:gdLst>
                <a:gd name="T0" fmla="*/ 143 w 270"/>
                <a:gd name="T1" fmla="*/ 2 h 410"/>
                <a:gd name="T2" fmla="*/ 138 w 270"/>
                <a:gd name="T3" fmla="*/ 0 h 410"/>
                <a:gd name="T4" fmla="*/ 135 w 270"/>
                <a:gd name="T5" fmla="*/ 0 h 410"/>
                <a:gd name="T6" fmla="*/ 135 w 270"/>
                <a:gd name="T7" fmla="*/ 0 h 410"/>
                <a:gd name="T8" fmla="*/ 132 w 270"/>
                <a:gd name="T9" fmla="*/ 0 h 410"/>
                <a:gd name="T10" fmla="*/ 126 w 270"/>
                <a:gd name="T11" fmla="*/ 2 h 410"/>
                <a:gd name="T12" fmla="*/ 4 w 270"/>
                <a:gd name="T13" fmla="*/ 124 h 410"/>
                <a:gd name="T14" fmla="*/ 1 w 270"/>
                <a:gd name="T15" fmla="*/ 129 h 410"/>
                <a:gd name="T16" fmla="*/ 0 w 270"/>
                <a:gd name="T17" fmla="*/ 135 h 410"/>
                <a:gd name="T18" fmla="*/ 1 w 270"/>
                <a:gd name="T19" fmla="*/ 141 h 410"/>
                <a:gd name="T20" fmla="*/ 4 w 270"/>
                <a:gd name="T21" fmla="*/ 145 h 410"/>
                <a:gd name="T22" fmla="*/ 9 w 270"/>
                <a:gd name="T23" fmla="*/ 149 h 410"/>
                <a:gd name="T24" fmla="*/ 15 w 270"/>
                <a:gd name="T25" fmla="*/ 150 h 410"/>
                <a:gd name="T26" fmla="*/ 21 w 270"/>
                <a:gd name="T27" fmla="*/ 149 h 410"/>
                <a:gd name="T28" fmla="*/ 25 w 270"/>
                <a:gd name="T29" fmla="*/ 145 h 410"/>
                <a:gd name="T30" fmla="*/ 120 w 270"/>
                <a:gd name="T31" fmla="*/ 395 h 410"/>
                <a:gd name="T32" fmla="*/ 121 w 270"/>
                <a:gd name="T33" fmla="*/ 401 h 410"/>
                <a:gd name="T34" fmla="*/ 124 w 270"/>
                <a:gd name="T35" fmla="*/ 405 h 410"/>
                <a:gd name="T36" fmla="*/ 129 w 270"/>
                <a:gd name="T37" fmla="*/ 409 h 410"/>
                <a:gd name="T38" fmla="*/ 135 w 270"/>
                <a:gd name="T39" fmla="*/ 410 h 410"/>
                <a:gd name="T40" fmla="*/ 141 w 270"/>
                <a:gd name="T41" fmla="*/ 409 h 410"/>
                <a:gd name="T42" fmla="*/ 145 w 270"/>
                <a:gd name="T43" fmla="*/ 405 h 410"/>
                <a:gd name="T44" fmla="*/ 149 w 270"/>
                <a:gd name="T45" fmla="*/ 401 h 410"/>
                <a:gd name="T46" fmla="*/ 150 w 270"/>
                <a:gd name="T47" fmla="*/ 396 h 410"/>
                <a:gd name="T48" fmla="*/ 244 w 270"/>
                <a:gd name="T49" fmla="*/ 145 h 410"/>
                <a:gd name="T50" fmla="*/ 249 w 270"/>
                <a:gd name="T51" fmla="*/ 148 h 410"/>
                <a:gd name="T52" fmla="*/ 255 w 270"/>
                <a:gd name="T53" fmla="*/ 150 h 410"/>
                <a:gd name="T54" fmla="*/ 260 w 270"/>
                <a:gd name="T55" fmla="*/ 148 h 410"/>
                <a:gd name="T56" fmla="*/ 265 w 270"/>
                <a:gd name="T57" fmla="*/ 145 h 410"/>
                <a:gd name="T58" fmla="*/ 269 w 270"/>
                <a:gd name="T59" fmla="*/ 141 h 410"/>
                <a:gd name="T60" fmla="*/ 270 w 270"/>
                <a:gd name="T61" fmla="*/ 135 h 410"/>
                <a:gd name="T62" fmla="*/ 269 w 270"/>
                <a:gd name="T63" fmla="*/ 129 h 410"/>
                <a:gd name="T64" fmla="*/ 265 w 270"/>
                <a:gd name="T65" fmla="*/ 124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70" h="410">
                  <a:moveTo>
                    <a:pt x="145" y="4"/>
                  </a:moveTo>
                  <a:lnTo>
                    <a:pt x="143" y="2"/>
                  </a:lnTo>
                  <a:lnTo>
                    <a:pt x="140" y="1"/>
                  </a:lnTo>
                  <a:lnTo>
                    <a:pt x="138" y="0"/>
                  </a:lnTo>
                  <a:lnTo>
                    <a:pt x="135" y="0"/>
                  </a:lnTo>
                  <a:lnTo>
                    <a:pt x="135" y="0"/>
                  </a:lnTo>
                  <a:lnTo>
                    <a:pt x="135" y="0"/>
                  </a:lnTo>
                  <a:lnTo>
                    <a:pt x="135" y="0"/>
                  </a:lnTo>
                  <a:lnTo>
                    <a:pt x="135" y="0"/>
                  </a:lnTo>
                  <a:lnTo>
                    <a:pt x="132" y="0"/>
                  </a:lnTo>
                  <a:lnTo>
                    <a:pt x="129" y="1"/>
                  </a:lnTo>
                  <a:lnTo>
                    <a:pt x="126" y="2"/>
                  </a:lnTo>
                  <a:lnTo>
                    <a:pt x="124" y="4"/>
                  </a:lnTo>
                  <a:lnTo>
                    <a:pt x="4" y="124"/>
                  </a:lnTo>
                  <a:lnTo>
                    <a:pt x="3" y="127"/>
                  </a:lnTo>
                  <a:lnTo>
                    <a:pt x="1" y="129"/>
                  </a:lnTo>
                  <a:lnTo>
                    <a:pt x="1" y="132"/>
                  </a:lnTo>
                  <a:lnTo>
                    <a:pt x="0" y="135"/>
                  </a:lnTo>
                  <a:lnTo>
                    <a:pt x="1" y="137"/>
                  </a:lnTo>
                  <a:lnTo>
                    <a:pt x="1" y="141"/>
                  </a:lnTo>
                  <a:lnTo>
                    <a:pt x="3" y="143"/>
                  </a:lnTo>
                  <a:lnTo>
                    <a:pt x="4" y="145"/>
                  </a:lnTo>
                  <a:lnTo>
                    <a:pt x="7" y="147"/>
                  </a:lnTo>
                  <a:lnTo>
                    <a:pt x="9" y="149"/>
                  </a:lnTo>
                  <a:lnTo>
                    <a:pt x="13" y="149"/>
                  </a:lnTo>
                  <a:lnTo>
                    <a:pt x="15" y="150"/>
                  </a:lnTo>
                  <a:lnTo>
                    <a:pt x="18" y="149"/>
                  </a:lnTo>
                  <a:lnTo>
                    <a:pt x="21" y="149"/>
                  </a:lnTo>
                  <a:lnTo>
                    <a:pt x="23" y="147"/>
                  </a:lnTo>
                  <a:lnTo>
                    <a:pt x="25" y="145"/>
                  </a:lnTo>
                  <a:lnTo>
                    <a:pt x="120" y="50"/>
                  </a:lnTo>
                  <a:lnTo>
                    <a:pt x="120" y="395"/>
                  </a:lnTo>
                  <a:lnTo>
                    <a:pt x="120" y="398"/>
                  </a:lnTo>
                  <a:lnTo>
                    <a:pt x="121" y="401"/>
                  </a:lnTo>
                  <a:lnTo>
                    <a:pt x="123" y="403"/>
                  </a:lnTo>
                  <a:lnTo>
                    <a:pt x="124" y="405"/>
                  </a:lnTo>
                  <a:lnTo>
                    <a:pt x="126" y="407"/>
                  </a:lnTo>
                  <a:lnTo>
                    <a:pt x="129" y="409"/>
                  </a:lnTo>
                  <a:lnTo>
                    <a:pt x="132" y="410"/>
                  </a:lnTo>
                  <a:lnTo>
                    <a:pt x="135" y="410"/>
                  </a:lnTo>
                  <a:lnTo>
                    <a:pt x="138" y="410"/>
                  </a:lnTo>
                  <a:lnTo>
                    <a:pt x="141" y="409"/>
                  </a:lnTo>
                  <a:lnTo>
                    <a:pt x="143" y="407"/>
                  </a:lnTo>
                  <a:lnTo>
                    <a:pt x="145" y="405"/>
                  </a:lnTo>
                  <a:lnTo>
                    <a:pt x="148" y="403"/>
                  </a:lnTo>
                  <a:lnTo>
                    <a:pt x="149" y="401"/>
                  </a:lnTo>
                  <a:lnTo>
                    <a:pt x="150" y="398"/>
                  </a:lnTo>
                  <a:lnTo>
                    <a:pt x="150" y="396"/>
                  </a:lnTo>
                  <a:lnTo>
                    <a:pt x="150" y="50"/>
                  </a:lnTo>
                  <a:lnTo>
                    <a:pt x="244" y="145"/>
                  </a:lnTo>
                  <a:lnTo>
                    <a:pt x="246" y="147"/>
                  </a:lnTo>
                  <a:lnTo>
                    <a:pt x="249" y="148"/>
                  </a:lnTo>
                  <a:lnTo>
                    <a:pt x="252" y="149"/>
                  </a:lnTo>
                  <a:lnTo>
                    <a:pt x="255" y="150"/>
                  </a:lnTo>
                  <a:lnTo>
                    <a:pt x="258" y="149"/>
                  </a:lnTo>
                  <a:lnTo>
                    <a:pt x="260" y="148"/>
                  </a:lnTo>
                  <a:lnTo>
                    <a:pt x="263" y="147"/>
                  </a:lnTo>
                  <a:lnTo>
                    <a:pt x="265" y="145"/>
                  </a:lnTo>
                  <a:lnTo>
                    <a:pt x="268" y="143"/>
                  </a:lnTo>
                  <a:lnTo>
                    <a:pt x="269" y="141"/>
                  </a:lnTo>
                  <a:lnTo>
                    <a:pt x="270" y="137"/>
                  </a:lnTo>
                  <a:lnTo>
                    <a:pt x="270" y="135"/>
                  </a:lnTo>
                  <a:lnTo>
                    <a:pt x="270" y="132"/>
                  </a:lnTo>
                  <a:lnTo>
                    <a:pt x="269" y="129"/>
                  </a:lnTo>
                  <a:lnTo>
                    <a:pt x="268" y="127"/>
                  </a:lnTo>
                  <a:lnTo>
                    <a:pt x="265" y="124"/>
                  </a:lnTo>
                  <a:lnTo>
                    <a:pt x="145"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54" name="Group 153"/>
          <p:cNvGrpSpPr/>
          <p:nvPr/>
        </p:nvGrpSpPr>
        <p:grpSpPr>
          <a:xfrm>
            <a:off x="4751434" y="2283831"/>
            <a:ext cx="669386" cy="730239"/>
            <a:chOff x="4319588" y="3635375"/>
            <a:chExt cx="285750" cy="285750"/>
          </a:xfrm>
          <a:solidFill>
            <a:schemeClr val="bg1"/>
          </a:solidFill>
        </p:grpSpPr>
        <p:sp>
          <p:nvSpPr>
            <p:cNvPr id="155" name="Freeform 199"/>
            <p:cNvSpPr>
              <a:spLocks/>
            </p:cNvSpPr>
            <p:nvPr/>
          </p:nvSpPr>
          <p:spPr bwMode="auto">
            <a:xfrm>
              <a:off x="4403725" y="3676650"/>
              <a:ext cx="117475" cy="33338"/>
            </a:xfrm>
            <a:custGeom>
              <a:avLst/>
              <a:gdLst>
                <a:gd name="T0" fmla="*/ 372 w 372"/>
                <a:gd name="T1" fmla="*/ 87 h 105"/>
                <a:gd name="T2" fmla="*/ 369 w 372"/>
                <a:gd name="T3" fmla="*/ 82 h 105"/>
                <a:gd name="T4" fmla="*/ 366 w 372"/>
                <a:gd name="T5" fmla="*/ 78 h 105"/>
                <a:gd name="T6" fmla="*/ 360 w 372"/>
                <a:gd name="T7" fmla="*/ 76 h 105"/>
                <a:gd name="T8" fmla="*/ 337 w 372"/>
                <a:gd name="T9" fmla="*/ 75 h 105"/>
                <a:gd name="T10" fmla="*/ 301 w 372"/>
                <a:gd name="T11" fmla="*/ 71 h 105"/>
                <a:gd name="T12" fmla="*/ 275 w 372"/>
                <a:gd name="T13" fmla="*/ 67 h 105"/>
                <a:gd name="T14" fmla="*/ 253 w 372"/>
                <a:gd name="T15" fmla="*/ 60 h 105"/>
                <a:gd name="T16" fmla="*/ 237 w 372"/>
                <a:gd name="T17" fmla="*/ 52 h 105"/>
                <a:gd name="T18" fmla="*/ 225 w 372"/>
                <a:gd name="T19" fmla="*/ 42 h 105"/>
                <a:gd name="T20" fmla="*/ 215 w 372"/>
                <a:gd name="T21" fmla="*/ 28 h 105"/>
                <a:gd name="T22" fmla="*/ 203 w 372"/>
                <a:gd name="T23" fmla="*/ 11 h 105"/>
                <a:gd name="T24" fmla="*/ 194 w 372"/>
                <a:gd name="T25" fmla="*/ 2 h 105"/>
                <a:gd name="T26" fmla="*/ 189 w 372"/>
                <a:gd name="T27" fmla="*/ 0 h 105"/>
                <a:gd name="T28" fmla="*/ 183 w 372"/>
                <a:gd name="T29" fmla="*/ 0 h 105"/>
                <a:gd name="T30" fmla="*/ 178 w 372"/>
                <a:gd name="T31" fmla="*/ 2 h 105"/>
                <a:gd name="T32" fmla="*/ 169 w 372"/>
                <a:gd name="T33" fmla="*/ 11 h 105"/>
                <a:gd name="T34" fmla="*/ 159 w 372"/>
                <a:gd name="T35" fmla="*/ 28 h 105"/>
                <a:gd name="T36" fmla="*/ 147 w 372"/>
                <a:gd name="T37" fmla="*/ 42 h 105"/>
                <a:gd name="T38" fmla="*/ 135 w 372"/>
                <a:gd name="T39" fmla="*/ 51 h 105"/>
                <a:gd name="T40" fmla="*/ 119 w 372"/>
                <a:gd name="T41" fmla="*/ 60 h 105"/>
                <a:gd name="T42" fmla="*/ 99 w 372"/>
                <a:gd name="T43" fmla="*/ 67 h 105"/>
                <a:gd name="T44" fmla="*/ 71 w 372"/>
                <a:gd name="T45" fmla="*/ 71 h 105"/>
                <a:gd name="T46" fmla="*/ 37 w 372"/>
                <a:gd name="T47" fmla="*/ 75 h 105"/>
                <a:gd name="T48" fmla="*/ 13 w 372"/>
                <a:gd name="T49" fmla="*/ 76 h 105"/>
                <a:gd name="T50" fmla="*/ 8 w 372"/>
                <a:gd name="T51" fmla="*/ 78 h 105"/>
                <a:gd name="T52" fmla="*/ 3 w 372"/>
                <a:gd name="T53" fmla="*/ 82 h 105"/>
                <a:gd name="T54" fmla="*/ 1 w 372"/>
                <a:gd name="T55" fmla="*/ 87 h 105"/>
                <a:gd name="T56" fmla="*/ 1 w 372"/>
                <a:gd name="T57" fmla="*/ 93 h 105"/>
                <a:gd name="T58" fmla="*/ 3 w 372"/>
                <a:gd name="T59" fmla="*/ 98 h 105"/>
                <a:gd name="T60" fmla="*/ 8 w 372"/>
                <a:gd name="T61" fmla="*/ 102 h 105"/>
                <a:gd name="T62" fmla="*/ 13 w 372"/>
                <a:gd name="T63" fmla="*/ 105 h 105"/>
                <a:gd name="T64" fmla="*/ 38 w 372"/>
                <a:gd name="T65" fmla="*/ 105 h 105"/>
                <a:gd name="T66" fmla="*/ 76 w 372"/>
                <a:gd name="T67" fmla="*/ 101 h 105"/>
                <a:gd name="T68" fmla="*/ 106 w 372"/>
                <a:gd name="T69" fmla="*/ 96 h 105"/>
                <a:gd name="T70" fmla="*/ 131 w 372"/>
                <a:gd name="T71" fmla="*/ 87 h 105"/>
                <a:gd name="T72" fmla="*/ 150 w 372"/>
                <a:gd name="T73" fmla="*/ 78 h 105"/>
                <a:gd name="T74" fmla="*/ 164 w 372"/>
                <a:gd name="T75" fmla="*/ 67 h 105"/>
                <a:gd name="T76" fmla="*/ 179 w 372"/>
                <a:gd name="T77" fmla="*/ 51 h 105"/>
                <a:gd name="T78" fmla="*/ 193 w 372"/>
                <a:gd name="T79" fmla="*/ 51 h 105"/>
                <a:gd name="T80" fmla="*/ 208 w 372"/>
                <a:gd name="T81" fmla="*/ 67 h 105"/>
                <a:gd name="T82" fmla="*/ 222 w 372"/>
                <a:gd name="T83" fmla="*/ 78 h 105"/>
                <a:gd name="T84" fmla="*/ 241 w 372"/>
                <a:gd name="T85" fmla="*/ 87 h 105"/>
                <a:gd name="T86" fmla="*/ 266 w 372"/>
                <a:gd name="T87" fmla="*/ 96 h 105"/>
                <a:gd name="T88" fmla="*/ 297 w 372"/>
                <a:gd name="T89" fmla="*/ 101 h 105"/>
                <a:gd name="T90" fmla="*/ 335 w 372"/>
                <a:gd name="T91" fmla="*/ 105 h 105"/>
                <a:gd name="T92" fmla="*/ 360 w 372"/>
                <a:gd name="T93" fmla="*/ 105 h 105"/>
                <a:gd name="T94" fmla="*/ 366 w 372"/>
                <a:gd name="T95" fmla="*/ 102 h 105"/>
                <a:gd name="T96" fmla="*/ 369 w 372"/>
                <a:gd name="T97" fmla="*/ 98 h 105"/>
                <a:gd name="T98" fmla="*/ 372 w 372"/>
                <a:gd name="T99" fmla="*/ 93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72" h="105">
                  <a:moveTo>
                    <a:pt x="372" y="90"/>
                  </a:moveTo>
                  <a:lnTo>
                    <a:pt x="372" y="87"/>
                  </a:lnTo>
                  <a:lnTo>
                    <a:pt x="371" y="84"/>
                  </a:lnTo>
                  <a:lnTo>
                    <a:pt x="369" y="82"/>
                  </a:lnTo>
                  <a:lnTo>
                    <a:pt x="368" y="80"/>
                  </a:lnTo>
                  <a:lnTo>
                    <a:pt x="366" y="78"/>
                  </a:lnTo>
                  <a:lnTo>
                    <a:pt x="362" y="77"/>
                  </a:lnTo>
                  <a:lnTo>
                    <a:pt x="360" y="76"/>
                  </a:lnTo>
                  <a:lnTo>
                    <a:pt x="357" y="75"/>
                  </a:lnTo>
                  <a:lnTo>
                    <a:pt x="337" y="75"/>
                  </a:lnTo>
                  <a:lnTo>
                    <a:pt x="317" y="74"/>
                  </a:lnTo>
                  <a:lnTo>
                    <a:pt x="301" y="71"/>
                  </a:lnTo>
                  <a:lnTo>
                    <a:pt x="287" y="69"/>
                  </a:lnTo>
                  <a:lnTo>
                    <a:pt x="275" y="67"/>
                  </a:lnTo>
                  <a:lnTo>
                    <a:pt x="263" y="64"/>
                  </a:lnTo>
                  <a:lnTo>
                    <a:pt x="253" y="60"/>
                  </a:lnTo>
                  <a:lnTo>
                    <a:pt x="245" y="55"/>
                  </a:lnTo>
                  <a:lnTo>
                    <a:pt x="237" y="52"/>
                  </a:lnTo>
                  <a:lnTo>
                    <a:pt x="231" y="47"/>
                  </a:lnTo>
                  <a:lnTo>
                    <a:pt x="225" y="42"/>
                  </a:lnTo>
                  <a:lnTo>
                    <a:pt x="221" y="38"/>
                  </a:lnTo>
                  <a:lnTo>
                    <a:pt x="215" y="28"/>
                  </a:lnTo>
                  <a:lnTo>
                    <a:pt x="209" y="20"/>
                  </a:lnTo>
                  <a:lnTo>
                    <a:pt x="203" y="11"/>
                  </a:lnTo>
                  <a:lnTo>
                    <a:pt x="197" y="4"/>
                  </a:lnTo>
                  <a:lnTo>
                    <a:pt x="194" y="2"/>
                  </a:lnTo>
                  <a:lnTo>
                    <a:pt x="192" y="1"/>
                  </a:lnTo>
                  <a:lnTo>
                    <a:pt x="189" y="0"/>
                  </a:lnTo>
                  <a:lnTo>
                    <a:pt x="187" y="0"/>
                  </a:lnTo>
                  <a:lnTo>
                    <a:pt x="183" y="0"/>
                  </a:lnTo>
                  <a:lnTo>
                    <a:pt x="180" y="1"/>
                  </a:lnTo>
                  <a:lnTo>
                    <a:pt x="178" y="2"/>
                  </a:lnTo>
                  <a:lnTo>
                    <a:pt x="176" y="4"/>
                  </a:lnTo>
                  <a:lnTo>
                    <a:pt x="169" y="11"/>
                  </a:lnTo>
                  <a:lnTo>
                    <a:pt x="164" y="20"/>
                  </a:lnTo>
                  <a:lnTo>
                    <a:pt x="159" y="28"/>
                  </a:lnTo>
                  <a:lnTo>
                    <a:pt x="151" y="38"/>
                  </a:lnTo>
                  <a:lnTo>
                    <a:pt x="147" y="42"/>
                  </a:lnTo>
                  <a:lnTo>
                    <a:pt x="142" y="47"/>
                  </a:lnTo>
                  <a:lnTo>
                    <a:pt x="135" y="51"/>
                  </a:lnTo>
                  <a:lnTo>
                    <a:pt x="128" y="55"/>
                  </a:lnTo>
                  <a:lnTo>
                    <a:pt x="119" y="60"/>
                  </a:lnTo>
                  <a:lnTo>
                    <a:pt x="109" y="64"/>
                  </a:lnTo>
                  <a:lnTo>
                    <a:pt x="99" y="67"/>
                  </a:lnTo>
                  <a:lnTo>
                    <a:pt x="86" y="69"/>
                  </a:lnTo>
                  <a:lnTo>
                    <a:pt x="71" y="71"/>
                  </a:lnTo>
                  <a:lnTo>
                    <a:pt x="55" y="74"/>
                  </a:lnTo>
                  <a:lnTo>
                    <a:pt x="37" y="75"/>
                  </a:lnTo>
                  <a:lnTo>
                    <a:pt x="15" y="75"/>
                  </a:lnTo>
                  <a:lnTo>
                    <a:pt x="13" y="76"/>
                  </a:lnTo>
                  <a:lnTo>
                    <a:pt x="10" y="77"/>
                  </a:lnTo>
                  <a:lnTo>
                    <a:pt x="8" y="78"/>
                  </a:lnTo>
                  <a:lnTo>
                    <a:pt x="5" y="80"/>
                  </a:lnTo>
                  <a:lnTo>
                    <a:pt x="3" y="82"/>
                  </a:lnTo>
                  <a:lnTo>
                    <a:pt x="2" y="84"/>
                  </a:lnTo>
                  <a:lnTo>
                    <a:pt x="1" y="87"/>
                  </a:lnTo>
                  <a:lnTo>
                    <a:pt x="0" y="90"/>
                  </a:lnTo>
                  <a:lnTo>
                    <a:pt x="1" y="93"/>
                  </a:lnTo>
                  <a:lnTo>
                    <a:pt x="2" y="96"/>
                  </a:lnTo>
                  <a:lnTo>
                    <a:pt x="3" y="98"/>
                  </a:lnTo>
                  <a:lnTo>
                    <a:pt x="5" y="100"/>
                  </a:lnTo>
                  <a:lnTo>
                    <a:pt x="8" y="102"/>
                  </a:lnTo>
                  <a:lnTo>
                    <a:pt x="10" y="104"/>
                  </a:lnTo>
                  <a:lnTo>
                    <a:pt x="13" y="105"/>
                  </a:lnTo>
                  <a:lnTo>
                    <a:pt x="15" y="105"/>
                  </a:lnTo>
                  <a:lnTo>
                    <a:pt x="38" y="105"/>
                  </a:lnTo>
                  <a:lnTo>
                    <a:pt x="58" y="104"/>
                  </a:lnTo>
                  <a:lnTo>
                    <a:pt x="76" y="101"/>
                  </a:lnTo>
                  <a:lnTo>
                    <a:pt x="92" y="99"/>
                  </a:lnTo>
                  <a:lnTo>
                    <a:pt x="106" y="96"/>
                  </a:lnTo>
                  <a:lnTo>
                    <a:pt x="119" y="92"/>
                  </a:lnTo>
                  <a:lnTo>
                    <a:pt x="131" y="87"/>
                  </a:lnTo>
                  <a:lnTo>
                    <a:pt x="142" y="83"/>
                  </a:lnTo>
                  <a:lnTo>
                    <a:pt x="150" y="78"/>
                  </a:lnTo>
                  <a:lnTo>
                    <a:pt x="158" y="72"/>
                  </a:lnTo>
                  <a:lnTo>
                    <a:pt x="164" y="67"/>
                  </a:lnTo>
                  <a:lnTo>
                    <a:pt x="171" y="62"/>
                  </a:lnTo>
                  <a:lnTo>
                    <a:pt x="179" y="51"/>
                  </a:lnTo>
                  <a:lnTo>
                    <a:pt x="187" y="41"/>
                  </a:lnTo>
                  <a:lnTo>
                    <a:pt x="193" y="51"/>
                  </a:lnTo>
                  <a:lnTo>
                    <a:pt x="203" y="62"/>
                  </a:lnTo>
                  <a:lnTo>
                    <a:pt x="208" y="67"/>
                  </a:lnTo>
                  <a:lnTo>
                    <a:pt x="215" y="72"/>
                  </a:lnTo>
                  <a:lnTo>
                    <a:pt x="222" y="78"/>
                  </a:lnTo>
                  <a:lnTo>
                    <a:pt x="232" y="83"/>
                  </a:lnTo>
                  <a:lnTo>
                    <a:pt x="241" y="87"/>
                  </a:lnTo>
                  <a:lnTo>
                    <a:pt x="253" y="92"/>
                  </a:lnTo>
                  <a:lnTo>
                    <a:pt x="266" y="96"/>
                  </a:lnTo>
                  <a:lnTo>
                    <a:pt x="280" y="99"/>
                  </a:lnTo>
                  <a:lnTo>
                    <a:pt x="297" y="101"/>
                  </a:lnTo>
                  <a:lnTo>
                    <a:pt x="315" y="104"/>
                  </a:lnTo>
                  <a:lnTo>
                    <a:pt x="335" y="105"/>
                  </a:lnTo>
                  <a:lnTo>
                    <a:pt x="357" y="105"/>
                  </a:lnTo>
                  <a:lnTo>
                    <a:pt x="360" y="105"/>
                  </a:lnTo>
                  <a:lnTo>
                    <a:pt x="362" y="104"/>
                  </a:lnTo>
                  <a:lnTo>
                    <a:pt x="366" y="102"/>
                  </a:lnTo>
                  <a:lnTo>
                    <a:pt x="368" y="100"/>
                  </a:lnTo>
                  <a:lnTo>
                    <a:pt x="369" y="98"/>
                  </a:lnTo>
                  <a:lnTo>
                    <a:pt x="371" y="96"/>
                  </a:lnTo>
                  <a:lnTo>
                    <a:pt x="372" y="93"/>
                  </a:lnTo>
                  <a:lnTo>
                    <a:pt x="372" y="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200"/>
            <p:cNvSpPr>
              <a:spLocks noEditPoints="1"/>
            </p:cNvSpPr>
            <p:nvPr/>
          </p:nvSpPr>
          <p:spPr bwMode="auto">
            <a:xfrm>
              <a:off x="4319588" y="3635375"/>
              <a:ext cx="285750" cy="285750"/>
            </a:xfrm>
            <a:custGeom>
              <a:avLst/>
              <a:gdLst>
                <a:gd name="T0" fmla="*/ 37 w 902"/>
                <a:gd name="T1" fmla="*/ 751 h 901"/>
                <a:gd name="T2" fmla="*/ 74 w 902"/>
                <a:gd name="T3" fmla="*/ 691 h 901"/>
                <a:gd name="T4" fmla="*/ 365 w 902"/>
                <a:gd name="T5" fmla="*/ 607 h 901"/>
                <a:gd name="T6" fmla="*/ 452 w 902"/>
                <a:gd name="T7" fmla="*/ 636 h 901"/>
                <a:gd name="T8" fmla="*/ 540 w 902"/>
                <a:gd name="T9" fmla="*/ 607 h 901"/>
                <a:gd name="T10" fmla="*/ 828 w 902"/>
                <a:gd name="T11" fmla="*/ 691 h 901"/>
                <a:gd name="T12" fmla="*/ 865 w 902"/>
                <a:gd name="T13" fmla="*/ 751 h 901"/>
                <a:gd name="T14" fmla="*/ 751 w 902"/>
                <a:gd name="T15" fmla="*/ 354 h 901"/>
                <a:gd name="T16" fmla="*/ 707 w 902"/>
                <a:gd name="T17" fmla="*/ 391 h 901"/>
                <a:gd name="T18" fmla="*/ 738 w 902"/>
                <a:gd name="T19" fmla="*/ 314 h 901"/>
                <a:gd name="T20" fmla="*/ 555 w 902"/>
                <a:gd name="T21" fmla="*/ 568 h 901"/>
                <a:gd name="T22" fmla="*/ 546 w 902"/>
                <a:gd name="T23" fmla="*/ 569 h 901"/>
                <a:gd name="T24" fmla="*/ 504 w 902"/>
                <a:gd name="T25" fmla="*/ 592 h 901"/>
                <a:gd name="T26" fmla="*/ 432 w 902"/>
                <a:gd name="T27" fmla="*/ 604 h 901"/>
                <a:gd name="T28" fmla="*/ 360 w 902"/>
                <a:gd name="T29" fmla="*/ 570 h 901"/>
                <a:gd name="T30" fmla="*/ 291 w 902"/>
                <a:gd name="T31" fmla="*/ 493 h 901"/>
                <a:gd name="T32" fmla="*/ 277 w 902"/>
                <a:gd name="T33" fmla="*/ 417 h 901"/>
                <a:gd name="T34" fmla="*/ 226 w 902"/>
                <a:gd name="T35" fmla="*/ 390 h 901"/>
                <a:gd name="T36" fmla="*/ 222 w 902"/>
                <a:gd name="T37" fmla="*/ 343 h 901"/>
                <a:gd name="T38" fmla="*/ 222 w 902"/>
                <a:gd name="T39" fmla="*/ 167 h 901"/>
                <a:gd name="T40" fmla="*/ 266 w 902"/>
                <a:gd name="T41" fmla="*/ 86 h 901"/>
                <a:gd name="T42" fmla="*/ 336 w 902"/>
                <a:gd name="T43" fmla="*/ 46 h 901"/>
                <a:gd name="T44" fmla="*/ 434 w 902"/>
                <a:gd name="T45" fmla="*/ 30 h 901"/>
                <a:gd name="T46" fmla="*/ 541 w 902"/>
                <a:gd name="T47" fmla="*/ 38 h 901"/>
                <a:gd name="T48" fmla="*/ 619 w 902"/>
                <a:gd name="T49" fmla="*/ 73 h 901"/>
                <a:gd name="T50" fmla="*/ 667 w 902"/>
                <a:gd name="T51" fmla="*/ 128 h 901"/>
                <a:gd name="T52" fmla="*/ 662 w 902"/>
                <a:gd name="T53" fmla="*/ 282 h 901"/>
                <a:gd name="T54" fmla="*/ 663 w 902"/>
                <a:gd name="T55" fmla="*/ 411 h 901"/>
                <a:gd name="T56" fmla="*/ 707 w 902"/>
                <a:gd name="T57" fmla="*/ 421 h 901"/>
                <a:gd name="T58" fmla="*/ 714 w 902"/>
                <a:gd name="T59" fmla="*/ 461 h 901"/>
                <a:gd name="T60" fmla="*/ 667 w 902"/>
                <a:gd name="T61" fmla="*/ 481 h 901"/>
                <a:gd name="T62" fmla="*/ 437 w 902"/>
                <a:gd name="T63" fmla="*/ 466 h 901"/>
                <a:gd name="T64" fmla="*/ 407 w 902"/>
                <a:gd name="T65" fmla="*/ 490 h 901"/>
                <a:gd name="T66" fmla="*/ 425 w 902"/>
                <a:gd name="T67" fmla="*/ 524 h 901"/>
                <a:gd name="T68" fmla="*/ 537 w 902"/>
                <a:gd name="T69" fmla="*/ 511 h 901"/>
                <a:gd name="T70" fmla="*/ 713 w 902"/>
                <a:gd name="T71" fmla="*/ 499 h 901"/>
                <a:gd name="T72" fmla="*/ 749 w 902"/>
                <a:gd name="T73" fmla="*/ 460 h 901"/>
                <a:gd name="T74" fmla="*/ 769 w 902"/>
                <a:gd name="T75" fmla="*/ 386 h 901"/>
                <a:gd name="T76" fmla="*/ 781 w 902"/>
                <a:gd name="T77" fmla="*/ 331 h 901"/>
                <a:gd name="T78" fmla="*/ 754 w 902"/>
                <a:gd name="T79" fmla="*/ 288 h 901"/>
                <a:gd name="T80" fmla="*/ 707 w 902"/>
                <a:gd name="T81" fmla="*/ 270 h 901"/>
                <a:gd name="T82" fmla="*/ 710 w 902"/>
                <a:gd name="T83" fmla="*/ 160 h 901"/>
                <a:gd name="T84" fmla="*/ 676 w 902"/>
                <a:gd name="T85" fmla="*/ 85 h 901"/>
                <a:gd name="T86" fmla="*/ 605 w 902"/>
                <a:gd name="T87" fmla="*/ 29 h 901"/>
                <a:gd name="T88" fmla="*/ 504 w 902"/>
                <a:gd name="T89" fmla="*/ 2 h 901"/>
                <a:gd name="T90" fmla="*/ 383 w 902"/>
                <a:gd name="T91" fmla="*/ 4 h 901"/>
                <a:gd name="T92" fmla="*/ 285 w 902"/>
                <a:gd name="T93" fmla="*/ 35 h 901"/>
                <a:gd name="T94" fmla="*/ 219 w 902"/>
                <a:gd name="T95" fmla="*/ 96 h 901"/>
                <a:gd name="T96" fmla="*/ 190 w 902"/>
                <a:gd name="T97" fmla="*/ 179 h 901"/>
                <a:gd name="T98" fmla="*/ 193 w 902"/>
                <a:gd name="T99" fmla="*/ 332 h 901"/>
                <a:gd name="T100" fmla="*/ 200 w 902"/>
                <a:gd name="T101" fmla="*/ 405 h 901"/>
                <a:gd name="T102" fmla="*/ 248 w 902"/>
                <a:gd name="T103" fmla="*/ 455 h 901"/>
                <a:gd name="T104" fmla="*/ 294 w 902"/>
                <a:gd name="T105" fmla="*/ 550 h 901"/>
                <a:gd name="T106" fmla="*/ 63 w 902"/>
                <a:gd name="T107" fmla="*/ 661 h 901"/>
                <a:gd name="T108" fmla="*/ 12 w 902"/>
                <a:gd name="T109" fmla="*/ 730 h 901"/>
                <a:gd name="T110" fmla="*/ 902 w 902"/>
                <a:gd name="T111" fmla="*/ 901 h 901"/>
                <a:gd name="T112" fmla="*/ 885 w 902"/>
                <a:gd name="T113" fmla="*/ 719 h 901"/>
                <a:gd name="T114" fmla="*/ 828 w 902"/>
                <a:gd name="T115" fmla="*/ 654 h 9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2" h="901">
                  <a:moveTo>
                    <a:pt x="872" y="871"/>
                  </a:moveTo>
                  <a:lnTo>
                    <a:pt x="30" y="871"/>
                  </a:lnTo>
                  <a:lnTo>
                    <a:pt x="30" y="792"/>
                  </a:lnTo>
                  <a:lnTo>
                    <a:pt x="30" y="781"/>
                  </a:lnTo>
                  <a:lnTo>
                    <a:pt x="31" y="770"/>
                  </a:lnTo>
                  <a:lnTo>
                    <a:pt x="33" y="761"/>
                  </a:lnTo>
                  <a:lnTo>
                    <a:pt x="37" y="751"/>
                  </a:lnTo>
                  <a:lnTo>
                    <a:pt x="40" y="741"/>
                  </a:lnTo>
                  <a:lnTo>
                    <a:pt x="44" y="732"/>
                  </a:lnTo>
                  <a:lnTo>
                    <a:pt x="48" y="723"/>
                  </a:lnTo>
                  <a:lnTo>
                    <a:pt x="55" y="715"/>
                  </a:lnTo>
                  <a:lnTo>
                    <a:pt x="60" y="706"/>
                  </a:lnTo>
                  <a:lnTo>
                    <a:pt x="67" y="699"/>
                  </a:lnTo>
                  <a:lnTo>
                    <a:pt x="74" y="691"/>
                  </a:lnTo>
                  <a:lnTo>
                    <a:pt x="82" y="685"/>
                  </a:lnTo>
                  <a:lnTo>
                    <a:pt x="90" y="678"/>
                  </a:lnTo>
                  <a:lnTo>
                    <a:pt x="99" y="673"/>
                  </a:lnTo>
                  <a:lnTo>
                    <a:pt x="109" y="669"/>
                  </a:lnTo>
                  <a:lnTo>
                    <a:pt x="117" y="664"/>
                  </a:lnTo>
                  <a:lnTo>
                    <a:pt x="351" y="599"/>
                  </a:lnTo>
                  <a:lnTo>
                    <a:pt x="365" y="607"/>
                  </a:lnTo>
                  <a:lnTo>
                    <a:pt x="379" y="615"/>
                  </a:lnTo>
                  <a:lnTo>
                    <a:pt x="393" y="621"/>
                  </a:lnTo>
                  <a:lnTo>
                    <a:pt x="406" y="627"/>
                  </a:lnTo>
                  <a:lnTo>
                    <a:pt x="418" y="631"/>
                  </a:lnTo>
                  <a:lnTo>
                    <a:pt x="430" y="634"/>
                  </a:lnTo>
                  <a:lnTo>
                    <a:pt x="441" y="635"/>
                  </a:lnTo>
                  <a:lnTo>
                    <a:pt x="452" y="636"/>
                  </a:lnTo>
                  <a:lnTo>
                    <a:pt x="461" y="635"/>
                  </a:lnTo>
                  <a:lnTo>
                    <a:pt x="472" y="634"/>
                  </a:lnTo>
                  <a:lnTo>
                    <a:pt x="484" y="631"/>
                  </a:lnTo>
                  <a:lnTo>
                    <a:pt x="497" y="627"/>
                  </a:lnTo>
                  <a:lnTo>
                    <a:pt x="511" y="622"/>
                  </a:lnTo>
                  <a:lnTo>
                    <a:pt x="525" y="615"/>
                  </a:lnTo>
                  <a:lnTo>
                    <a:pt x="540" y="607"/>
                  </a:lnTo>
                  <a:lnTo>
                    <a:pt x="553" y="599"/>
                  </a:lnTo>
                  <a:lnTo>
                    <a:pt x="784" y="664"/>
                  </a:lnTo>
                  <a:lnTo>
                    <a:pt x="794" y="669"/>
                  </a:lnTo>
                  <a:lnTo>
                    <a:pt x="802" y="673"/>
                  </a:lnTo>
                  <a:lnTo>
                    <a:pt x="812" y="678"/>
                  </a:lnTo>
                  <a:lnTo>
                    <a:pt x="819" y="685"/>
                  </a:lnTo>
                  <a:lnTo>
                    <a:pt x="828" y="691"/>
                  </a:lnTo>
                  <a:lnTo>
                    <a:pt x="835" y="699"/>
                  </a:lnTo>
                  <a:lnTo>
                    <a:pt x="842" y="706"/>
                  </a:lnTo>
                  <a:lnTo>
                    <a:pt x="848" y="715"/>
                  </a:lnTo>
                  <a:lnTo>
                    <a:pt x="854" y="723"/>
                  </a:lnTo>
                  <a:lnTo>
                    <a:pt x="858" y="732"/>
                  </a:lnTo>
                  <a:lnTo>
                    <a:pt x="862" y="741"/>
                  </a:lnTo>
                  <a:lnTo>
                    <a:pt x="865" y="751"/>
                  </a:lnTo>
                  <a:lnTo>
                    <a:pt x="869" y="761"/>
                  </a:lnTo>
                  <a:lnTo>
                    <a:pt x="871" y="770"/>
                  </a:lnTo>
                  <a:lnTo>
                    <a:pt x="872" y="781"/>
                  </a:lnTo>
                  <a:lnTo>
                    <a:pt x="872" y="792"/>
                  </a:lnTo>
                  <a:lnTo>
                    <a:pt x="872" y="871"/>
                  </a:lnTo>
                  <a:close/>
                  <a:moveTo>
                    <a:pt x="752" y="345"/>
                  </a:moveTo>
                  <a:lnTo>
                    <a:pt x="751" y="354"/>
                  </a:lnTo>
                  <a:lnTo>
                    <a:pt x="749" y="362"/>
                  </a:lnTo>
                  <a:lnTo>
                    <a:pt x="744" y="369"/>
                  </a:lnTo>
                  <a:lnTo>
                    <a:pt x="738" y="377"/>
                  </a:lnTo>
                  <a:lnTo>
                    <a:pt x="731" y="382"/>
                  </a:lnTo>
                  <a:lnTo>
                    <a:pt x="724" y="387"/>
                  </a:lnTo>
                  <a:lnTo>
                    <a:pt x="715" y="390"/>
                  </a:lnTo>
                  <a:lnTo>
                    <a:pt x="707" y="391"/>
                  </a:lnTo>
                  <a:lnTo>
                    <a:pt x="692" y="391"/>
                  </a:lnTo>
                  <a:lnTo>
                    <a:pt x="692" y="300"/>
                  </a:lnTo>
                  <a:lnTo>
                    <a:pt x="707" y="300"/>
                  </a:lnTo>
                  <a:lnTo>
                    <a:pt x="715" y="301"/>
                  </a:lnTo>
                  <a:lnTo>
                    <a:pt x="724" y="304"/>
                  </a:lnTo>
                  <a:lnTo>
                    <a:pt x="731" y="308"/>
                  </a:lnTo>
                  <a:lnTo>
                    <a:pt x="738" y="314"/>
                  </a:lnTo>
                  <a:lnTo>
                    <a:pt x="744" y="321"/>
                  </a:lnTo>
                  <a:lnTo>
                    <a:pt x="749" y="329"/>
                  </a:lnTo>
                  <a:lnTo>
                    <a:pt x="751" y="336"/>
                  </a:lnTo>
                  <a:lnTo>
                    <a:pt x="752" y="345"/>
                  </a:lnTo>
                  <a:close/>
                  <a:moveTo>
                    <a:pt x="793" y="635"/>
                  </a:moveTo>
                  <a:lnTo>
                    <a:pt x="556" y="568"/>
                  </a:lnTo>
                  <a:lnTo>
                    <a:pt x="555" y="568"/>
                  </a:lnTo>
                  <a:lnTo>
                    <a:pt x="555" y="568"/>
                  </a:lnTo>
                  <a:lnTo>
                    <a:pt x="552" y="568"/>
                  </a:lnTo>
                  <a:lnTo>
                    <a:pt x="551" y="568"/>
                  </a:lnTo>
                  <a:lnTo>
                    <a:pt x="550" y="568"/>
                  </a:lnTo>
                  <a:lnTo>
                    <a:pt x="549" y="568"/>
                  </a:lnTo>
                  <a:lnTo>
                    <a:pt x="547" y="568"/>
                  </a:lnTo>
                  <a:lnTo>
                    <a:pt x="546" y="569"/>
                  </a:lnTo>
                  <a:lnTo>
                    <a:pt x="545" y="569"/>
                  </a:lnTo>
                  <a:lnTo>
                    <a:pt x="543" y="570"/>
                  </a:lnTo>
                  <a:lnTo>
                    <a:pt x="543" y="570"/>
                  </a:lnTo>
                  <a:lnTo>
                    <a:pt x="543" y="570"/>
                  </a:lnTo>
                  <a:lnTo>
                    <a:pt x="530" y="579"/>
                  </a:lnTo>
                  <a:lnTo>
                    <a:pt x="517" y="586"/>
                  </a:lnTo>
                  <a:lnTo>
                    <a:pt x="504" y="592"/>
                  </a:lnTo>
                  <a:lnTo>
                    <a:pt x="492" y="597"/>
                  </a:lnTo>
                  <a:lnTo>
                    <a:pt x="481" y="601"/>
                  </a:lnTo>
                  <a:lnTo>
                    <a:pt x="469" y="604"/>
                  </a:lnTo>
                  <a:lnTo>
                    <a:pt x="459" y="605"/>
                  </a:lnTo>
                  <a:lnTo>
                    <a:pt x="452" y="606"/>
                  </a:lnTo>
                  <a:lnTo>
                    <a:pt x="443" y="605"/>
                  </a:lnTo>
                  <a:lnTo>
                    <a:pt x="432" y="604"/>
                  </a:lnTo>
                  <a:lnTo>
                    <a:pt x="422" y="601"/>
                  </a:lnTo>
                  <a:lnTo>
                    <a:pt x="411" y="597"/>
                  </a:lnTo>
                  <a:lnTo>
                    <a:pt x="399" y="591"/>
                  </a:lnTo>
                  <a:lnTo>
                    <a:pt x="386" y="586"/>
                  </a:lnTo>
                  <a:lnTo>
                    <a:pt x="374" y="579"/>
                  </a:lnTo>
                  <a:lnTo>
                    <a:pt x="362" y="570"/>
                  </a:lnTo>
                  <a:lnTo>
                    <a:pt x="360" y="570"/>
                  </a:lnTo>
                  <a:lnTo>
                    <a:pt x="359" y="569"/>
                  </a:lnTo>
                  <a:lnTo>
                    <a:pt x="343" y="557"/>
                  </a:lnTo>
                  <a:lnTo>
                    <a:pt x="328" y="543"/>
                  </a:lnTo>
                  <a:lnTo>
                    <a:pt x="314" y="528"/>
                  </a:lnTo>
                  <a:lnTo>
                    <a:pt x="302" y="511"/>
                  </a:lnTo>
                  <a:lnTo>
                    <a:pt x="296" y="502"/>
                  </a:lnTo>
                  <a:lnTo>
                    <a:pt x="291" y="493"/>
                  </a:lnTo>
                  <a:lnTo>
                    <a:pt x="288" y="483"/>
                  </a:lnTo>
                  <a:lnTo>
                    <a:pt x="283" y="473"/>
                  </a:lnTo>
                  <a:lnTo>
                    <a:pt x="280" y="464"/>
                  </a:lnTo>
                  <a:lnTo>
                    <a:pt x="278" y="453"/>
                  </a:lnTo>
                  <a:lnTo>
                    <a:pt x="277" y="442"/>
                  </a:lnTo>
                  <a:lnTo>
                    <a:pt x="277" y="432"/>
                  </a:lnTo>
                  <a:lnTo>
                    <a:pt x="277" y="417"/>
                  </a:lnTo>
                  <a:lnTo>
                    <a:pt x="262" y="417"/>
                  </a:lnTo>
                  <a:lnTo>
                    <a:pt x="253" y="416"/>
                  </a:lnTo>
                  <a:lnTo>
                    <a:pt x="246" y="412"/>
                  </a:lnTo>
                  <a:lnTo>
                    <a:pt x="240" y="408"/>
                  </a:lnTo>
                  <a:lnTo>
                    <a:pt x="234" y="403"/>
                  </a:lnTo>
                  <a:lnTo>
                    <a:pt x="230" y="396"/>
                  </a:lnTo>
                  <a:lnTo>
                    <a:pt x="226" y="390"/>
                  </a:lnTo>
                  <a:lnTo>
                    <a:pt x="223" y="382"/>
                  </a:lnTo>
                  <a:lnTo>
                    <a:pt x="221" y="376"/>
                  </a:lnTo>
                  <a:lnTo>
                    <a:pt x="220" y="368"/>
                  </a:lnTo>
                  <a:lnTo>
                    <a:pt x="219" y="361"/>
                  </a:lnTo>
                  <a:lnTo>
                    <a:pt x="219" y="354"/>
                  </a:lnTo>
                  <a:lnTo>
                    <a:pt x="220" y="348"/>
                  </a:lnTo>
                  <a:lnTo>
                    <a:pt x="222" y="343"/>
                  </a:lnTo>
                  <a:lnTo>
                    <a:pt x="224" y="337"/>
                  </a:lnTo>
                  <a:lnTo>
                    <a:pt x="226" y="334"/>
                  </a:lnTo>
                  <a:lnTo>
                    <a:pt x="231" y="331"/>
                  </a:lnTo>
                  <a:lnTo>
                    <a:pt x="240" y="327"/>
                  </a:lnTo>
                  <a:lnTo>
                    <a:pt x="220" y="202"/>
                  </a:lnTo>
                  <a:lnTo>
                    <a:pt x="219" y="193"/>
                  </a:lnTo>
                  <a:lnTo>
                    <a:pt x="222" y="167"/>
                  </a:lnTo>
                  <a:lnTo>
                    <a:pt x="226" y="150"/>
                  </a:lnTo>
                  <a:lnTo>
                    <a:pt x="234" y="131"/>
                  </a:lnTo>
                  <a:lnTo>
                    <a:pt x="238" y="122"/>
                  </a:lnTo>
                  <a:lnTo>
                    <a:pt x="244" y="113"/>
                  </a:lnTo>
                  <a:lnTo>
                    <a:pt x="250" y="104"/>
                  </a:lnTo>
                  <a:lnTo>
                    <a:pt x="259" y="94"/>
                  </a:lnTo>
                  <a:lnTo>
                    <a:pt x="266" y="86"/>
                  </a:lnTo>
                  <a:lnTo>
                    <a:pt x="274" y="79"/>
                  </a:lnTo>
                  <a:lnTo>
                    <a:pt x="283" y="73"/>
                  </a:lnTo>
                  <a:lnTo>
                    <a:pt x="292" y="66"/>
                  </a:lnTo>
                  <a:lnTo>
                    <a:pt x="303" y="61"/>
                  </a:lnTo>
                  <a:lnTo>
                    <a:pt x="313" y="55"/>
                  </a:lnTo>
                  <a:lnTo>
                    <a:pt x="324" y="50"/>
                  </a:lnTo>
                  <a:lnTo>
                    <a:pt x="336" y="46"/>
                  </a:lnTo>
                  <a:lnTo>
                    <a:pt x="349" y="42"/>
                  </a:lnTo>
                  <a:lnTo>
                    <a:pt x="362" y="38"/>
                  </a:lnTo>
                  <a:lnTo>
                    <a:pt x="374" y="36"/>
                  </a:lnTo>
                  <a:lnTo>
                    <a:pt x="388" y="34"/>
                  </a:lnTo>
                  <a:lnTo>
                    <a:pt x="403" y="32"/>
                  </a:lnTo>
                  <a:lnTo>
                    <a:pt x="418" y="31"/>
                  </a:lnTo>
                  <a:lnTo>
                    <a:pt x="434" y="30"/>
                  </a:lnTo>
                  <a:lnTo>
                    <a:pt x="452" y="30"/>
                  </a:lnTo>
                  <a:lnTo>
                    <a:pt x="468" y="30"/>
                  </a:lnTo>
                  <a:lnTo>
                    <a:pt x="484" y="31"/>
                  </a:lnTo>
                  <a:lnTo>
                    <a:pt x="499" y="32"/>
                  </a:lnTo>
                  <a:lnTo>
                    <a:pt x="514" y="34"/>
                  </a:lnTo>
                  <a:lnTo>
                    <a:pt x="528" y="36"/>
                  </a:lnTo>
                  <a:lnTo>
                    <a:pt x="541" y="38"/>
                  </a:lnTo>
                  <a:lnTo>
                    <a:pt x="553" y="41"/>
                  </a:lnTo>
                  <a:lnTo>
                    <a:pt x="566" y="46"/>
                  </a:lnTo>
                  <a:lnTo>
                    <a:pt x="578" y="50"/>
                  </a:lnTo>
                  <a:lnTo>
                    <a:pt x="589" y="54"/>
                  </a:lnTo>
                  <a:lnTo>
                    <a:pt x="600" y="60"/>
                  </a:lnTo>
                  <a:lnTo>
                    <a:pt x="610" y="66"/>
                  </a:lnTo>
                  <a:lnTo>
                    <a:pt x="619" y="73"/>
                  </a:lnTo>
                  <a:lnTo>
                    <a:pt x="629" y="79"/>
                  </a:lnTo>
                  <a:lnTo>
                    <a:pt x="636" y="86"/>
                  </a:lnTo>
                  <a:lnTo>
                    <a:pt x="644" y="94"/>
                  </a:lnTo>
                  <a:lnTo>
                    <a:pt x="651" y="103"/>
                  </a:lnTo>
                  <a:lnTo>
                    <a:pt x="657" y="111"/>
                  </a:lnTo>
                  <a:lnTo>
                    <a:pt x="663" y="120"/>
                  </a:lnTo>
                  <a:lnTo>
                    <a:pt x="667" y="128"/>
                  </a:lnTo>
                  <a:lnTo>
                    <a:pt x="675" y="145"/>
                  </a:lnTo>
                  <a:lnTo>
                    <a:pt x="679" y="161"/>
                  </a:lnTo>
                  <a:lnTo>
                    <a:pt x="681" y="175"/>
                  </a:lnTo>
                  <a:lnTo>
                    <a:pt x="683" y="188"/>
                  </a:lnTo>
                  <a:lnTo>
                    <a:pt x="683" y="197"/>
                  </a:lnTo>
                  <a:lnTo>
                    <a:pt x="683" y="201"/>
                  </a:lnTo>
                  <a:lnTo>
                    <a:pt x="662" y="282"/>
                  </a:lnTo>
                  <a:lnTo>
                    <a:pt x="662" y="283"/>
                  </a:lnTo>
                  <a:lnTo>
                    <a:pt x="662" y="284"/>
                  </a:lnTo>
                  <a:lnTo>
                    <a:pt x="662" y="284"/>
                  </a:lnTo>
                  <a:lnTo>
                    <a:pt x="662" y="285"/>
                  </a:lnTo>
                  <a:lnTo>
                    <a:pt x="662" y="406"/>
                  </a:lnTo>
                  <a:lnTo>
                    <a:pt x="662" y="408"/>
                  </a:lnTo>
                  <a:lnTo>
                    <a:pt x="663" y="411"/>
                  </a:lnTo>
                  <a:lnTo>
                    <a:pt x="664" y="413"/>
                  </a:lnTo>
                  <a:lnTo>
                    <a:pt x="666" y="417"/>
                  </a:lnTo>
                  <a:lnTo>
                    <a:pt x="668" y="418"/>
                  </a:lnTo>
                  <a:lnTo>
                    <a:pt x="671" y="420"/>
                  </a:lnTo>
                  <a:lnTo>
                    <a:pt x="674" y="420"/>
                  </a:lnTo>
                  <a:lnTo>
                    <a:pt x="677" y="421"/>
                  </a:lnTo>
                  <a:lnTo>
                    <a:pt x="707" y="421"/>
                  </a:lnTo>
                  <a:lnTo>
                    <a:pt x="714" y="420"/>
                  </a:lnTo>
                  <a:lnTo>
                    <a:pt x="722" y="419"/>
                  </a:lnTo>
                  <a:lnTo>
                    <a:pt x="722" y="436"/>
                  </a:lnTo>
                  <a:lnTo>
                    <a:pt x="722" y="443"/>
                  </a:lnTo>
                  <a:lnTo>
                    <a:pt x="720" y="450"/>
                  </a:lnTo>
                  <a:lnTo>
                    <a:pt x="718" y="455"/>
                  </a:lnTo>
                  <a:lnTo>
                    <a:pt x="714" y="461"/>
                  </a:lnTo>
                  <a:lnTo>
                    <a:pt x="710" y="465"/>
                  </a:lnTo>
                  <a:lnTo>
                    <a:pt x="706" y="468"/>
                  </a:lnTo>
                  <a:lnTo>
                    <a:pt x="701" y="471"/>
                  </a:lnTo>
                  <a:lnTo>
                    <a:pt x="696" y="473"/>
                  </a:lnTo>
                  <a:lnTo>
                    <a:pt x="685" y="478"/>
                  </a:lnTo>
                  <a:lnTo>
                    <a:pt x="676" y="480"/>
                  </a:lnTo>
                  <a:lnTo>
                    <a:pt x="667" y="481"/>
                  </a:lnTo>
                  <a:lnTo>
                    <a:pt x="660" y="481"/>
                  </a:lnTo>
                  <a:lnTo>
                    <a:pt x="537" y="481"/>
                  </a:lnTo>
                  <a:lnTo>
                    <a:pt x="533" y="475"/>
                  </a:lnTo>
                  <a:lnTo>
                    <a:pt x="527" y="470"/>
                  </a:lnTo>
                  <a:lnTo>
                    <a:pt x="519" y="467"/>
                  </a:lnTo>
                  <a:lnTo>
                    <a:pt x="512" y="466"/>
                  </a:lnTo>
                  <a:lnTo>
                    <a:pt x="437" y="466"/>
                  </a:lnTo>
                  <a:lnTo>
                    <a:pt x="430" y="466"/>
                  </a:lnTo>
                  <a:lnTo>
                    <a:pt x="425" y="468"/>
                  </a:lnTo>
                  <a:lnTo>
                    <a:pt x="419" y="471"/>
                  </a:lnTo>
                  <a:lnTo>
                    <a:pt x="415" y="475"/>
                  </a:lnTo>
                  <a:lnTo>
                    <a:pt x="411" y="479"/>
                  </a:lnTo>
                  <a:lnTo>
                    <a:pt x="409" y="484"/>
                  </a:lnTo>
                  <a:lnTo>
                    <a:pt x="407" y="490"/>
                  </a:lnTo>
                  <a:lnTo>
                    <a:pt x="407" y="496"/>
                  </a:lnTo>
                  <a:lnTo>
                    <a:pt x="407" y="501"/>
                  </a:lnTo>
                  <a:lnTo>
                    <a:pt x="409" y="508"/>
                  </a:lnTo>
                  <a:lnTo>
                    <a:pt x="411" y="512"/>
                  </a:lnTo>
                  <a:lnTo>
                    <a:pt x="415" y="517"/>
                  </a:lnTo>
                  <a:lnTo>
                    <a:pt x="419" y="521"/>
                  </a:lnTo>
                  <a:lnTo>
                    <a:pt x="425" y="524"/>
                  </a:lnTo>
                  <a:lnTo>
                    <a:pt x="430" y="525"/>
                  </a:lnTo>
                  <a:lnTo>
                    <a:pt x="437" y="526"/>
                  </a:lnTo>
                  <a:lnTo>
                    <a:pt x="512" y="526"/>
                  </a:lnTo>
                  <a:lnTo>
                    <a:pt x="519" y="525"/>
                  </a:lnTo>
                  <a:lnTo>
                    <a:pt x="527" y="522"/>
                  </a:lnTo>
                  <a:lnTo>
                    <a:pt x="533" y="516"/>
                  </a:lnTo>
                  <a:lnTo>
                    <a:pt x="537" y="511"/>
                  </a:lnTo>
                  <a:lnTo>
                    <a:pt x="660" y="511"/>
                  </a:lnTo>
                  <a:lnTo>
                    <a:pt x="670" y="510"/>
                  </a:lnTo>
                  <a:lnTo>
                    <a:pt x="680" y="509"/>
                  </a:lnTo>
                  <a:lnTo>
                    <a:pt x="690" y="508"/>
                  </a:lnTo>
                  <a:lnTo>
                    <a:pt x="698" y="506"/>
                  </a:lnTo>
                  <a:lnTo>
                    <a:pt x="706" y="502"/>
                  </a:lnTo>
                  <a:lnTo>
                    <a:pt x="713" y="499"/>
                  </a:lnTo>
                  <a:lnTo>
                    <a:pt x="721" y="495"/>
                  </a:lnTo>
                  <a:lnTo>
                    <a:pt x="727" y="491"/>
                  </a:lnTo>
                  <a:lnTo>
                    <a:pt x="733" y="485"/>
                  </a:lnTo>
                  <a:lnTo>
                    <a:pt x="738" y="480"/>
                  </a:lnTo>
                  <a:lnTo>
                    <a:pt x="742" y="473"/>
                  </a:lnTo>
                  <a:lnTo>
                    <a:pt x="745" y="467"/>
                  </a:lnTo>
                  <a:lnTo>
                    <a:pt x="749" y="460"/>
                  </a:lnTo>
                  <a:lnTo>
                    <a:pt x="751" y="452"/>
                  </a:lnTo>
                  <a:lnTo>
                    <a:pt x="752" y="443"/>
                  </a:lnTo>
                  <a:lnTo>
                    <a:pt x="752" y="436"/>
                  </a:lnTo>
                  <a:lnTo>
                    <a:pt x="752" y="404"/>
                  </a:lnTo>
                  <a:lnTo>
                    <a:pt x="758" y="398"/>
                  </a:lnTo>
                  <a:lnTo>
                    <a:pt x="765" y="392"/>
                  </a:lnTo>
                  <a:lnTo>
                    <a:pt x="769" y="386"/>
                  </a:lnTo>
                  <a:lnTo>
                    <a:pt x="773" y="378"/>
                  </a:lnTo>
                  <a:lnTo>
                    <a:pt x="778" y="371"/>
                  </a:lnTo>
                  <a:lnTo>
                    <a:pt x="780" y="362"/>
                  </a:lnTo>
                  <a:lnTo>
                    <a:pt x="782" y="354"/>
                  </a:lnTo>
                  <a:lnTo>
                    <a:pt x="782" y="346"/>
                  </a:lnTo>
                  <a:lnTo>
                    <a:pt x="782" y="338"/>
                  </a:lnTo>
                  <a:lnTo>
                    <a:pt x="781" y="331"/>
                  </a:lnTo>
                  <a:lnTo>
                    <a:pt x="779" y="323"/>
                  </a:lnTo>
                  <a:lnTo>
                    <a:pt x="776" y="317"/>
                  </a:lnTo>
                  <a:lnTo>
                    <a:pt x="772" y="311"/>
                  </a:lnTo>
                  <a:lnTo>
                    <a:pt x="769" y="304"/>
                  </a:lnTo>
                  <a:lnTo>
                    <a:pt x="765" y="298"/>
                  </a:lnTo>
                  <a:lnTo>
                    <a:pt x="759" y="292"/>
                  </a:lnTo>
                  <a:lnTo>
                    <a:pt x="754" y="288"/>
                  </a:lnTo>
                  <a:lnTo>
                    <a:pt x="749" y="284"/>
                  </a:lnTo>
                  <a:lnTo>
                    <a:pt x="742" y="279"/>
                  </a:lnTo>
                  <a:lnTo>
                    <a:pt x="736" y="276"/>
                  </a:lnTo>
                  <a:lnTo>
                    <a:pt x="728" y="274"/>
                  </a:lnTo>
                  <a:lnTo>
                    <a:pt x="722" y="272"/>
                  </a:lnTo>
                  <a:lnTo>
                    <a:pt x="714" y="271"/>
                  </a:lnTo>
                  <a:lnTo>
                    <a:pt x="707" y="270"/>
                  </a:lnTo>
                  <a:lnTo>
                    <a:pt x="696" y="270"/>
                  </a:lnTo>
                  <a:lnTo>
                    <a:pt x="712" y="208"/>
                  </a:lnTo>
                  <a:lnTo>
                    <a:pt x="713" y="205"/>
                  </a:lnTo>
                  <a:lnTo>
                    <a:pt x="713" y="201"/>
                  </a:lnTo>
                  <a:lnTo>
                    <a:pt x="713" y="192"/>
                  </a:lnTo>
                  <a:lnTo>
                    <a:pt x="712" y="178"/>
                  </a:lnTo>
                  <a:lnTo>
                    <a:pt x="710" y="160"/>
                  </a:lnTo>
                  <a:lnTo>
                    <a:pt x="708" y="151"/>
                  </a:lnTo>
                  <a:lnTo>
                    <a:pt x="705" y="140"/>
                  </a:lnTo>
                  <a:lnTo>
                    <a:pt x="700" y="129"/>
                  </a:lnTo>
                  <a:lnTo>
                    <a:pt x="696" y="119"/>
                  </a:lnTo>
                  <a:lnTo>
                    <a:pt x="691" y="108"/>
                  </a:lnTo>
                  <a:lnTo>
                    <a:pt x="683" y="96"/>
                  </a:lnTo>
                  <a:lnTo>
                    <a:pt x="676" y="85"/>
                  </a:lnTo>
                  <a:lnTo>
                    <a:pt x="666" y="74"/>
                  </a:lnTo>
                  <a:lnTo>
                    <a:pt x="657" y="65"/>
                  </a:lnTo>
                  <a:lnTo>
                    <a:pt x="649" y="56"/>
                  </a:lnTo>
                  <a:lnTo>
                    <a:pt x="638" y="49"/>
                  </a:lnTo>
                  <a:lnTo>
                    <a:pt x="627" y="41"/>
                  </a:lnTo>
                  <a:lnTo>
                    <a:pt x="617" y="35"/>
                  </a:lnTo>
                  <a:lnTo>
                    <a:pt x="605" y="29"/>
                  </a:lnTo>
                  <a:lnTo>
                    <a:pt x="592" y="23"/>
                  </a:lnTo>
                  <a:lnTo>
                    <a:pt x="579" y="18"/>
                  </a:lnTo>
                  <a:lnTo>
                    <a:pt x="565" y="14"/>
                  </a:lnTo>
                  <a:lnTo>
                    <a:pt x="550" y="10"/>
                  </a:lnTo>
                  <a:lnTo>
                    <a:pt x="535" y="7"/>
                  </a:lnTo>
                  <a:lnTo>
                    <a:pt x="520" y="4"/>
                  </a:lnTo>
                  <a:lnTo>
                    <a:pt x="504" y="2"/>
                  </a:lnTo>
                  <a:lnTo>
                    <a:pt x="487" y="1"/>
                  </a:lnTo>
                  <a:lnTo>
                    <a:pt x="469" y="0"/>
                  </a:lnTo>
                  <a:lnTo>
                    <a:pt x="452" y="0"/>
                  </a:lnTo>
                  <a:lnTo>
                    <a:pt x="433" y="0"/>
                  </a:lnTo>
                  <a:lnTo>
                    <a:pt x="415" y="1"/>
                  </a:lnTo>
                  <a:lnTo>
                    <a:pt x="399" y="2"/>
                  </a:lnTo>
                  <a:lnTo>
                    <a:pt x="383" y="4"/>
                  </a:lnTo>
                  <a:lnTo>
                    <a:pt x="367" y="7"/>
                  </a:lnTo>
                  <a:lnTo>
                    <a:pt x="352" y="10"/>
                  </a:lnTo>
                  <a:lnTo>
                    <a:pt x="337" y="14"/>
                  </a:lnTo>
                  <a:lnTo>
                    <a:pt x="324" y="18"/>
                  </a:lnTo>
                  <a:lnTo>
                    <a:pt x="310" y="23"/>
                  </a:lnTo>
                  <a:lnTo>
                    <a:pt x="298" y="29"/>
                  </a:lnTo>
                  <a:lnTo>
                    <a:pt x="285" y="35"/>
                  </a:lnTo>
                  <a:lnTo>
                    <a:pt x="275" y="41"/>
                  </a:lnTo>
                  <a:lnTo>
                    <a:pt x="264" y="49"/>
                  </a:lnTo>
                  <a:lnTo>
                    <a:pt x="254" y="56"/>
                  </a:lnTo>
                  <a:lnTo>
                    <a:pt x="245" y="65"/>
                  </a:lnTo>
                  <a:lnTo>
                    <a:pt x="236" y="74"/>
                  </a:lnTo>
                  <a:lnTo>
                    <a:pt x="226" y="85"/>
                  </a:lnTo>
                  <a:lnTo>
                    <a:pt x="219" y="96"/>
                  </a:lnTo>
                  <a:lnTo>
                    <a:pt x="213" y="108"/>
                  </a:lnTo>
                  <a:lnTo>
                    <a:pt x="206" y="119"/>
                  </a:lnTo>
                  <a:lnTo>
                    <a:pt x="202" y="129"/>
                  </a:lnTo>
                  <a:lnTo>
                    <a:pt x="198" y="141"/>
                  </a:lnTo>
                  <a:lnTo>
                    <a:pt x="195" y="151"/>
                  </a:lnTo>
                  <a:lnTo>
                    <a:pt x="193" y="160"/>
                  </a:lnTo>
                  <a:lnTo>
                    <a:pt x="190" y="179"/>
                  </a:lnTo>
                  <a:lnTo>
                    <a:pt x="189" y="193"/>
                  </a:lnTo>
                  <a:lnTo>
                    <a:pt x="190" y="202"/>
                  </a:lnTo>
                  <a:lnTo>
                    <a:pt x="190" y="207"/>
                  </a:lnTo>
                  <a:lnTo>
                    <a:pt x="207" y="311"/>
                  </a:lnTo>
                  <a:lnTo>
                    <a:pt x="202" y="317"/>
                  </a:lnTo>
                  <a:lnTo>
                    <a:pt x="196" y="324"/>
                  </a:lnTo>
                  <a:lnTo>
                    <a:pt x="193" y="332"/>
                  </a:lnTo>
                  <a:lnTo>
                    <a:pt x="191" y="342"/>
                  </a:lnTo>
                  <a:lnTo>
                    <a:pt x="189" y="350"/>
                  </a:lnTo>
                  <a:lnTo>
                    <a:pt x="189" y="361"/>
                  </a:lnTo>
                  <a:lnTo>
                    <a:pt x="190" y="372"/>
                  </a:lnTo>
                  <a:lnTo>
                    <a:pt x="192" y="382"/>
                  </a:lnTo>
                  <a:lnTo>
                    <a:pt x="195" y="394"/>
                  </a:lnTo>
                  <a:lnTo>
                    <a:pt x="200" y="405"/>
                  </a:lnTo>
                  <a:lnTo>
                    <a:pt x="206" y="416"/>
                  </a:lnTo>
                  <a:lnTo>
                    <a:pt x="213" y="424"/>
                  </a:lnTo>
                  <a:lnTo>
                    <a:pt x="220" y="432"/>
                  </a:lnTo>
                  <a:lnTo>
                    <a:pt x="229" y="437"/>
                  </a:lnTo>
                  <a:lnTo>
                    <a:pt x="237" y="442"/>
                  </a:lnTo>
                  <a:lnTo>
                    <a:pt x="247" y="446"/>
                  </a:lnTo>
                  <a:lnTo>
                    <a:pt x="248" y="455"/>
                  </a:lnTo>
                  <a:lnTo>
                    <a:pt x="250" y="465"/>
                  </a:lnTo>
                  <a:lnTo>
                    <a:pt x="252" y="475"/>
                  </a:lnTo>
                  <a:lnTo>
                    <a:pt x="255" y="483"/>
                  </a:lnTo>
                  <a:lnTo>
                    <a:pt x="262" y="501"/>
                  </a:lnTo>
                  <a:lnTo>
                    <a:pt x="271" y="519"/>
                  </a:lnTo>
                  <a:lnTo>
                    <a:pt x="282" y="535"/>
                  </a:lnTo>
                  <a:lnTo>
                    <a:pt x="294" y="550"/>
                  </a:lnTo>
                  <a:lnTo>
                    <a:pt x="307" y="564"/>
                  </a:lnTo>
                  <a:lnTo>
                    <a:pt x="321" y="576"/>
                  </a:lnTo>
                  <a:lnTo>
                    <a:pt x="109" y="635"/>
                  </a:lnTo>
                  <a:lnTo>
                    <a:pt x="97" y="641"/>
                  </a:lnTo>
                  <a:lnTo>
                    <a:pt x="85" y="646"/>
                  </a:lnTo>
                  <a:lnTo>
                    <a:pt x="74" y="654"/>
                  </a:lnTo>
                  <a:lnTo>
                    <a:pt x="63" y="661"/>
                  </a:lnTo>
                  <a:lnTo>
                    <a:pt x="55" y="669"/>
                  </a:lnTo>
                  <a:lnTo>
                    <a:pt x="45" y="677"/>
                  </a:lnTo>
                  <a:lnTo>
                    <a:pt x="38" y="687"/>
                  </a:lnTo>
                  <a:lnTo>
                    <a:pt x="30" y="698"/>
                  </a:lnTo>
                  <a:lnTo>
                    <a:pt x="23" y="707"/>
                  </a:lnTo>
                  <a:lnTo>
                    <a:pt x="17" y="719"/>
                  </a:lnTo>
                  <a:lnTo>
                    <a:pt x="12" y="730"/>
                  </a:lnTo>
                  <a:lnTo>
                    <a:pt x="8" y="741"/>
                  </a:lnTo>
                  <a:lnTo>
                    <a:pt x="5" y="754"/>
                  </a:lnTo>
                  <a:lnTo>
                    <a:pt x="2" y="766"/>
                  </a:lnTo>
                  <a:lnTo>
                    <a:pt x="0" y="779"/>
                  </a:lnTo>
                  <a:lnTo>
                    <a:pt x="0" y="792"/>
                  </a:lnTo>
                  <a:lnTo>
                    <a:pt x="0" y="901"/>
                  </a:lnTo>
                  <a:lnTo>
                    <a:pt x="902" y="901"/>
                  </a:lnTo>
                  <a:lnTo>
                    <a:pt x="902" y="792"/>
                  </a:lnTo>
                  <a:lnTo>
                    <a:pt x="902" y="779"/>
                  </a:lnTo>
                  <a:lnTo>
                    <a:pt x="901" y="766"/>
                  </a:lnTo>
                  <a:lnTo>
                    <a:pt x="898" y="754"/>
                  </a:lnTo>
                  <a:lnTo>
                    <a:pt x="894" y="741"/>
                  </a:lnTo>
                  <a:lnTo>
                    <a:pt x="890" y="730"/>
                  </a:lnTo>
                  <a:lnTo>
                    <a:pt x="885" y="719"/>
                  </a:lnTo>
                  <a:lnTo>
                    <a:pt x="879" y="707"/>
                  </a:lnTo>
                  <a:lnTo>
                    <a:pt x="872" y="698"/>
                  </a:lnTo>
                  <a:lnTo>
                    <a:pt x="864" y="687"/>
                  </a:lnTo>
                  <a:lnTo>
                    <a:pt x="857" y="677"/>
                  </a:lnTo>
                  <a:lnTo>
                    <a:pt x="847" y="669"/>
                  </a:lnTo>
                  <a:lnTo>
                    <a:pt x="838" y="661"/>
                  </a:lnTo>
                  <a:lnTo>
                    <a:pt x="828" y="654"/>
                  </a:lnTo>
                  <a:lnTo>
                    <a:pt x="816" y="646"/>
                  </a:lnTo>
                  <a:lnTo>
                    <a:pt x="805" y="641"/>
                  </a:lnTo>
                  <a:lnTo>
                    <a:pt x="793" y="6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201"/>
            <p:cNvSpPr>
              <a:spLocks/>
            </p:cNvSpPr>
            <p:nvPr/>
          </p:nvSpPr>
          <p:spPr bwMode="auto">
            <a:xfrm>
              <a:off x="4421188" y="3730625"/>
              <a:ext cx="33338" cy="15875"/>
            </a:xfrm>
            <a:custGeom>
              <a:avLst/>
              <a:gdLst>
                <a:gd name="T0" fmla="*/ 18 w 106"/>
                <a:gd name="T1" fmla="*/ 48 h 49"/>
                <a:gd name="T2" fmla="*/ 23 w 106"/>
                <a:gd name="T3" fmla="*/ 46 h 49"/>
                <a:gd name="T4" fmla="*/ 28 w 106"/>
                <a:gd name="T5" fmla="*/ 42 h 49"/>
                <a:gd name="T6" fmla="*/ 30 w 106"/>
                <a:gd name="T7" fmla="*/ 36 h 49"/>
                <a:gd name="T8" fmla="*/ 31 w 106"/>
                <a:gd name="T9" fmla="*/ 32 h 49"/>
                <a:gd name="T10" fmla="*/ 38 w 106"/>
                <a:gd name="T11" fmla="*/ 30 h 49"/>
                <a:gd name="T12" fmla="*/ 54 w 106"/>
                <a:gd name="T13" fmla="*/ 30 h 49"/>
                <a:gd name="T14" fmla="*/ 69 w 106"/>
                <a:gd name="T15" fmla="*/ 30 h 49"/>
                <a:gd name="T16" fmla="*/ 76 w 106"/>
                <a:gd name="T17" fmla="*/ 31 h 49"/>
                <a:gd name="T18" fmla="*/ 77 w 106"/>
                <a:gd name="T19" fmla="*/ 36 h 49"/>
                <a:gd name="T20" fmla="*/ 79 w 106"/>
                <a:gd name="T21" fmla="*/ 42 h 49"/>
                <a:gd name="T22" fmla="*/ 82 w 106"/>
                <a:gd name="T23" fmla="*/ 46 h 49"/>
                <a:gd name="T24" fmla="*/ 88 w 106"/>
                <a:gd name="T25" fmla="*/ 48 h 49"/>
                <a:gd name="T26" fmla="*/ 94 w 106"/>
                <a:gd name="T27" fmla="*/ 48 h 49"/>
                <a:gd name="T28" fmla="*/ 100 w 106"/>
                <a:gd name="T29" fmla="*/ 46 h 49"/>
                <a:gd name="T30" fmla="*/ 104 w 106"/>
                <a:gd name="T31" fmla="*/ 42 h 49"/>
                <a:gd name="T32" fmla="*/ 106 w 106"/>
                <a:gd name="T33" fmla="*/ 36 h 49"/>
                <a:gd name="T34" fmla="*/ 106 w 106"/>
                <a:gd name="T35" fmla="*/ 27 h 49"/>
                <a:gd name="T36" fmla="*/ 102 w 106"/>
                <a:gd name="T37" fmla="*/ 14 h 49"/>
                <a:gd name="T38" fmla="*/ 93 w 106"/>
                <a:gd name="T39" fmla="*/ 6 h 49"/>
                <a:gd name="T40" fmla="*/ 85 w 106"/>
                <a:gd name="T41" fmla="*/ 2 h 49"/>
                <a:gd name="T42" fmla="*/ 69 w 106"/>
                <a:gd name="T43" fmla="*/ 0 h 49"/>
                <a:gd name="T44" fmla="*/ 54 w 106"/>
                <a:gd name="T45" fmla="*/ 0 h 49"/>
                <a:gd name="T46" fmla="*/ 37 w 106"/>
                <a:gd name="T47" fmla="*/ 0 h 49"/>
                <a:gd name="T48" fmla="*/ 22 w 106"/>
                <a:gd name="T49" fmla="*/ 2 h 49"/>
                <a:gd name="T50" fmla="*/ 14 w 106"/>
                <a:gd name="T51" fmla="*/ 6 h 49"/>
                <a:gd name="T52" fmla="*/ 5 w 106"/>
                <a:gd name="T53" fmla="*/ 14 h 49"/>
                <a:gd name="T54" fmla="*/ 1 w 106"/>
                <a:gd name="T55" fmla="*/ 27 h 49"/>
                <a:gd name="T56" fmla="*/ 1 w 106"/>
                <a:gd name="T57" fmla="*/ 36 h 49"/>
                <a:gd name="T58" fmla="*/ 3 w 106"/>
                <a:gd name="T59" fmla="*/ 42 h 49"/>
                <a:gd name="T60" fmla="*/ 7 w 106"/>
                <a:gd name="T61" fmla="*/ 46 h 49"/>
                <a:gd name="T62" fmla="*/ 13 w 106"/>
                <a:gd name="T63" fmla="*/ 48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6" h="49">
                  <a:moveTo>
                    <a:pt x="16" y="48"/>
                  </a:moveTo>
                  <a:lnTo>
                    <a:pt x="18" y="48"/>
                  </a:lnTo>
                  <a:lnTo>
                    <a:pt x="21" y="47"/>
                  </a:lnTo>
                  <a:lnTo>
                    <a:pt x="23" y="46"/>
                  </a:lnTo>
                  <a:lnTo>
                    <a:pt x="26" y="44"/>
                  </a:lnTo>
                  <a:lnTo>
                    <a:pt x="28" y="42"/>
                  </a:lnTo>
                  <a:lnTo>
                    <a:pt x="29" y="40"/>
                  </a:lnTo>
                  <a:lnTo>
                    <a:pt x="30" y="36"/>
                  </a:lnTo>
                  <a:lnTo>
                    <a:pt x="31" y="34"/>
                  </a:lnTo>
                  <a:lnTo>
                    <a:pt x="31" y="32"/>
                  </a:lnTo>
                  <a:lnTo>
                    <a:pt x="31" y="31"/>
                  </a:lnTo>
                  <a:lnTo>
                    <a:pt x="38" y="30"/>
                  </a:lnTo>
                  <a:lnTo>
                    <a:pt x="48" y="30"/>
                  </a:lnTo>
                  <a:lnTo>
                    <a:pt x="54" y="30"/>
                  </a:lnTo>
                  <a:lnTo>
                    <a:pt x="59" y="30"/>
                  </a:lnTo>
                  <a:lnTo>
                    <a:pt x="69" y="30"/>
                  </a:lnTo>
                  <a:lnTo>
                    <a:pt x="76" y="30"/>
                  </a:lnTo>
                  <a:lnTo>
                    <a:pt x="76" y="31"/>
                  </a:lnTo>
                  <a:lnTo>
                    <a:pt x="76" y="34"/>
                  </a:lnTo>
                  <a:lnTo>
                    <a:pt x="77" y="36"/>
                  </a:lnTo>
                  <a:lnTo>
                    <a:pt x="77" y="40"/>
                  </a:lnTo>
                  <a:lnTo>
                    <a:pt x="79" y="42"/>
                  </a:lnTo>
                  <a:lnTo>
                    <a:pt x="80" y="44"/>
                  </a:lnTo>
                  <a:lnTo>
                    <a:pt x="82" y="46"/>
                  </a:lnTo>
                  <a:lnTo>
                    <a:pt x="86" y="47"/>
                  </a:lnTo>
                  <a:lnTo>
                    <a:pt x="88" y="48"/>
                  </a:lnTo>
                  <a:lnTo>
                    <a:pt x="91" y="49"/>
                  </a:lnTo>
                  <a:lnTo>
                    <a:pt x="94" y="48"/>
                  </a:lnTo>
                  <a:lnTo>
                    <a:pt x="97" y="47"/>
                  </a:lnTo>
                  <a:lnTo>
                    <a:pt x="100" y="46"/>
                  </a:lnTo>
                  <a:lnTo>
                    <a:pt x="102" y="44"/>
                  </a:lnTo>
                  <a:lnTo>
                    <a:pt x="104" y="42"/>
                  </a:lnTo>
                  <a:lnTo>
                    <a:pt x="105" y="40"/>
                  </a:lnTo>
                  <a:lnTo>
                    <a:pt x="106" y="36"/>
                  </a:lnTo>
                  <a:lnTo>
                    <a:pt x="106" y="34"/>
                  </a:lnTo>
                  <a:lnTo>
                    <a:pt x="106" y="27"/>
                  </a:lnTo>
                  <a:lnTo>
                    <a:pt x="104" y="20"/>
                  </a:lnTo>
                  <a:lnTo>
                    <a:pt x="102" y="14"/>
                  </a:lnTo>
                  <a:lnTo>
                    <a:pt x="97" y="10"/>
                  </a:lnTo>
                  <a:lnTo>
                    <a:pt x="93" y="6"/>
                  </a:lnTo>
                  <a:lnTo>
                    <a:pt x="89" y="4"/>
                  </a:lnTo>
                  <a:lnTo>
                    <a:pt x="85" y="2"/>
                  </a:lnTo>
                  <a:lnTo>
                    <a:pt x="79" y="1"/>
                  </a:lnTo>
                  <a:lnTo>
                    <a:pt x="69" y="0"/>
                  </a:lnTo>
                  <a:lnTo>
                    <a:pt x="58" y="0"/>
                  </a:lnTo>
                  <a:lnTo>
                    <a:pt x="54" y="0"/>
                  </a:lnTo>
                  <a:lnTo>
                    <a:pt x="48" y="0"/>
                  </a:lnTo>
                  <a:lnTo>
                    <a:pt x="37" y="0"/>
                  </a:lnTo>
                  <a:lnTo>
                    <a:pt x="28" y="1"/>
                  </a:lnTo>
                  <a:lnTo>
                    <a:pt x="22" y="2"/>
                  </a:lnTo>
                  <a:lnTo>
                    <a:pt x="18" y="4"/>
                  </a:lnTo>
                  <a:lnTo>
                    <a:pt x="14" y="6"/>
                  </a:lnTo>
                  <a:lnTo>
                    <a:pt x="10" y="10"/>
                  </a:lnTo>
                  <a:lnTo>
                    <a:pt x="5" y="14"/>
                  </a:lnTo>
                  <a:lnTo>
                    <a:pt x="3" y="20"/>
                  </a:lnTo>
                  <a:lnTo>
                    <a:pt x="1" y="27"/>
                  </a:lnTo>
                  <a:lnTo>
                    <a:pt x="0" y="34"/>
                  </a:lnTo>
                  <a:lnTo>
                    <a:pt x="1" y="36"/>
                  </a:lnTo>
                  <a:lnTo>
                    <a:pt x="2" y="40"/>
                  </a:lnTo>
                  <a:lnTo>
                    <a:pt x="3" y="42"/>
                  </a:lnTo>
                  <a:lnTo>
                    <a:pt x="5" y="44"/>
                  </a:lnTo>
                  <a:lnTo>
                    <a:pt x="7" y="46"/>
                  </a:lnTo>
                  <a:lnTo>
                    <a:pt x="10" y="47"/>
                  </a:lnTo>
                  <a:lnTo>
                    <a:pt x="13" y="48"/>
                  </a:lnTo>
                  <a:lnTo>
                    <a:pt x="16" y="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202"/>
            <p:cNvSpPr>
              <a:spLocks/>
            </p:cNvSpPr>
            <p:nvPr/>
          </p:nvSpPr>
          <p:spPr bwMode="auto">
            <a:xfrm>
              <a:off x="4468813" y="3730625"/>
              <a:ext cx="34925" cy="15875"/>
            </a:xfrm>
            <a:custGeom>
              <a:avLst/>
              <a:gdLst>
                <a:gd name="T0" fmla="*/ 53 w 106"/>
                <a:gd name="T1" fmla="*/ 0 h 49"/>
                <a:gd name="T2" fmla="*/ 38 w 106"/>
                <a:gd name="T3" fmla="*/ 0 h 49"/>
                <a:gd name="T4" fmla="*/ 22 w 106"/>
                <a:gd name="T5" fmla="*/ 2 h 49"/>
                <a:gd name="T6" fmla="*/ 13 w 106"/>
                <a:gd name="T7" fmla="*/ 6 h 49"/>
                <a:gd name="T8" fmla="*/ 6 w 106"/>
                <a:gd name="T9" fmla="*/ 14 h 49"/>
                <a:gd name="T10" fmla="*/ 1 w 106"/>
                <a:gd name="T11" fmla="*/ 27 h 49"/>
                <a:gd name="T12" fmla="*/ 0 w 106"/>
                <a:gd name="T13" fmla="*/ 36 h 49"/>
                <a:gd name="T14" fmla="*/ 2 w 106"/>
                <a:gd name="T15" fmla="*/ 42 h 49"/>
                <a:gd name="T16" fmla="*/ 7 w 106"/>
                <a:gd name="T17" fmla="*/ 46 h 49"/>
                <a:gd name="T18" fmla="*/ 12 w 106"/>
                <a:gd name="T19" fmla="*/ 48 h 49"/>
                <a:gd name="T20" fmla="*/ 18 w 106"/>
                <a:gd name="T21" fmla="*/ 48 h 49"/>
                <a:gd name="T22" fmla="*/ 24 w 106"/>
                <a:gd name="T23" fmla="*/ 46 h 49"/>
                <a:gd name="T24" fmla="*/ 28 w 106"/>
                <a:gd name="T25" fmla="*/ 42 h 49"/>
                <a:gd name="T26" fmla="*/ 30 w 106"/>
                <a:gd name="T27" fmla="*/ 36 h 49"/>
                <a:gd name="T28" fmla="*/ 30 w 106"/>
                <a:gd name="T29" fmla="*/ 32 h 49"/>
                <a:gd name="T30" fmla="*/ 38 w 106"/>
                <a:gd name="T31" fmla="*/ 30 h 49"/>
                <a:gd name="T32" fmla="*/ 53 w 106"/>
                <a:gd name="T33" fmla="*/ 30 h 49"/>
                <a:gd name="T34" fmla="*/ 69 w 106"/>
                <a:gd name="T35" fmla="*/ 30 h 49"/>
                <a:gd name="T36" fmla="*/ 76 w 106"/>
                <a:gd name="T37" fmla="*/ 31 h 49"/>
                <a:gd name="T38" fmla="*/ 76 w 106"/>
                <a:gd name="T39" fmla="*/ 36 h 49"/>
                <a:gd name="T40" fmla="*/ 78 w 106"/>
                <a:gd name="T41" fmla="*/ 42 h 49"/>
                <a:gd name="T42" fmla="*/ 83 w 106"/>
                <a:gd name="T43" fmla="*/ 46 h 49"/>
                <a:gd name="T44" fmla="*/ 88 w 106"/>
                <a:gd name="T45" fmla="*/ 48 h 49"/>
                <a:gd name="T46" fmla="*/ 94 w 106"/>
                <a:gd name="T47" fmla="*/ 48 h 49"/>
                <a:gd name="T48" fmla="*/ 100 w 106"/>
                <a:gd name="T49" fmla="*/ 46 h 49"/>
                <a:gd name="T50" fmla="*/ 103 w 106"/>
                <a:gd name="T51" fmla="*/ 42 h 49"/>
                <a:gd name="T52" fmla="*/ 105 w 106"/>
                <a:gd name="T53" fmla="*/ 36 h 49"/>
                <a:gd name="T54" fmla="*/ 105 w 106"/>
                <a:gd name="T55" fmla="*/ 27 h 49"/>
                <a:gd name="T56" fmla="*/ 101 w 106"/>
                <a:gd name="T57" fmla="*/ 14 h 49"/>
                <a:gd name="T58" fmla="*/ 93 w 106"/>
                <a:gd name="T59" fmla="*/ 6 h 49"/>
                <a:gd name="T60" fmla="*/ 84 w 106"/>
                <a:gd name="T61" fmla="*/ 2 h 49"/>
                <a:gd name="T62" fmla="*/ 69 w 106"/>
                <a:gd name="T63"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6" h="49">
                  <a:moveTo>
                    <a:pt x="58" y="0"/>
                  </a:moveTo>
                  <a:lnTo>
                    <a:pt x="53" y="0"/>
                  </a:lnTo>
                  <a:lnTo>
                    <a:pt x="48" y="0"/>
                  </a:lnTo>
                  <a:lnTo>
                    <a:pt x="38" y="0"/>
                  </a:lnTo>
                  <a:lnTo>
                    <a:pt x="27" y="1"/>
                  </a:lnTo>
                  <a:lnTo>
                    <a:pt x="22" y="2"/>
                  </a:lnTo>
                  <a:lnTo>
                    <a:pt x="17" y="4"/>
                  </a:lnTo>
                  <a:lnTo>
                    <a:pt x="13" y="6"/>
                  </a:lnTo>
                  <a:lnTo>
                    <a:pt x="9" y="10"/>
                  </a:lnTo>
                  <a:lnTo>
                    <a:pt x="6" y="14"/>
                  </a:lnTo>
                  <a:lnTo>
                    <a:pt x="2" y="20"/>
                  </a:lnTo>
                  <a:lnTo>
                    <a:pt x="1" y="27"/>
                  </a:lnTo>
                  <a:lnTo>
                    <a:pt x="0" y="34"/>
                  </a:lnTo>
                  <a:lnTo>
                    <a:pt x="0" y="36"/>
                  </a:lnTo>
                  <a:lnTo>
                    <a:pt x="1" y="40"/>
                  </a:lnTo>
                  <a:lnTo>
                    <a:pt x="2" y="42"/>
                  </a:lnTo>
                  <a:lnTo>
                    <a:pt x="4" y="44"/>
                  </a:lnTo>
                  <a:lnTo>
                    <a:pt x="7" y="46"/>
                  </a:lnTo>
                  <a:lnTo>
                    <a:pt x="10" y="47"/>
                  </a:lnTo>
                  <a:lnTo>
                    <a:pt x="12" y="48"/>
                  </a:lnTo>
                  <a:lnTo>
                    <a:pt x="15" y="49"/>
                  </a:lnTo>
                  <a:lnTo>
                    <a:pt x="18" y="48"/>
                  </a:lnTo>
                  <a:lnTo>
                    <a:pt x="21" y="47"/>
                  </a:lnTo>
                  <a:lnTo>
                    <a:pt x="24" y="46"/>
                  </a:lnTo>
                  <a:lnTo>
                    <a:pt x="26" y="44"/>
                  </a:lnTo>
                  <a:lnTo>
                    <a:pt x="28" y="42"/>
                  </a:lnTo>
                  <a:lnTo>
                    <a:pt x="29" y="40"/>
                  </a:lnTo>
                  <a:lnTo>
                    <a:pt x="30" y="36"/>
                  </a:lnTo>
                  <a:lnTo>
                    <a:pt x="30" y="34"/>
                  </a:lnTo>
                  <a:lnTo>
                    <a:pt x="30" y="32"/>
                  </a:lnTo>
                  <a:lnTo>
                    <a:pt x="30" y="31"/>
                  </a:lnTo>
                  <a:lnTo>
                    <a:pt x="38" y="30"/>
                  </a:lnTo>
                  <a:lnTo>
                    <a:pt x="48" y="30"/>
                  </a:lnTo>
                  <a:lnTo>
                    <a:pt x="53" y="30"/>
                  </a:lnTo>
                  <a:lnTo>
                    <a:pt x="58" y="30"/>
                  </a:lnTo>
                  <a:lnTo>
                    <a:pt x="69" y="30"/>
                  </a:lnTo>
                  <a:lnTo>
                    <a:pt x="75" y="30"/>
                  </a:lnTo>
                  <a:lnTo>
                    <a:pt x="76" y="31"/>
                  </a:lnTo>
                  <a:lnTo>
                    <a:pt x="76" y="34"/>
                  </a:lnTo>
                  <a:lnTo>
                    <a:pt x="76" y="36"/>
                  </a:lnTo>
                  <a:lnTo>
                    <a:pt x="77" y="40"/>
                  </a:lnTo>
                  <a:lnTo>
                    <a:pt x="78" y="42"/>
                  </a:lnTo>
                  <a:lnTo>
                    <a:pt x="81" y="44"/>
                  </a:lnTo>
                  <a:lnTo>
                    <a:pt x="83" y="46"/>
                  </a:lnTo>
                  <a:lnTo>
                    <a:pt x="85" y="47"/>
                  </a:lnTo>
                  <a:lnTo>
                    <a:pt x="88" y="48"/>
                  </a:lnTo>
                  <a:lnTo>
                    <a:pt x="91" y="49"/>
                  </a:lnTo>
                  <a:lnTo>
                    <a:pt x="94" y="48"/>
                  </a:lnTo>
                  <a:lnTo>
                    <a:pt x="97" y="47"/>
                  </a:lnTo>
                  <a:lnTo>
                    <a:pt x="100" y="46"/>
                  </a:lnTo>
                  <a:lnTo>
                    <a:pt x="102" y="44"/>
                  </a:lnTo>
                  <a:lnTo>
                    <a:pt x="103" y="42"/>
                  </a:lnTo>
                  <a:lnTo>
                    <a:pt x="105" y="40"/>
                  </a:lnTo>
                  <a:lnTo>
                    <a:pt x="105" y="36"/>
                  </a:lnTo>
                  <a:lnTo>
                    <a:pt x="106" y="34"/>
                  </a:lnTo>
                  <a:lnTo>
                    <a:pt x="105" y="27"/>
                  </a:lnTo>
                  <a:lnTo>
                    <a:pt x="104" y="20"/>
                  </a:lnTo>
                  <a:lnTo>
                    <a:pt x="101" y="14"/>
                  </a:lnTo>
                  <a:lnTo>
                    <a:pt x="97" y="10"/>
                  </a:lnTo>
                  <a:lnTo>
                    <a:pt x="93" y="6"/>
                  </a:lnTo>
                  <a:lnTo>
                    <a:pt x="89" y="3"/>
                  </a:lnTo>
                  <a:lnTo>
                    <a:pt x="84" y="2"/>
                  </a:lnTo>
                  <a:lnTo>
                    <a:pt x="79" y="1"/>
                  </a:lnTo>
                  <a:lnTo>
                    <a:pt x="69" y="0"/>
                  </a:lnTo>
                  <a:lnTo>
                    <a:pt x="5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59" name="Group 158"/>
          <p:cNvGrpSpPr/>
          <p:nvPr/>
        </p:nvGrpSpPr>
        <p:grpSpPr>
          <a:xfrm>
            <a:off x="2521133" y="2317023"/>
            <a:ext cx="608533" cy="663854"/>
            <a:chOff x="2041188" y="5354717"/>
            <a:chExt cx="298422" cy="285493"/>
          </a:xfrm>
          <a:solidFill>
            <a:schemeClr val="bg1"/>
          </a:solidFill>
        </p:grpSpPr>
        <p:sp>
          <p:nvSpPr>
            <p:cNvPr id="160" name="Freeform 227"/>
            <p:cNvSpPr>
              <a:spLocks/>
            </p:cNvSpPr>
            <p:nvPr/>
          </p:nvSpPr>
          <p:spPr bwMode="auto">
            <a:xfrm>
              <a:off x="2101462" y="5507179"/>
              <a:ext cx="32884" cy="8968"/>
            </a:xfrm>
            <a:custGeom>
              <a:avLst/>
              <a:gdLst>
                <a:gd name="T0" fmla="*/ 90 w 90"/>
                <a:gd name="T1" fmla="*/ 13 h 26"/>
                <a:gd name="T2" fmla="*/ 89 w 90"/>
                <a:gd name="T3" fmla="*/ 9 h 26"/>
                <a:gd name="T4" fmla="*/ 86 w 90"/>
                <a:gd name="T5" fmla="*/ 4 h 26"/>
                <a:gd name="T6" fmla="*/ 81 w 90"/>
                <a:gd name="T7" fmla="*/ 1 h 26"/>
                <a:gd name="T8" fmla="*/ 77 w 90"/>
                <a:gd name="T9" fmla="*/ 0 h 26"/>
                <a:gd name="T10" fmla="*/ 13 w 90"/>
                <a:gd name="T11" fmla="*/ 0 h 26"/>
                <a:gd name="T12" fmla="*/ 7 w 90"/>
                <a:gd name="T13" fmla="*/ 1 h 26"/>
                <a:gd name="T14" fmla="*/ 3 w 90"/>
                <a:gd name="T15" fmla="*/ 4 h 26"/>
                <a:gd name="T16" fmla="*/ 1 w 90"/>
                <a:gd name="T17" fmla="*/ 9 h 26"/>
                <a:gd name="T18" fmla="*/ 0 w 90"/>
                <a:gd name="T19" fmla="*/ 13 h 26"/>
                <a:gd name="T20" fmla="*/ 1 w 90"/>
                <a:gd name="T21" fmla="*/ 18 h 26"/>
                <a:gd name="T22" fmla="*/ 3 w 90"/>
                <a:gd name="T23" fmla="*/ 23 h 26"/>
                <a:gd name="T24" fmla="*/ 7 w 90"/>
                <a:gd name="T25" fmla="*/ 25 h 26"/>
                <a:gd name="T26" fmla="*/ 13 w 90"/>
                <a:gd name="T27" fmla="*/ 26 h 26"/>
                <a:gd name="T28" fmla="*/ 77 w 90"/>
                <a:gd name="T29" fmla="*/ 26 h 26"/>
                <a:gd name="T30" fmla="*/ 81 w 90"/>
                <a:gd name="T31" fmla="*/ 25 h 26"/>
                <a:gd name="T32" fmla="*/ 86 w 90"/>
                <a:gd name="T33" fmla="*/ 23 h 26"/>
                <a:gd name="T34" fmla="*/ 89 w 90"/>
                <a:gd name="T35" fmla="*/ 18 h 26"/>
                <a:gd name="T36" fmla="*/ 90 w 90"/>
                <a:gd name="T37" fmla="*/ 1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0" h="26">
                  <a:moveTo>
                    <a:pt x="90" y="13"/>
                  </a:moveTo>
                  <a:lnTo>
                    <a:pt x="89" y="9"/>
                  </a:lnTo>
                  <a:lnTo>
                    <a:pt x="86" y="4"/>
                  </a:lnTo>
                  <a:lnTo>
                    <a:pt x="81" y="1"/>
                  </a:lnTo>
                  <a:lnTo>
                    <a:pt x="77" y="0"/>
                  </a:lnTo>
                  <a:lnTo>
                    <a:pt x="13" y="0"/>
                  </a:lnTo>
                  <a:lnTo>
                    <a:pt x="7" y="1"/>
                  </a:lnTo>
                  <a:lnTo>
                    <a:pt x="3" y="4"/>
                  </a:lnTo>
                  <a:lnTo>
                    <a:pt x="1" y="9"/>
                  </a:lnTo>
                  <a:lnTo>
                    <a:pt x="0" y="13"/>
                  </a:lnTo>
                  <a:lnTo>
                    <a:pt x="1" y="18"/>
                  </a:lnTo>
                  <a:lnTo>
                    <a:pt x="3" y="23"/>
                  </a:lnTo>
                  <a:lnTo>
                    <a:pt x="7" y="25"/>
                  </a:lnTo>
                  <a:lnTo>
                    <a:pt x="13" y="26"/>
                  </a:lnTo>
                  <a:lnTo>
                    <a:pt x="77" y="26"/>
                  </a:lnTo>
                  <a:lnTo>
                    <a:pt x="81" y="25"/>
                  </a:lnTo>
                  <a:lnTo>
                    <a:pt x="86" y="23"/>
                  </a:lnTo>
                  <a:lnTo>
                    <a:pt x="89" y="18"/>
                  </a:lnTo>
                  <a:lnTo>
                    <a:pt x="90" y="1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228"/>
            <p:cNvSpPr>
              <a:spLocks/>
            </p:cNvSpPr>
            <p:nvPr/>
          </p:nvSpPr>
          <p:spPr bwMode="auto">
            <a:xfrm>
              <a:off x="2125377" y="5450380"/>
              <a:ext cx="26905" cy="26905"/>
            </a:xfrm>
            <a:custGeom>
              <a:avLst/>
              <a:gdLst>
                <a:gd name="T0" fmla="*/ 22 w 73"/>
                <a:gd name="T1" fmla="*/ 4 h 74"/>
                <a:gd name="T2" fmla="*/ 17 w 73"/>
                <a:gd name="T3" fmla="*/ 1 h 74"/>
                <a:gd name="T4" fmla="*/ 13 w 73"/>
                <a:gd name="T5" fmla="*/ 0 h 74"/>
                <a:gd name="T6" fmla="*/ 8 w 73"/>
                <a:gd name="T7" fmla="*/ 1 h 74"/>
                <a:gd name="T8" fmla="*/ 3 w 73"/>
                <a:gd name="T9" fmla="*/ 4 h 74"/>
                <a:gd name="T10" fmla="*/ 1 w 73"/>
                <a:gd name="T11" fmla="*/ 8 h 74"/>
                <a:gd name="T12" fmla="*/ 0 w 73"/>
                <a:gd name="T13" fmla="*/ 13 h 74"/>
                <a:gd name="T14" fmla="*/ 1 w 73"/>
                <a:gd name="T15" fmla="*/ 18 h 74"/>
                <a:gd name="T16" fmla="*/ 3 w 73"/>
                <a:gd name="T17" fmla="*/ 21 h 74"/>
                <a:gd name="T18" fmla="*/ 52 w 73"/>
                <a:gd name="T19" fmla="*/ 71 h 74"/>
                <a:gd name="T20" fmla="*/ 56 w 73"/>
                <a:gd name="T21" fmla="*/ 73 h 74"/>
                <a:gd name="T22" fmla="*/ 60 w 73"/>
                <a:gd name="T23" fmla="*/ 74 h 74"/>
                <a:gd name="T24" fmla="*/ 66 w 73"/>
                <a:gd name="T25" fmla="*/ 73 h 74"/>
                <a:gd name="T26" fmla="*/ 70 w 73"/>
                <a:gd name="T27" fmla="*/ 71 h 74"/>
                <a:gd name="T28" fmla="*/ 72 w 73"/>
                <a:gd name="T29" fmla="*/ 66 h 74"/>
                <a:gd name="T30" fmla="*/ 73 w 73"/>
                <a:gd name="T31" fmla="*/ 61 h 74"/>
                <a:gd name="T32" fmla="*/ 72 w 73"/>
                <a:gd name="T33" fmla="*/ 57 h 74"/>
                <a:gd name="T34" fmla="*/ 70 w 73"/>
                <a:gd name="T35" fmla="*/ 52 h 74"/>
                <a:gd name="T36" fmla="*/ 22 w 73"/>
                <a:gd name="T37" fmla="*/ 4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3" h="74">
                  <a:moveTo>
                    <a:pt x="22" y="4"/>
                  </a:moveTo>
                  <a:lnTo>
                    <a:pt x="17" y="1"/>
                  </a:lnTo>
                  <a:lnTo>
                    <a:pt x="13" y="0"/>
                  </a:lnTo>
                  <a:lnTo>
                    <a:pt x="8" y="1"/>
                  </a:lnTo>
                  <a:lnTo>
                    <a:pt x="3" y="4"/>
                  </a:lnTo>
                  <a:lnTo>
                    <a:pt x="1" y="8"/>
                  </a:lnTo>
                  <a:lnTo>
                    <a:pt x="0" y="13"/>
                  </a:lnTo>
                  <a:lnTo>
                    <a:pt x="1" y="18"/>
                  </a:lnTo>
                  <a:lnTo>
                    <a:pt x="3" y="21"/>
                  </a:lnTo>
                  <a:lnTo>
                    <a:pt x="52" y="71"/>
                  </a:lnTo>
                  <a:lnTo>
                    <a:pt x="56" y="73"/>
                  </a:lnTo>
                  <a:lnTo>
                    <a:pt x="60" y="74"/>
                  </a:lnTo>
                  <a:lnTo>
                    <a:pt x="66" y="73"/>
                  </a:lnTo>
                  <a:lnTo>
                    <a:pt x="70" y="71"/>
                  </a:lnTo>
                  <a:lnTo>
                    <a:pt x="72" y="66"/>
                  </a:lnTo>
                  <a:lnTo>
                    <a:pt x="73" y="61"/>
                  </a:lnTo>
                  <a:lnTo>
                    <a:pt x="72" y="57"/>
                  </a:lnTo>
                  <a:lnTo>
                    <a:pt x="70" y="52"/>
                  </a:lnTo>
                  <a:lnTo>
                    <a:pt x="22"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229"/>
            <p:cNvSpPr>
              <a:spLocks/>
            </p:cNvSpPr>
            <p:nvPr/>
          </p:nvSpPr>
          <p:spPr bwMode="auto">
            <a:xfrm>
              <a:off x="2125377" y="5552021"/>
              <a:ext cx="26905" cy="28400"/>
            </a:xfrm>
            <a:custGeom>
              <a:avLst/>
              <a:gdLst>
                <a:gd name="T0" fmla="*/ 52 w 73"/>
                <a:gd name="T1" fmla="*/ 5 h 75"/>
                <a:gd name="T2" fmla="*/ 3 w 73"/>
                <a:gd name="T3" fmla="*/ 53 h 75"/>
                <a:gd name="T4" fmla="*/ 1 w 73"/>
                <a:gd name="T5" fmla="*/ 57 h 75"/>
                <a:gd name="T6" fmla="*/ 0 w 73"/>
                <a:gd name="T7" fmla="*/ 62 h 75"/>
                <a:gd name="T8" fmla="*/ 1 w 73"/>
                <a:gd name="T9" fmla="*/ 66 h 75"/>
                <a:gd name="T10" fmla="*/ 3 w 73"/>
                <a:gd name="T11" fmla="*/ 70 h 75"/>
                <a:gd name="T12" fmla="*/ 8 w 73"/>
                <a:gd name="T13" fmla="*/ 74 h 75"/>
                <a:gd name="T14" fmla="*/ 13 w 73"/>
                <a:gd name="T15" fmla="*/ 75 h 75"/>
                <a:gd name="T16" fmla="*/ 17 w 73"/>
                <a:gd name="T17" fmla="*/ 74 h 75"/>
                <a:gd name="T18" fmla="*/ 22 w 73"/>
                <a:gd name="T19" fmla="*/ 70 h 75"/>
                <a:gd name="T20" fmla="*/ 70 w 73"/>
                <a:gd name="T21" fmla="*/ 23 h 75"/>
                <a:gd name="T22" fmla="*/ 72 w 73"/>
                <a:gd name="T23" fmla="*/ 19 h 75"/>
                <a:gd name="T24" fmla="*/ 73 w 73"/>
                <a:gd name="T25" fmla="*/ 14 h 75"/>
                <a:gd name="T26" fmla="*/ 72 w 73"/>
                <a:gd name="T27" fmla="*/ 9 h 75"/>
                <a:gd name="T28" fmla="*/ 70 w 73"/>
                <a:gd name="T29" fmla="*/ 5 h 75"/>
                <a:gd name="T30" fmla="*/ 66 w 73"/>
                <a:gd name="T31" fmla="*/ 2 h 75"/>
                <a:gd name="T32" fmla="*/ 60 w 73"/>
                <a:gd name="T33" fmla="*/ 0 h 75"/>
                <a:gd name="T34" fmla="*/ 56 w 73"/>
                <a:gd name="T35" fmla="*/ 2 h 75"/>
                <a:gd name="T36" fmla="*/ 52 w 73"/>
                <a:gd name="T37" fmla="*/ 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3" h="75">
                  <a:moveTo>
                    <a:pt x="52" y="5"/>
                  </a:moveTo>
                  <a:lnTo>
                    <a:pt x="3" y="53"/>
                  </a:lnTo>
                  <a:lnTo>
                    <a:pt x="1" y="57"/>
                  </a:lnTo>
                  <a:lnTo>
                    <a:pt x="0" y="62"/>
                  </a:lnTo>
                  <a:lnTo>
                    <a:pt x="1" y="66"/>
                  </a:lnTo>
                  <a:lnTo>
                    <a:pt x="3" y="70"/>
                  </a:lnTo>
                  <a:lnTo>
                    <a:pt x="8" y="74"/>
                  </a:lnTo>
                  <a:lnTo>
                    <a:pt x="13" y="75"/>
                  </a:lnTo>
                  <a:lnTo>
                    <a:pt x="17" y="74"/>
                  </a:lnTo>
                  <a:lnTo>
                    <a:pt x="22" y="70"/>
                  </a:lnTo>
                  <a:lnTo>
                    <a:pt x="70" y="23"/>
                  </a:lnTo>
                  <a:lnTo>
                    <a:pt x="72" y="19"/>
                  </a:lnTo>
                  <a:lnTo>
                    <a:pt x="73" y="14"/>
                  </a:lnTo>
                  <a:lnTo>
                    <a:pt x="72" y="9"/>
                  </a:lnTo>
                  <a:lnTo>
                    <a:pt x="70" y="5"/>
                  </a:lnTo>
                  <a:lnTo>
                    <a:pt x="66" y="2"/>
                  </a:lnTo>
                  <a:lnTo>
                    <a:pt x="60" y="0"/>
                  </a:lnTo>
                  <a:lnTo>
                    <a:pt x="56" y="2"/>
                  </a:lnTo>
                  <a:lnTo>
                    <a:pt x="52"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3" name="Freeform 230"/>
            <p:cNvSpPr>
              <a:spLocks/>
            </p:cNvSpPr>
            <p:nvPr/>
          </p:nvSpPr>
          <p:spPr bwMode="auto">
            <a:xfrm>
              <a:off x="2244956" y="5507179"/>
              <a:ext cx="34379" cy="8968"/>
            </a:xfrm>
            <a:custGeom>
              <a:avLst/>
              <a:gdLst>
                <a:gd name="T0" fmla="*/ 78 w 89"/>
                <a:gd name="T1" fmla="*/ 0 h 26"/>
                <a:gd name="T2" fmla="*/ 13 w 89"/>
                <a:gd name="T3" fmla="*/ 0 h 26"/>
                <a:gd name="T4" fmla="*/ 8 w 89"/>
                <a:gd name="T5" fmla="*/ 1 h 26"/>
                <a:gd name="T6" fmla="*/ 3 w 89"/>
                <a:gd name="T7" fmla="*/ 4 h 26"/>
                <a:gd name="T8" fmla="*/ 1 w 89"/>
                <a:gd name="T9" fmla="*/ 9 h 26"/>
                <a:gd name="T10" fmla="*/ 0 w 89"/>
                <a:gd name="T11" fmla="*/ 13 h 26"/>
                <a:gd name="T12" fmla="*/ 1 w 89"/>
                <a:gd name="T13" fmla="*/ 18 h 26"/>
                <a:gd name="T14" fmla="*/ 3 w 89"/>
                <a:gd name="T15" fmla="*/ 23 h 26"/>
                <a:gd name="T16" fmla="*/ 8 w 89"/>
                <a:gd name="T17" fmla="*/ 25 h 26"/>
                <a:gd name="T18" fmla="*/ 13 w 89"/>
                <a:gd name="T19" fmla="*/ 26 h 26"/>
                <a:gd name="T20" fmla="*/ 78 w 89"/>
                <a:gd name="T21" fmla="*/ 26 h 26"/>
                <a:gd name="T22" fmla="*/ 82 w 89"/>
                <a:gd name="T23" fmla="*/ 25 h 26"/>
                <a:gd name="T24" fmla="*/ 86 w 89"/>
                <a:gd name="T25" fmla="*/ 23 h 26"/>
                <a:gd name="T26" fmla="*/ 88 w 89"/>
                <a:gd name="T27" fmla="*/ 18 h 26"/>
                <a:gd name="T28" fmla="*/ 89 w 89"/>
                <a:gd name="T29" fmla="*/ 13 h 26"/>
                <a:gd name="T30" fmla="*/ 88 w 89"/>
                <a:gd name="T31" fmla="*/ 9 h 26"/>
                <a:gd name="T32" fmla="*/ 86 w 89"/>
                <a:gd name="T33" fmla="*/ 4 h 26"/>
                <a:gd name="T34" fmla="*/ 82 w 89"/>
                <a:gd name="T35" fmla="*/ 1 h 26"/>
                <a:gd name="T36" fmla="*/ 78 w 89"/>
                <a:gd name="T37"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9" h="26">
                  <a:moveTo>
                    <a:pt x="78" y="0"/>
                  </a:moveTo>
                  <a:lnTo>
                    <a:pt x="13" y="0"/>
                  </a:lnTo>
                  <a:lnTo>
                    <a:pt x="8" y="1"/>
                  </a:lnTo>
                  <a:lnTo>
                    <a:pt x="3" y="4"/>
                  </a:lnTo>
                  <a:lnTo>
                    <a:pt x="1" y="9"/>
                  </a:lnTo>
                  <a:lnTo>
                    <a:pt x="0" y="13"/>
                  </a:lnTo>
                  <a:lnTo>
                    <a:pt x="1" y="18"/>
                  </a:lnTo>
                  <a:lnTo>
                    <a:pt x="3" y="23"/>
                  </a:lnTo>
                  <a:lnTo>
                    <a:pt x="8" y="25"/>
                  </a:lnTo>
                  <a:lnTo>
                    <a:pt x="13" y="26"/>
                  </a:lnTo>
                  <a:lnTo>
                    <a:pt x="78" y="26"/>
                  </a:lnTo>
                  <a:lnTo>
                    <a:pt x="82" y="25"/>
                  </a:lnTo>
                  <a:lnTo>
                    <a:pt x="86" y="23"/>
                  </a:lnTo>
                  <a:lnTo>
                    <a:pt x="88" y="18"/>
                  </a:lnTo>
                  <a:lnTo>
                    <a:pt x="89" y="13"/>
                  </a:lnTo>
                  <a:lnTo>
                    <a:pt x="88" y="9"/>
                  </a:lnTo>
                  <a:lnTo>
                    <a:pt x="86" y="4"/>
                  </a:lnTo>
                  <a:lnTo>
                    <a:pt x="82" y="1"/>
                  </a:lnTo>
                  <a:lnTo>
                    <a:pt x="7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4" name="Freeform 231"/>
            <p:cNvSpPr>
              <a:spLocks/>
            </p:cNvSpPr>
            <p:nvPr/>
          </p:nvSpPr>
          <p:spPr bwMode="auto">
            <a:xfrm>
              <a:off x="2189651" y="5569958"/>
              <a:ext cx="8968" cy="34379"/>
            </a:xfrm>
            <a:custGeom>
              <a:avLst/>
              <a:gdLst>
                <a:gd name="T0" fmla="*/ 12 w 25"/>
                <a:gd name="T1" fmla="*/ 0 h 90"/>
                <a:gd name="T2" fmla="*/ 7 w 25"/>
                <a:gd name="T3" fmla="*/ 1 h 90"/>
                <a:gd name="T4" fmla="*/ 3 w 25"/>
                <a:gd name="T5" fmla="*/ 4 h 90"/>
                <a:gd name="T6" fmla="*/ 1 w 25"/>
                <a:gd name="T7" fmla="*/ 8 h 90"/>
                <a:gd name="T8" fmla="*/ 0 w 25"/>
                <a:gd name="T9" fmla="*/ 13 h 90"/>
                <a:gd name="T10" fmla="*/ 0 w 25"/>
                <a:gd name="T11" fmla="*/ 78 h 90"/>
                <a:gd name="T12" fmla="*/ 1 w 25"/>
                <a:gd name="T13" fmla="*/ 82 h 90"/>
                <a:gd name="T14" fmla="*/ 3 w 25"/>
                <a:gd name="T15" fmla="*/ 87 h 90"/>
                <a:gd name="T16" fmla="*/ 7 w 25"/>
                <a:gd name="T17" fmla="*/ 89 h 90"/>
                <a:gd name="T18" fmla="*/ 12 w 25"/>
                <a:gd name="T19" fmla="*/ 90 h 90"/>
                <a:gd name="T20" fmla="*/ 17 w 25"/>
                <a:gd name="T21" fmla="*/ 89 h 90"/>
                <a:gd name="T22" fmla="*/ 21 w 25"/>
                <a:gd name="T23" fmla="*/ 87 h 90"/>
                <a:gd name="T24" fmla="*/ 24 w 25"/>
                <a:gd name="T25" fmla="*/ 82 h 90"/>
                <a:gd name="T26" fmla="*/ 25 w 25"/>
                <a:gd name="T27" fmla="*/ 78 h 90"/>
                <a:gd name="T28" fmla="*/ 25 w 25"/>
                <a:gd name="T29" fmla="*/ 13 h 90"/>
                <a:gd name="T30" fmla="*/ 24 w 25"/>
                <a:gd name="T31" fmla="*/ 8 h 90"/>
                <a:gd name="T32" fmla="*/ 21 w 25"/>
                <a:gd name="T33" fmla="*/ 4 h 90"/>
                <a:gd name="T34" fmla="*/ 17 w 25"/>
                <a:gd name="T35" fmla="*/ 1 h 90"/>
                <a:gd name="T36" fmla="*/ 12 w 25"/>
                <a:gd name="T37"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 h="90">
                  <a:moveTo>
                    <a:pt x="12" y="0"/>
                  </a:moveTo>
                  <a:lnTo>
                    <a:pt x="7" y="1"/>
                  </a:lnTo>
                  <a:lnTo>
                    <a:pt x="3" y="4"/>
                  </a:lnTo>
                  <a:lnTo>
                    <a:pt x="1" y="8"/>
                  </a:lnTo>
                  <a:lnTo>
                    <a:pt x="0" y="13"/>
                  </a:lnTo>
                  <a:lnTo>
                    <a:pt x="0" y="78"/>
                  </a:lnTo>
                  <a:lnTo>
                    <a:pt x="1" y="82"/>
                  </a:lnTo>
                  <a:lnTo>
                    <a:pt x="3" y="87"/>
                  </a:lnTo>
                  <a:lnTo>
                    <a:pt x="7" y="89"/>
                  </a:lnTo>
                  <a:lnTo>
                    <a:pt x="12" y="90"/>
                  </a:lnTo>
                  <a:lnTo>
                    <a:pt x="17" y="89"/>
                  </a:lnTo>
                  <a:lnTo>
                    <a:pt x="21" y="87"/>
                  </a:lnTo>
                  <a:lnTo>
                    <a:pt x="24" y="82"/>
                  </a:lnTo>
                  <a:lnTo>
                    <a:pt x="25" y="78"/>
                  </a:lnTo>
                  <a:lnTo>
                    <a:pt x="25" y="13"/>
                  </a:lnTo>
                  <a:lnTo>
                    <a:pt x="24" y="8"/>
                  </a:lnTo>
                  <a:lnTo>
                    <a:pt x="21" y="4"/>
                  </a:lnTo>
                  <a:lnTo>
                    <a:pt x="17" y="1"/>
                  </a:lnTo>
                  <a:lnTo>
                    <a:pt x="1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5" name="Freeform 232"/>
            <p:cNvSpPr>
              <a:spLocks/>
            </p:cNvSpPr>
            <p:nvPr/>
          </p:nvSpPr>
          <p:spPr bwMode="auto">
            <a:xfrm>
              <a:off x="2189651" y="5426464"/>
              <a:ext cx="8968" cy="32884"/>
            </a:xfrm>
            <a:custGeom>
              <a:avLst/>
              <a:gdLst>
                <a:gd name="T0" fmla="*/ 12 w 25"/>
                <a:gd name="T1" fmla="*/ 0 h 90"/>
                <a:gd name="T2" fmla="*/ 7 w 25"/>
                <a:gd name="T3" fmla="*/ 1 h 90"/>
                <a:gd name="T4" fmla="*/ 3 w 25"/>
                <a:gd name="T5" fmla="*/ 4 h 90"/>
                <a:gd name="T6" fmla="*/ 1 w 25"/>
                <a:gd name="T7" fmla="*/ 8 h 90"/>
                <a:gd name="T8" fmla="*/ 0 w 25"/>
                <a:gd name="T9" fmla="*/ 13 h 90"/>
                <a:gd name="T10" fmla="*/ 0 w 25"/>
                <a:gd name="T11" fmla="*/ 77 h 90"/>
                <a:gd name="T12" fmla="*/ 1 w 25"/>
                <a:gd name="T13" fmla="*/ 82 h 90"/>
                <a:gd name="T14" fmla="*/ 3 w 25"/>
                <a:gd name="T15" fmla="*/ 86 h 90"/>
                <a:gd name="T16" fmla="*/ 7 w 25"/>
                <a:gd name="T17" fmla="*/ 88 h 90"/>
                <a:gd name="T18" fmla="*/ 12 w 25"/>
                <a:gd name="T19" fmla="*/ 90 h 90"/>
                <a:gd name="T20" fmla="*/ 17 w 25"/>
                <a:gd name="T21" fmla="*/ 88 h 90"/>
                <a:gd name="T22" fmla="*/ 21 w 25"/>
                <a:gd name="T23" fmla="*/ 86 h 90"/>
                <a:gd name="T24" fmla="*/ 24 w 25"/>
                <a:gd name="T25" fmla="*/ 82 h 90"/>
                <a:gd name="T26" fmla="*/ 25 w 25"/>
                <a:gd name="T27" fmla="*/ 77 h 90"/>
                <a:gd name="T28" fmla="*/ 25 w 25"/>
                <a:gd name="T29" fmla="*/ 13 h 90"/>
                <a:gd name="T30" fmla="*/ 24 w 25"/>
                <a:gd name="T31" fmla="*/ 8 h 90"/>
                <a:gd name="T32" fmla="*/ 21 w 25"/>
                <a:gd name="T33" fmla="*/ 4 h 90"/>
                <a:gd name="T34" fmla="*/ 17 w 25"/>
                <a:gd name="T35" fmla="*/ 1 h 90"/>
                <a:gd name="T36" fmla="*/ 12 w 25"/>
                <a:gd name="T37"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 h="90">
                  <a:moveTo>
                    <a:pt x="12" y="0"/>
                  </a:moveTo>
                  <a:lnTo>
                    <a:pt x="7" y="1"/>
                  </a:lnTo>
                  <a:lnTo>
                    <a:pt x="3" y="4"/>
                  </a:lnTo>
                  <a:lnTo>
                    <a:pt x="1" y="8"/>
                  </a:lnTo>
                  <a:lnTo>
                    <a:pt x="0" y="13"/>
                  </a:lnTo>
                  <a:lnTo>
                    <a:pt x="0" y="77"/>
                  </a:lnTo>
                  <a:lnTo>
                    <a:pt x="1" y="82"/>
                  </a:lnTo>
                  <a:lnTo>
                    <a:pt x="3" y="86"/>
                  </a:lnTo>
                  <a:lnTo>
                    <a:pt x="7" y="88"/>
                  </a:lnTo>
                  <a:lnTo>
                    <a:pt x="12" y="90"/>
                  </a:lnTo>
                  <a:lnTo>
                    <a:pt x="17" y="88"/>
                  </a:lnTo>
                  <a:lnTo>
                    <a:pt x="21" y="86"/>
                  </a:lnTo>
                  <a:lnTo>
                    <a:pt x="24" y="82"/>
                  </a:lnTo>
                  <a:lnTo>
                    <a:pt x="25" y="77"/>
                  </a:lnTo>
                  <a:lnTo>
                    <a:pt x="25" y="13"/>
                  </a:lnTo>
                  <a:lnTo>
                    <a:pt x="24" y="8"/>
                  </a:lnTo>
                  <a:lnTo>
                    <a:pt x="21" y="4"/>
                  </a:lnTo>
                  <a:lnTo>
                    <a:pt x="17" y="1"/>
                  </a:lnTo>
                  <a:lnTo>
                    <a:pt x="1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6" name="Freeform 233"/>
            <p:cNvSpPr>
              <a:spLocks/>
            </p:cNvSpPr>
            <p:nvPr/>
          </p:nvSpPr>
          <p:spPr bwMode="auto">
            <a:xfrm>
              <a:off x="2227019" y="5552021"/>
              <a:ext cx="28400" cy="28400"/>
            </a:xfrm>
            <a:custGeom>
              <a:avLst/>
              <a:gdLst>
                <a:gd name="T0" fmla="*/ 21 w 74"/>
                <a:gd name="T1" fmla="*/ 5 h 75"/>
                <a:gd name="T2" fmla="*/ 17 w 74"/>
                <a:gd name="T3" fmla="*/ 2 h 75"/>
                <a:gd name="T4" fmla="*/ 13 w 74"/>
                <a:gd name="T5" fmla="*/ 0 h 75"/>
                <a:gd name="T6" fmla="*/ 7 w 74"/>
                <a:gd name="T7" fmla="*/ 2 h 75"/>
                <a:gd name="T8" fmla="*/ 3 w 74"/>
                <a:gd name="T9" fmla="*/ 5 h 75"/>
                <a:gd name="T10" fmla="*/ 1 w 74"/>
                <a:gd name="T11" fmla="*/ 9 h 75"/>
                <a:gd name="T12" fmla="*/ 0 w 74"/>
                <a:gd name="T13" fmla="*/ 14 h 75"/>
                <a:gd name="T14" fmla="*/ 1 w 74"/>
                <a:gd name="T15" fmla="*/ 19 h 75"/>
                <a:gd name="T16" fmla="*/ 3 w 74"/>
                <a:gd name="T17" fmla="*/ 23 h 75"/>
                <a:gd name="T18" fmla="*/ 51 w 74"/>
                <a:gd name="T19" fmla="*/ 70 h 75"/>
                <a:gd name="T20" fmla="*/ 56 w 74"/>
                <a:gd name="T21" fmla="*/ 74 h 75"/>
                <a:gd name="T22" fmla="*/ 61 w 74"/>
                <a:gd name="T23" fmla="*/ 75 h 75"/>
                <a:gd name="T24" fmla="*/ 65 w 74"/>
                <a:gd name="T25" fmla="*/ 74 h 75"/>
                <a:gd name="T26" fmla="*/ 70 w 74"/>
                <a:gd name="T27" fmla="*/ 70 h 75"/>
                <a:gd name="T28" fmla="*/ 73 w 74"/>
                <a:gd name="T29" fmla="*/ 66 h 75"/>
                <a:gd name="T30" fmla="*/ 74 w 74"/>
                <a:gd name="T31" fmla="*/ 62 h 75"/>
                <a:gd name="T32" fmla="*/ 73 w 74"/>
                <a:gd name="T33" fmla="*/ 57 h 75"/>
                <a:gd name="T34" fmla="*/ 70 w 74"/>
                <a:gd name="T35" fmla="*/ 53 h 75"/>
                <a:gd name="T36" fmla="*/ 21 w 74"/>
                <a:gd name="T37" fmla="*/ 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4" h="75">
                  <a:moveTo>
                    <a:pt x="21" y="5"/>
                  </a:moveTo>
                  <a:lnTo>
                    <a:pt x="17" y="2"/>
                  </a:lnTo>
                  <a:lnTo>
                    <a:pt x="13" y="0"/>
                  </a:lnTo>
                  <a:lnTo>
                    <a:pt x="7" y="2"/>
                  </a:lnTo>
                  <a:lnTo>
                    <a:pt x="3" y="5"/>
                  </a:lnTo>
                  <a:lnTo>
                    <a:pt x="1" y="9"/>
                  </a:lnTo>
                  <a:lnTo>
                    <a:pt x="0" y="14"/>
                  </a:lnTo>
                  <a:lnTo>
                    <a:pt x="1" y="19"/>
                  </a:lnTo>
                  <a:lnTo>
                    <a:pt x="3" y="23"/>
                  </a:lnTo>
                  <a:lnTo>
                    <a:pt x="51" y="70"/>
                  </a:lnTo>
                  <a:lnTo>
                    <a:pt x="56" y="74"/>
                  </a:lnTo>
                  <a:lnTo>
                    <a:pt x="61" y="75"/>
                  </a:lnTo>
                  <a:lnTo>
                    <a:pt x="65" y="74"/>
                  </a:lnTo>
                  <a:lnTo>
                    <a:pt x="70" y="70"/>
                  </a:lnTo>
                  <a:lnTo>
                    <a:pt x="73" y="66"/>
                  </a:lnTo>
                  <a:lnTo>
                    <a:pt x="74" y="62"/>
                  </a:lnTo>
                  <a:lnTo>
                    <a:pt x="73" y="57"/>
                  </a:lnTo>
                  <a:lnTo>
                    <a:pt x="70" y="53"/>
                  </a:lnTo>
                  <a:lnTo>
                    <a:pt x="21"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7" name="Freeform 234"/>
            <p:cNvSpPr>
              <a:spLocks/>
            </p:cNvSpPr>
            <p:nvPr/>
          </p:nvSpPr>
          <p:spPr bwMode="auto">
            <a:xfrm>
              <a:off x="2227019" y="5450380"/>
              <a:ext cx="28400" cy="26905"/>
            </a:xfrm>
            <a:custGeom>
              <a:avLst/>
              <a:gdLst>
                <a:gd name="T0" fmla="*/ 13 w 74"/>
                <a:gd name="T1" fmla="*/ 74 h 74"/>
                <a:gd name="T2" fmla="*/ 17 w 74"/>
                <a:gd name="T3" fmla="*/ 73 h 74"/>
                <a:gd name="T4" fmla="*/ 21 w 74"/>
                <a:gd name="T5" fmla="*/ 71 h 74"/>
                <a:gd name="T6" fmla="*/ 70 w 74"/>
                <a:gd name="T7" fmla="*/ 21 h 74"/>
                <a:gd name="T8" fmla="*/ 73 w 74"/>
                <a:gd name="T9" fmla="*/ 18 h 74"/>
                <a:gd name="T10" fmla="*/ 74 w 74"/>
                <a:gd name="T11" fmla="*/ 13 h 74"/>
                <a:gd name="T12" fmla="*/ 73 w 74"/>
                <a:gd name="T13" fmla="*/ 8 h 74"/>
                <a:gd name="T14" fmla="*/ 70 w 74"/>
                <a:gd name="T15" fmla="*/ 4 h 74"/>
                <a:gd name="T16" fmla="*/ 65 w 74"/>
                <a:gd name="T17" fmla="*/ 1 h 74"/>
                <a:gd name="T18" fmla="*/ 61 w 74"/>
                <a:gd name="T19" fmla="*/ 0 h 74"/>
                <a:gd name="T20" fmla="*/ 56 w 74"/>
                <a:gd name="T21" fmla="*/ 1 h 74"/>
                <a:gd name="T22" fmla="*/ 51 w 74"/>
                <a:gd name="T23" fmla="*/ 4 h 74"/>
                <a:gd name="T24" fmla="*/ 3 w 74"/>
                <a:gd name="T25" fmla="*/ 52 h 74"/>
                <a:gd name="T26" fmla="*/ 1 w 74"/>
                <a:gd name="T27" fmla="*/ 57 h 74"/>
                <a:gd name="T28" fmla="*/ 0 w 74"/>
                <a:gd name="T29" fmla="*/ 61 h 74"/>
                <a:gd name="T30" fmla="*/ 1 w 74"/>
                <a:gd name="T31" fmla="*/ 66 h 74"/>
                <a:gd name="T32" fmla="*/ 3 w 74"/>
                <a:gd name="T33" fmla="*/ 71 h 74"/>
                <a:gd name="T34" fmla="*/ 7 w 74"/>
                <a:gd name="T35" fmla="*/ 73 h 74"/>
                <a:gd name="T36" fmla="*/ 13 w 74"/>
                <a:gd name="T37" fmla="*/ 74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4" h="74">
                  <a:moveTo>
                    <a:pt x="13" y="74"/>
                  </a:moveTo>
                  <a:lnTo>
                    <a:pt x="17" y="73"/>
                  </a:lnTo>
                  <a:lnTo>
                    <a:pt x="21" y="71"/>
                  </a:lnTo>
                  <a:lnTo>
                    <a:pt x="70" y="21"/>
                  </a:lnTo>
                  <a:lnTo>
                    <a:pt x="73" y="18"/>
                  </a:lnTo>
                  <a:lnTo>
                    <a:pt x="74" y="13"/>
                  </a:lnTo>
                  <a:lnTo>
                    <a:pt x="73" y="8"/>
                  </a:lnTo>
                  <a:lnTo>
                    <a:pt x="70" y="4"/>
                  </a:lnTo>
                  <a:lnTo>
                    <a:pt x="65" y="1"/>
                  </a:lnTo>
                  <a:lnTo>
                    <a:pt x="61" y="0"/>
                  </a:lnTo>
                  <a:lnTo>
                    <a:pt x="56" y="1"/>
                  </a:lnTo>
                  <a:lnTo>
                    <a:pt x="51" y="4"/>
                  </a:lnTo>
                  <a:lnTo>
                    <a:pt x="3" y="52"/>
                  </a:lnTo>
                  <a:lnTo>
                    <a:pt x="1" y="57"/>
                  </a:lnTo>
                  <a:lnTo>
                    <a:pt x="0" y="61"/>
                  </a:lnTo>
                  <a:lnTo>
                    <a:pt x="1" y="66"/>
                  </a:lnTo>
                  <a:lnTo>
                    <a:pt x="3" y="71"/>
                  </a:lnTo>
                  <a:lnTo>
                    <a:pt x="7" y="73"/>
                  </a:lnTo>
                  <a:lnTo>
                    <a:pt x="13" y="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8" name="Freeform 235"/>
            <p:cNvSpPr>
              <a:spLocks noEditPoints="1"/>
            </p:cNvSpPr>
            <p:nvPr/>
          </p:nvSpPr>
          <p:spPr bwMode="auto">
            <a:xfrm>
              <a:off x="2041188" y="5354717"/>
              <a:ext cx="298422" cy="285493"/>
            </a:xfrm>
            <a:custGeom>
              <a:avLst/>
              <a:gdLst>
                <a:gd name="T0" fmla="*/ 270 w 662"/>
                <a:gd name="T1" fmla="*/ 732 h 764"/>
                <a:gd name="T2" fmla="*/ 199 w 662"/>
                <a:gd name="T3" fmla="*/ 709 h 764"/>
                <a:gd name="T4" fmla="*/ 137 w 662"/>
                <a:gd name="T5" fmla="*/ 669 h 764"/>
                <a:gd name="T6" fmla="*/ 86 w 662"/>
                <a:gd name="T7" fmla="*/ 615 h 764"/>
                <a:gd name="T8" fmla="*/ 50 w 662"/>
                <a:gd name="T9" fmla="*/ 552 h 764"/>
                <a:gd name="T10" fmla="*/ 29 w 662"/>
                <a:gd name="T11" fmla="*/ 479 h 764"/>
                <a:gd name="T12" fmla="*/ 27 w 662"/>
                <a:gd name="T13" fmla="*/ 402 h 764"/>
                <a:gd name="T14" fmla="*/ 44 w 662"/>
                <a:gd name="T15" fmla="*/ 328 h 764"/>
                <a:gd name="T16" fmla="*/ 78 w 662"/>
                <a:gd name="T17" fmla="*/ 262 h 764"/>
                <a:gd name="T18" fmla="*/ 126 w 662"/>
                <a:gd name="T19" fmla="*/ 207 h 764"/>
                <a:gd name="T20" fmla="*/ 186 w 662"/>
                <a:gd name="T21" fmla="*/ 164 h 764"/>
                <a:gd name="T22" fmla="*/ 255 w 662"/>
                <a:gd name="T23" fmla="*/ 137 h 764"/>
                <a:gd name="T24" fmla="*/ 331 w 662"/>
                <a:gd name="T25" fmla="*/ 127 h 764"/>
                <a:gd name="T26" fmla="*/ 407 w 662"/>
                <a:gd name="T27" fmla="*/ 137 h 764"/>
                <a:gd name="T28" fmla="*/ 477 w 662"/>
                <a:gd name="T29" fmla="*/ 164 h 764"/>
                <a:gd name="T30" fmla="*/ 536 w 662"/>
                <a:gd name="T31" fmla="*/ 207 h 764"/>
                <a:gd name="T32" fmla="*/ 584 w 662"/>
                <a:gd name="T33" fmla="*/ 262 h 764"/>
                <a:gd name="T34" fmla="*/ 618 w 662"/>
                <a:gd name="T35" fmla="*/ 328 h 764"/>
                <a:gd name="T36" fmla="*/ 635 w 662"/>
                <a:gd name="T37" fmla="*/ 402 h 764"/>
                <a:gd name="T38" fmla="*/ 633 w 662"/>
                <a:gd name="T39" fmla="*/ 479 h 764"/>
                <a:gd name="T40" fmla="*/ 612 w 662"/>
                <a:gd name="T41" fmla="*/ 552 h 764"/>
                <a:gd name="T42" fmla="*/ 576 w 662"/>
                <a:gd name="T43" fmla="*/ 615 h 764"/>
                <a:gd name="T44" fmla="*/ 525 w 662"/>
                <a:gd name="T45" fmla="*/ 669 h 764"/>
                <a:gd name="T46" fmla="*/ 463 w 662"/>
                <a:gd name="T47" fmla="*/ 709 h 764"/>
                <a:gd name="T48" fmla="*/ 392 w 662"/>
                <a:gd name="T49" fmla="*/ 732 h 764"/>
                <a:gd name="T50" fmla="*/ 565 w 662"/>
                <a:gd name="T51" fmla="*/ 199 h 764"/>
                <a:gd name="T52" fmla="*/ 641 w 662"/>
                <a:gd name="T53" fmla="*/ 170 h 764"/>
                <a:gd name="T54" fmla="*/ 646 w 662"/>
                <a:gd name="T55" fmla="*/ 149 h 764"/>
                <a:gd name="T56" fmla="*/ 579 w 662"/>
                <a:gd name="T57" fmla="*/ 100 h 764"/>
                <a:gd name="T58" fmla="*/ 594 w 662"/>
                <a:gd name="T59" fmla="*/ 133 h 764"/>
                <a:gd name="T60" fmla="*/ 458 w 662"/>
                <a:gd name="T61" fmla="*/ 128 h 764"/>
                <a:gd name="T62" fmla="*/ 368 w 662"/>
                <a:gd name="T63" fmla="*/ 104 h 764"/>
                <a:gd name="T64" fmla="*/ 388 w 662"/>
                <a:gd name="T65" fmla="*/ 22 h 764"/>
                <a:gd name="T66" fmla="*/ 385 w 662"/>
                <a:gd name="T67" fmla="*/ 1 h 764"/>
                <a:gd name="T68" fmla="*/ 291 w 662"/>
                <a:gd name="T69" fmla="*/ 8 h 764"/>
                <a:gd name="T70" fmla="*/ 303 w 662"/>
                <a:gd name="T71" fmla="*/ 25 h 764"/>
                <a:gd name="T72" fmla="*/ 278 w 662"/>
                <a:gd name="T73" fmla="*/ 106 h 764"/>
                <a:gd name="T74" fmla="*/ 201 w 662"/>
                <a:gd name="T75" fmla="*/ 129 h 764"/>
                <a:gd name="T76" fmla="*/ 132 w 662"/>
                <a:gd name="T77" fmla="*/ 169 h 764"/>
                <a:gd name="T78" fmla="*/ 76 w 662"/>
                <a:gd name="T79" fmla="*/ 223 h 764"/>
                <a:gd name="T80" fmla="*/ 33 w 662"/>
                <a:gd name="T81" fmla="*/ 291 h 764"/>
                <a:gd name="T82" fmla="*/ 7 w 662"/>
                <a:gd name="T83" fmla="*/ 366 h 764"/>
                <a:gd name="T84" fmla="*/ 0 w 662"/>
                <a:gd name="T85" fmla="*/ 450 h 764"/>
                <a:gd name="T86" fmla="*/ 15 w 662"/>
                <a:gd name="T87" fmla="*/ 532 h 764"/>
                <a:gd name="T88" fmla="*/ 49 w 662"/>
                <a:gd name="T89" fmla="*/ 605 h 764"/>
                <a:gd name="T90" fmla="*/ 97 w 662"/>
                <a:gd name="T91" fmla="*/ 667 h 764"/>
                <a:gd name="T92" fmla="*/ 159 w 662"/>
                <a:gd name="T93" fmla="*/ 716 h 764"/>
                <a:gd name="T94" fmla="*/ 233 w 662"/>
                <a:gd name="T95" fmla="*/ 749 h 764"/>
                <a:gd name="T96" fmla="*/ 314 w 662"/>
                <a:gd name="T97" fmla="*/ 764 h 764"/>
                <a:gd name="T98" fmla="*/ 398 w 662"/>
                <a:gd name="T99" fmla="*/ 757 h 764"/>
                <a:gd name="T100" fmla="*/ 475 w 662"/>
                <a:gd name="T101" fmla="*/ 731 h 764"/>
                <a:gd name="T102" fmla="*/ 542 w 662"/>
                <a:gd name="T103" fmla="*/ 688 h 764"/>
                <a:gd name="T104" fmla="*/ 596 w 662"/>
                <a:gd name="T105" fmla="*/ 632 h 764"/>
                <a:gd name="T106" fmla="*/ 636 w 662"/>
                <a:gd name="T107" fmla="*/ 562 h 764"/>
                <a:gd name="T108" fmla="*/ 659 w 662"/>
                <a:gd name="T109" fmla="*/ 483 h 764"/>
                <a:gd name="T110" fmla="*/ 661 w 662"/>
                <a:gd name="T111" fmla="*/ 400 h 764"/>
                <a:gd name="T112" fmla="*/ 642 w 662"/>
                <a:gd name="T113" fmla="*/ 319 h 764"/>
                <a:gd name="T114" fmla="*/ 606 w 662"/>
                <a:gd name="T115" fmla="*/ 248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62" h="764">
                  <a:moveTo>
                    <a:pt x="331" y="739"/>
                  </a:moveTo>
                  <a:lnTo>
                    <a:pt x="316" y="738"/>
                  </a:lnTo>
                  <a:lnTo>
                    <a:pt x="300" y="737"/>
                  </a:lnTo>
                  <a:lnTo>
                    <a:pt x="285" y="735"/>
                  </a:lnTo>
                  <a:lnTo>
                    <a:pt x="270" y="732"/>
                  </a:lnTo>
                  <a:lnTo>
                    <a:pt x="255" y="729"/>
                  </a:lnTo>
                  <a:lnTo>
                    <a:pt x="241" y="725"/>
                  </a:lnTo>
                  <a:lnTo>
                    <a:pt x="226" y="720"/>
                  </a:lnTo>
                  <a:lnTo>
                    <a:pt x="212" y="714"/>
                  </a:lnTo>
                  <a:lnTo>
                    <a:pt x="199" y="709"/>
                  </a:lnTo>
                  <a:lnTo>
                    <a:pt x="186" y="701"/>
                  </a:lnTo>
                  <a:lnTo>
                    <a:pt x="173" y="695"/>
                  </a:lnTo>
                  <a:lnTo>
                    <a:pt x="160" y="686"/>
                  </a:lnTo>
                  <a:lnTo>
                    <a:pt x="149" y="678"/>
                  </a:lnTo>
                  <a:lnTo>
                    <a:pt x="137" y="669"/>
                  </a:lnTo>
                  <a:lnTo>
                    <a:pt x="126" y="659"/>
                  </a:lnTo>
                  <a:lnTo>
                    <a:pt x="115" y="649"/>
                  </a:lnTo>
                  <a:lnTo>
                    <a:pt x="106" y="639"/>
                  </a:lnTo>
                  <a:lnTo>
                    <a:pt x="96" y="627"/>
                  </a:lnTo>
                  <a:lnTo>
                    <a:pt x="86" y="615"/>
                  </a:lnTo>
                  <a:lnTo>
                    <a:pt x="78" y="604"/>
                  </a:lnTo>
                  <a:lnTo>
                    <a:pt x="70" y="592"/>
                  </a:lnTo>
                  <a:lnTo>
                    <a:pt x="63" y="579"/>
                  </a:lnTo>
                  <a:lnTo>
                    <a:pt x="56" y="566"/>
                  </a:lnTo>
                  <a:lnTo>
                    <a:pt x="50" y="552"/>
                  </a:lnTo>
                  <a:lnTo>
                    <a:pt x="44" y="538"/>
                  </a:lnTo>
                  <a:lnTo>
                    <a:pt x="39" y="524"/>
                  </a:lnTo>
                  <a:lnTo>
                    <a:pt x="36" y="509"/>
                  </a:lnTo>
                  <a:lnTo>
                    <a:pt x="32" y="494"/>
                  </a:lnTo>
                  <a:lnTo>
                    <a:pt x="29" y="479"/>
                  </a:lnTo>
                  <a:lnTo>
                    <a:pt x="27" y="464"/>
                  </a:lnTo>
                  <a:lnTo>
                    <a:pt x="26" y="449"/>
                  </a:lnTo>
                  <a:lnTo>
                    <a:pt x="26" y="433"/>
                  </a:lnTo>
                  <a:lnTo>
                    <a:pt x="26" y="417"/>
                  </a:lnTo>
                  <a:lnTo>
                    <a:pt x="27" y="402"/>
                  </a:lnTo>
                  <a:lnTo>
                    <a:pt x="29" y="387"/>
                  </a:lnTo>
                  <a:lnTo>
                    <a:pt x="32" y="372"/>
                  </a:lnTo>
                  <a:lnTo>
                    <a:pt x="36" y="357"/>
                  </a:lnTo>
                  <a:lnTo>
                    <a:pt x="39" y="343"/>
                  </a:lnTo>
                  <a:lnTo>
                    <a:pt x="44" y="328"/>
                  </a:lnTo>
                  <a:lnTo>
                    <a:pt x="50" y="314"/>
                  </a:lnTo>
                  <a:lnTo>
                    <a:pt x="56" y="301"/>
                  </a:lnTo>
                  <a:lnTo>
                    <a:pt x="63" y="288"/>
                  </a:lnTo>
                  <a:lnTo>
                    <a:pt x="70" y="275"/>
                  </a:lnTo>
                  <a:lnTo>
                    <a:pt x="78" y="262"/>
                  </a:lnTo>
                  <a:lnTo>
                    <a:pt x="86" y="250"/>
                  </a:lnTo>
                  <a:lnTo>
                    <a:pt x="96" y="239"/>
                  </a:lnTo>
                  <a:lnTo>
                    <a:pt x="106" y="228"/>
                  </a:lnTo>
                  <a:lnTo>
                    <a:pt x="115" y="217"/>
                  </a:lnTo>
                  <a:lnTo>
                    <a:pt x="126" y="207"/>
                  </a:lnTo>
                  <a:lnTo>
                    <a:pt x="137" y="198"/>
                  </a:lnTo>
                  <a:lnTo>
                    <a:pt x="149" y="188"/>
                  </a:lnTo>
                  <a:lnTo>
                    <a:pt x="160" y="179"/>
                  </a:lnTo>
                  <a:lnTo>
                    <a:pt x="173" y="172"/>
                  </a:lnTo>
                  <a:lnTo>
                    <a:pt x="186" y="164"/>
                  </a:lnTo>
                  <a:lnTo>
                    <a:pt x="199" y="158"/>
                  </a:lnTo>
                  <a:lnTo>
                    <a:pt x="212" y="152"/>
                  </a:lnTo>
                  <a:lnTo>
                    <a:pt x="226" y="146"/>
                  </a:lnTo>
                  <a:lnTo>
                    <a:pt x="241" y="141"/>
                  </a:lnTo>
                  <a:lnTo>
                    <a:pt x="255" y="137"/>
                  </a:lnTo>
                  <a:lnTo>
                    <a:pt x="270" y="133"/>
                  </a:lnTo>
                  <a:lnTo>
                    <a:pt x="285" y="131"/>
                  </a:lnTo>
                  <a:lnTo>
                    <a:pt x="300" y="129"/>
                  </a:lnTo>
                  <a:lnTo>
                    <a:pt x="316" y="128"/>
                  </a:lnTo>
                  <a:lnTo>
                    <a:pt x="331" y="127"/>
                  </a:lnTo>
                  <a:lnTo>
                    <a:pt x="347" y="128"/>
                  </a:lnTo>
                  <a:lnTo>
                    <a:pt x="362" y="129"/>
                  </a:lnTo>
                  <a:lnTo>
                    <a:pt x="377" y="131"/>
                  </a:lnTo>
                  <a:lnTo>
                    <a:pt x="392" y="133"/>
                  </a:lnTo>
                  <a:lnTo>
                    <a:pt x="407" y="137"/>
                  </a:lnTo>
                  <a:lnTo>
                    <a:pt x="422" y="141"/>
                  </a:lnTo>
                  <a:lnTo>
                    <a:pt x="436" y="146"/>
                  </a:lnTo>
                  <a:lnTo>
                    <a:pt x="450" y="152"/>
                  </a:lnTo>
                  <a:lnTo>
                    <a:pt x="463" y="158"/>
                  </a:lnTo>
                  <a:lnTo>
                    <a:pt x="477" y="164"/>
                  </a:lnTo>
                  <a:lnTo>
                    <a:pt x="490" y="172"/>
                  </a:lnTo>
                  <a:lnTo>
                    <a:pt x="502" y="179"/>
                  </a:lnTo>
                  <a:lnTo>
                    <a:pt x="514" y="188"/>
                  </a:lnTo>
                  <a:lnTo>
                    <a:pt x="525" y="198"/>
                  </a:lnTo>
                  <a:lnTo>
                    <a:pt x="536" y="207"/>
                  </a:lnTo>
                  <a:lnTo>
                    <a:pt x="547" y="217"/>
                  </a:lnTo>
                  <a:lnTo>
                    <a:pt x="558" y="228"/>
                  </a:lnTo>
                  <a:lnTo>
                    <a:pt x="567" y="239"/>
                  </a:lnTo>
                  <a:lnTo>
                    <a:pt x="576" y="250"/>
                  </a:lnTo>
                  <a:lnTo>
                    <a:pt x="584" y="262"/>
                  </a:lnTo>
                  <a:lnTo>
                    <a:pt x="593" y="275"/>
                  </a:lnTo>
                  <a:lnTo>
                    <a:pt x="600" y="288"/>
                  </a:lnTo>
                  <a:lnTo>
                    <a:pt x="607" y="301"/>
                  </a:lnTo>
                  <a:lnTo>
                    <a:pt x="612" y="314"/>
                  </a:lnTo>
                  <a:lnTo>
                    <a:pt x="618" y="328"/>
                  </a:lnTo>
                  <a:lnTo>
                    <a:pt x="623" y="343"/>
                  </a:lnTo>
                  <a:lnTo>
                    <a:pt x="627" y="357"/>
                  </a:lnTo>
                  <a:lnTo>
                    <a:pt x="631" y="372"/>
                  </a:lnTo>
                  <a:lnTo>
                    <a:pt x="633" y="387"/>
                  </a:lnTo>
                  <a:lnTo>
                    <a:pt x="635" y="402"/>
                  </a:lnTo>
                  <a:lnTo>
                    <a:pt x="636" y="417"/>
                  </a:lnTo>
                  <a:lnTo>
                    <a:pt x="637" y="433"/>
                  </a:lnTo>
                  <a:lnTo>
                    <a:pt x="636" y="449"/>
                  </a:lnTo>
                  <a:lnTo>
                    <a:pt x="635" y="464"/>
                  </a:lnTo>
                  <a:lnTo>
                    <a:pt x="633" y="479"/>
                  </a:lnTo>
                  <a:lnTo>
                    <a:pt x="631" y="494"/>
                  </a:lnTo>
                  <a:lnTo>
                    <a:pt x="627" y="509"/>
                  </a:lnTo>
                  <a:lnTo>
                    <a:pt x="623" y="524"/>
                  </a:lnTo>
                  <a:lnTo>
                    <a:pt x="618" y="538"/>
                  </a:lnTo>
                  <a:lnTo>
                    <a:pt x="612" y="552"/>
                  </a:lnTo>
                  <a:lnTo>
                    <a:pt x="607" y="566"/>
                  </a:lnTo>
                  <a:lnTo>
                    <a:pt x="600" y="579"/>
                  </a:lnTo>
                  <a:lnTo>
                    <a:pt x="593" y="592"/>
                  </a:lnTo>
                  <a:lnTo>
                    <a:pt x="584" y="604"/>
                  </a:lnTo>
                  <a:lnTo>
                    <a:pt x="576" y="615"/>
                  </a:lnTo>
                  <a:lnTo>
                    <a:pt x="567" y="627"/>
                  </a:lnTo>
                  <a:lnTo>
                    <a:pt x="558" y="639"/>
                  </a:lnTo>
                  <a:lnTo>
                    <a:pt x="547" y="649"/>
                  </a:lnTo>
                  <a:lnTo>
                    <a:pt x="536" y="659"/>
                  </a:lnTo>
                  <a:lnTo>
                    <a:pt x="525" y="669"/>
                  </a:lnTo>
                  <a:lnTo>
                    <a:pt x="514" y="678"/>
                  </a:lnTo>
                  <a:lnTo>
                    <a:pt x="502" y="686"/>
                  </a:lnTo>
                  <a:lnTo>
                    <a:pt x="490" y="695"/>
                  </a:lnTo>
                  <a:lnTo>
                    <a:pt x="477" y="701"/>
                  </a:lnTo>
                  <a:lnTo>
                    <a:pt x="463" y="709"/>
                  </a:lnTo>
                  <a:lnTo>
                    <a:pt x="450" y="714"/>
                  </a:lnTo>
                  <a:lnTo>
                    <a:pt x="436" y="720"/>
                  </a:lnTo>
                  <a:lnTo>
                    <a:pt x="422" y="725"/>
                  </a:lnTo>
                  <a:lnTo>
                    <a:pt x="407" y="729"/>
                  </a:lnTo>
                  <a:lnTo>
                    <a:pt x="392" y="732"/>
                  </a:lnTo>
                  <a:lnTo>
                    <a:pt x="377" y="735"/>
                  </a:lnTo>
                  <a:lnTo>
                    <a:pt x="362" y="737"/>
                  </a:lnTo>
                  <a:lnTo>
                    <a:pt x="347" y="738"/>
                  </a:lnTo>
                  <a:lnTo>
                    <a:pt x="331" y="739"/>
                  </a:lnTo>
                  <a:close/>
                  <a:moveTo>
                    <a:pt x="565" y="199"/>
                  </a:moveTo>
                  <a:lnTo>
                    <a:pt x="612" y="152"/>
                  </a:lnTo>
                  <a:lnTo>
                    <a:pt x="627" y="167"/>
                  </a:lnTo>
                  <a:lnTo>
                    <a:pt x="632" y="170"/>
                  </a:lnTo>
                  <a:lnTo>
                    <a:pt x="636" y="171"/>
                  </a:lnTo>
                  <a:lnTo>
                    <a:pt x="641" y="170"/>
                  </a:lnTo>
                  <a:lnTo>
                    <a:pt x="646" y="167"/>
                  </a:lnTo>
                  <a:lnTo>
                    <a:pt x="648" y="162"/>
                  </a:lnTo>
                  <a:lnTo>
                    <a:pt x="649" y="158"/>
                  </a:lnTo>
                  <a:lnTo>
                    <a:pt x="648" y="153"/>
                  </a:lnTo>
                  <a:lnTo>
                    <a:pt x="646" y="149"/>
                  </a:lnTo>
                  <a:lnTo>
                    <a:pt x="597" y="100"/>
                  </a:lnTo>
                  <a:lnTo>
                    <a:pt x="593" y="98"/>
                  </a:lnTo>
                  <a:lnTo>
                    <a:pt x="588" y="97"/>
                  </a:lnTo>
                  <a:lnTo>
                    <a:pt x="583" y="98"/>
                  </a:lnTo>
                  <a:lnTo>
                    <a:pt x="579" y="100"/>
                  </a:lnTo>
                  <a:lnTo>
                    <a:pt x="576" y="104"/>
                  </a:lnTo>
                  <a:lnTo>
                    <a:pt x="576" y="110"/>
                  </a:lnTo>
                  <a:lnTo>
                    <a:pt x="576" y="114"/>
                  </a:lnTo>
                  <a:lnTo>
                    <a:pt x="579" y="118"/>
                  </a:lnTo>
                  <a:lnTo>
                    <a:pt x="594" y="133"/>
                  </a:lnTo>
                  <a:lnTo>
                    <a:pt x="546" y="182"/>
                  </a:lnTo>
                  <a:lnTo>
                    <a:pt x="525" y="165"/>
                  </a:lnTo>
                  <a:lnTo>
                    <a:pt x="504" y="152"/>
                  </a:lnTo>
                  <a:lnTo>
                    <a:pt x="481" y="139"/>
                  </a:lnTo>
                  <a:lnTo>
                    <a:pt x="458" y="128"/>
                  </a:lnTo>
                  <a:lnTo>
                    <a:pt x="433" y="118"/>
                  </a:lnTo>
                  <a:lnTo>
                    <a:pt x="407" y="111"/>
                  </a:lnTo>
                  <a:lnTo>
                    <a:pt x="394" y="109"/>
                  </a:lnTo>
                  <a:lnTo>
                    <a:pt x="382" y="106"/>
                  </a:lnTo>
                  <a:lnTo>
                    <a:pt x="368" y="104"/>
                  </a:lnTo>
                  <a:lnTo>
                    <a:pt x="354" y="103"/>
                  </a:lnTo>
                  <a:lnTo>
                    <a:pt x="354" y="25"/>
                  </a:lnTo>
                  <a:lnTo>
                    <a:pt x="379" y="25"/>
                  </a:lnTo>
                  <a:lnTo>
                    <a:pt x="385" y="25"/>
                  </a:lnTo>
                  <a:lnTo>
                    <a:pt x="388" y="22"/>
                  </a:lnTo>
                  <a:lnTo>
                    <a:pt x="391" y="17"/>
                  </a:lnTo>
                  <a:lnTo>
                    <a:pt x="392" y="13"/>
                  </a:lnTo>
                  <a:lnTo>
                    <a:pt x="391" y="8"/>
                  </a:lnTo>
                  <a:lnTo>
                    <a:pt x="388" y="3"/>
                  </a:lnTo>
                  <a:lnTo>
                    <a:pt x="385" y="1"/>
                  </a:lnTo>
                  <a:lnTo>
                    <a:pt x="379" y="0"/>
                  </a:lnTo>
                  <a:lnTo>
                    <a:pt x="303" y="0"/>
                  </a:lnTo>
                  <a:lnTo>
                    <a:pt x="298" y="1"/>
                  </a:lnTo>
                  <a:lnTo>
                    <a:pt x="294" y="3"/>
                  </a:lnTo>
                  <a:lnTo>
                    <a:pt x="291" y="8"/>
                  </a:lnTo>
                  <a:lnTo>
                    <a:pt x="290" y="13"/>
                  </a:lnTo>
                  <a:lnTo>
                    <a:pt x="291" y="17"/>
                  </a:lnTo>
                  <a:lnTo>
                    <a:pt x="294" y="22"/>
                  </a:lnTo>
                  <a:lnTo>
                    <a:pt x="298" y="25"/>
                  </a:lnTo>
                  <a:lnTo>
                    <a:pt x="303" y="25"/>
                  </a:lnTo>
                  <a:lnTo>
                    <a:pt x="329" y="25"/>
                  </a:lnTo>
                  <a:lnTo>
                    <a:pt x="329" y="102"/>
                  </a:lnTo>
                  <a:lnTo>
                    <a:pt x="312" y="102"/>
                  </a:lnTo>
                  <a:lnTo>
                    <a:pt x="295" y="104"/>
                  </a:lnTo>
                  <a:lnTo>
                    <a:pt x="278" y="106"/>
                  </a:lnTo>
                  <a:lnTo>
                    <a:pt x="262" y="110"/>
                  </a:lnTo>
                  <a:lnTo>
                    <a:pt x="246" y="113"/>
                  </a:lnTo>
                  <a:lnTo>
                    <a:pt x="231" y="118"/>
                  </a:lnTo>
                  <a:lnTo>
                    <a:pt x="215" y="124"/>
                  </a:lnTo>
                  <a:lnTo>
                    <a:pt x="201" y="129"/>
                  </a:lnTo>
                  <a:lnTo>
                    <a:pt x="186" y="135"/>
                  </a:lnTo>
                  <a:lnTo>
                    <a:pt x="172" y="143"/>
                  </a:lnTo>
                  <a:lnTo>
                    <a:pt x="158" y="152"/>
                  </a:lnTo>
                  <a:lnTo>
                    <a:pt x="145" y="160"/>
                  </a:lnTo>
                  <a:lnTo>
                    <a:pt x="132" y="169"/>
                  </a:lnTo>
                  <a:lnTo>
                    <a:pt x="120" y="179"/>
                  </a:lnTo>
                  <a:lnTo>
                    <a:pt x="108" y="189"/>
                  </a:lnTo>
                  <a:lnTo>
                    <a:pt x="96" y="201"/>
                  </a:lnTo>
                  <a:lnTo>
                    <a:pt x="85" y="212"/>
                  </a:lnTo>
                  <a:lnTo>
                    <a:pt x="76" y="223"/>
                  </a:lnTo>
                  <a:lnTo>
                    <a:pt x="66" y="236"/>
                  </a:lnTo>
                  <a:lnTo>
                    <a:pt x="56" y="249"/>
                  </a:lnTo>
                  <a:lnTo>
                    <a:pt x="48" y="262"/>
                  </a:lnTo>
                  <a:lnTo>
                    <a:pt x="40" y="276"/>
                  </a:lnTo>
                  <a:lnTo>
                    <a:pt x="33" y="291"/>
                  </a:lnTo>
                  <a:lnTo>
                    <a:pt x="26" y="305"/>
                  </a:lnTo>
                  <a:lnTo>
                    <a:pt x="20" y="320"/>
                  </a:lnTo>
                  <a:lnTo>
                    <a:pt x="15" y="335"/>
                  </a:lnTo>
                  <a:lnTo>
                    <a:pt x="10" y="351"/>
                  </a:lnTo>
                  <a:lnTo>
                    <a:pt x="7" y="366"/>
                  </a:lnTo>
                  <a:lnTo>
                    <a:pt x="4" y="383"/>
                  </a:lnTo>
                  <a:lnTo>
                    <a:pt x="1" y="400"/>
                  </a:lnTo>
                  <a:lnTo>
                    <a:pt x="0" y="416"/>
                  </a:lnTo>
                  <a:lnTo>
                    <a:pt x="0" y="433"/>
                  </a:lnTo>
                  <a:lnTo>
                    <a:pt x="0" y="450"/>
                  </a:lnTo>
                  <a:lnTo>
                    <a:pt x="1" y="467"/>
                  </a:lnTo>
                  <a:lnTo>
                    <a:pt x="4" y="483"/>
                  </a:lnTo>
                  <a:lnTo>
                    <a:pt x="7" y="499"/>
                  </a:lnTo>
                  <a:lnTo>
                    <a:pt x="11" y="516"/>
                  </a:lnTo>
                  <a:lnTo>
                    <a:pt x="15" y="532"/>
                  </a:lnTo>
                  <a:lnTo>
                    <a:pt x="21" y="547"/>
                  </a:lnTo>
                  <a:lnTo>
                    <a:pt x="26" y="562"/>
                  </a:lnTo>
                  <a:lnTo>
                    <a:pt x="33" y="577"/>
                  </a:lnTo>
                  <a:lnTo>
                    <a:pt x="40" y="591"/>
                  </a:lnTo>
                  <a:lnTo>
                    <a:pt x="49" y="605"/>
                  </a:lnTo>
                  <a:lnTo>
                    <a:pt x="57" y="619"/>
                  </a:lnTo>
                  <a:lnTo>
                    <a:pt x="66" y="632"/>
                  </a:lnTo>
                  <a:lnTo>
                    <a:pt x="76" y="643"/>
                  </a:lnTo>
                  <a:lnTo>
                    <a:pt x="86" y="655"/>
                  </a:lnTo>
                  <a:lnTo>
                    <a:pt x="97" y="667"/>
                  </a:lnTo>
                  <a:lnTo>
                    <a:pt x="109" y="678"/>
                  </a:lnTo>
                  <a:lnTo>
                    <a:pt x="121" y="688"/>
                  </a:lnTo>
                  <a:lnTo>
                    <a:pt x="134" y="698"/>
                  </a:lnTo>
                  <a:lnTo>
                    <a:pt x="146" y="708"/>
                  </a:lnTo>
                  <a:lnTo>
                    <a:pt x="159" y="716"/>
                  </a:lnTo>
                  <a:lnTo>
                    <a:pt x="173" y="724"/>
                  </a:lnTo>
                  <a:lnTo>
                    <a:pt x="188" y="731"/>
                  </a:lnTo>
                  <a:lnTo>
                    <a:pt x="202" y="738"/>
                  </a:lnTo>
                  <a:lnTo>
                    <a:pt x="217" y="744"/>
                  </a:lnTo>
                  <a:lnTo>
                    <a:pt x="233" y="749"/>
                  </a:lnTo>
                  <a:lnTo>
                    <a:pt x="248" y="754"/>
                  </a:lnTo>
                  <a:lnTo>
                    <a:pt x="265" y="757"/>
                  </a:lnTo>
                  <a:lnTo>
                    <a:pt x="281" y="760"/>
                  </a:lnTo>
                  <a:lnTo>
                    <a:pt x="298" y="763"/>
                  </a:lnTo>
                  <a:lnTo>
                    <a:pt x="314" y="764"/>
                  </a:lnTo>
                  <a:lnTo>
                    <a:pt x="331" y="764"/>
                  </a:lnTo>
                  <a:lnTo>
                    <a:pt x="348" y="764"/>
                  </a:lnTo>
                  <a:lnTo>
                    <a:pt x="365" y="763"/>
                  </a:lnTo>
                  <a:lnTo>
                    <a:pt x="382" y="760"/>
                  </a:lnTo>
                  <a:lnTo>
                    <a:pt x="398" y="757"/>
                  </a:lnTo>
                  <a:lnTo>
                    <a:pt x="414" y="754"/>
                  </a:lnTo>
                  <a:lnTo>
                    <a:pt x="430" y="749"/>
                  </a:lnTo>
                  <a:lnTo>
                    <a:pt x="445" y="744"/>
                  </a:lnTo>
                  <a:lnTo>
                    <a:pt x="460" y="738"/>
                  </a:lnTo>
                  <a:lnTo>
                    <a:pt x="475" y="731"/>
                  </a:lnTo>
                  <a:lnTo>
                    <a:pt x="489" y="724"/>
                  </a:lnTo>
                  <a:lnTo>
                    <a:pt x="503" y="716"/>
                  </a:lnTo>
                  <a:lnTo>
                    <a:pt x="516" y="708"/>
                  </a:lnTo>
                  <a:lnTo>
                    <a:pt x="530" y="698"/>
                  </a:lnTo>
                  <a:lnTo>
                    <a:pt x="542" y="688"/>
                  </a:lnTo>
                  <a:lnTo>
                    <a:pt x="553" y="678"/>
                  </a:lnTo>
                  <a:lnTo>
                    <a:pt x="565" y="667"/>
                  </a:lnTo>
                  <a:lnTo>
                    <a:pt x="576" y="655"/>
                  </a:lnTo>
                  <a:lnTo>
                    <a:pt x="587" y="643"/>
                  </a:lnTo>
                  <a:lnTo>
                    <a:pt x="596" y="632"/>
                  </a:lnTo>
                  <a:lnTo>
                    <a:pt x="606" y="619"/>
                  </a:lnTo>
                  <a:lnTo>
                    <a:pt x="615" y="605"/>
                  </a:lnTo>
                  <a:lnTo>
                    <a:pt x="622" y="591"/>
                  </a:lnTo>
                  <a:lnTo>
                    <a:pt x="630" y="577"/>
                  </a:lnTo>
                  <a:lnTo>
                    <a:pt x="636" y="562"/>
                  </a:lnTo>
                  <a:lnTo>
                    <a:pt x="642" y="547"/>
                  </a:lnTo>
                  <a:lnTo>
                    <a:pt x="648" y="532"/>
                  </a:lnTo>
                  <a:lnTo>
                    <a:pt x="652" y="516"/>
                  </a:lnTo>
                  <a:lnTo>
                    <a:pt x="655" y="499"/>
                  </a:lnTo>
                  <a:lnTo>
                    <a:pt x="659" y="483"/>
                  </a:lnTo>
                  <a:lnTo>
                    <a:pt x="661" y="467"/>
                  </a:lnTo>
                  <a:lnTo>
                    <a:pt x="662" y="450"/>
                  </a:lnTo>
                  <a:lnTo>
                    <a:pt x="662" y="433"/>
                  </a:lnTo>
                  <a:lnTo>
                    <a:pt x="662" y="416"/>
                  </a:lnTo>
                  <a:lnTo>
                    <a:pt x="661" y="400"/>
                  </a:lnTo>
                  <a:lnTo>
                    <a:pt x="659" y="382"/>
                  </a:lnTo>
                  <a:lnTo>
                    <a:pt x="655" y="366"/>
                  </a:lnTo>
                  <a:lnTo>
                    <a:pt x="652" y="350"/>
                  </a:lnTo>
                  <a:lnTo>
                    <a:pt x="648" y="335"/>
                  </a:lnTo>
                  <a:lnTo>
                    <a:pt x="642" y="319"/>
                  </a:lnTo>
                  <a:lnTo>
                    <a:pt x="636" y="304"/>
                  </a:lnTo>
                  <a:lnTo>
                    <a:pt x="630" y="289"/>
                  </a:lnTo>
                  <a:lnTo>
                    <a:pt x="622" y="275"/>
                  </a:lnTo>
                  <a:lnTo>
                    <a:pt x="615" y="261"/>
                  </a:lnTo>
                  <a:lnTo>
                    <a:pt x="606" y="248"/>
                  </a:lnTo>
                  <a:lnTo>
                    <a:pt x="596" y="234"/>
                  </a:lnTo>
                  <a:lnTo>
                    <a:pt x="587" y="222"/>
                  </a:lnTo>
                  <a:lnTo>
                    <a:pt x="576" y="210"/>
                  </a:lnTo>
                  <a:lnTo>
                    <a:pt x="565" y="1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69" name="Group 168"/>
          <p:cNvGrpSpPr>
            <a:grpSpLocks noChangeAspect="1"/>
          </p:cNvGrpSpPr>
          <p:nvPr/>
        </p:nvGrpSpPr>
        <p:grpSpPr>
          <a:xfrm>
            <a:off x="7348599" y="2344684"/>
            <a:ext cx="608533" cy="608533"/>
            <a:chOff x="885825" y="1925638"/>
            <a:chExt cx="287338" cy="287338"/>
          </a:xfrm>
          <a:solidFill>
            <a:schemeClr val="bg1"/>
          </a:solidFill>
        </p:grpSpPr>
        <p:sp>
          <p:nvSpPr>
            <p:cNvPr id="170" name="Freeform 50"/>
            <p:cNvSpPr>
              <a:spLocks noEditPoints="1"/>
            </p:cNvSpPr>
            <p:nvPr/>
          </p:nvSpPr>
          <p:spPr bwMode="auto">
            <a:xfrm>
              <a:off x="885825" y="1925638"/>
              <a:ext cx="228600" cy="287338"/>
            </a:xfrm>
            <a:custGeom>
              <a:avLst/>
              <a:gdLst>
                <a:gd name="T0" fmla="*/ 230 w 722"/>
                <a:gd name="T1" fmla="*/ 221 h 905"/>
                <a:gd name="T2" fmla="*/ 252 w 722"/>
                <a:gd name="T3" fmla="*/ 167 h 905"/>
                <a:gd name="T4" fmla="*/ 252 w 722"/>
                <a:gd name="T5" fmla="*/ 105 h 905"/>
                <a:gd name="T6" fmla="*/ 227 w 722"/>
                <a:gd name="T7" fmla="*/ 52 h 905"/>
                <a:gd name="T8" fmla="*/ 598 w 722"/>
                <a:gd name="T9" fmla="*/ 30 h 905"/>
                <a:gd name="T10" fmla="*/ 635 w 722"/>
                <a:gd name="T11" fmla="*/ 43 h 905"/>
                <a:gd name="T12" fmla="*/ 668 w 722"/>
                <a:gd name="T13" fmla="*/ 70 h 905"/>
                <a:gd name="T14" fmla="*/ 688 w 722"/>
                <a:gd name="T15" fmla="*/ 106 h 905"/>
                <a:gd name="T16" fmla="*/ 692 w 722"/>
                <a:gd name="T17" fmla="*/ 145 h 905"/>
                <a:gd name="T18" fmla="*/ 679 w 722"/>
                <a:gd name="T19" fmla="*/ 184 h 905"/>
                <a:gd name="T20" fmla="*/ 652 w 722"/>
                <a:gd name="T21" fmla="*/ 216 h 905"/>
                <a:gd name="T22" fmla="*/ 617 w 722"/>
                <a:gd name="T23" fmla="*/ 236 h 905"/>
                <a:gd name="T24" fmla="*/ 587 w 722"/>
                <a:gd name="T25" fmla="*/ 241 h 905"/>
                <a:gd name="T26" fmla="*/ 572 w 722"/>
                <a:gd name="T27" fmla="*/ 271 h 905"/>
                <a:gd name="T28" fmla="*/ 217 w 722"/>
                <a:gd name="T29" fmla="*/ 181 h 905"/>
                <a:gd name="T30" fmla="*/ 191 w 722"/>
                <a:gd name="T31" fmla="*/ 220 h 905"/>
                <a:gd name="T32" fmla="*/ 150 w 722"/>
                <a:gd name="T33" fmla="*/ 240 h 905"/>
                <a:gd name="T34" fmla="*/ 30 w 722"/>
                <a:gd name="T35" fmla="*/ 125 h 905"/>
                <a:gd name="T36" fmla="*/ 42 w 722"/>
                <a:gd name="T37" fmla="*/ 86 h 905"/>
                <a:gd name="T38" fmla="*/ 66 w 722"/>
                <a:gd name="T39" fmla="*/ 55 h 905"/>
                <a:gd name="T40" fmla="*/ 100 w 722"/>
                <a:gd name="T41" fmla="*/ 35 h 905"/>
                <a:gd name="T42" fmla="*/ 138 w 722"/>
                <a:gd name="T43" fmla="*/ 30 h 905"/>
                <a:gd name="T44" fmla="*/ 174 w 722"/>
                <a:gd name="T45" fmla="*/ 43 h 905"/>
                <a:gd name="T46" fmla="*/ 203 w 722"/>
                <a:gd name="T47" fmla="*/ 69 h 905"/>
                <a:gd name="T48" fmla="*/ 221 w 722"/>
                <a:gd name="T49" fmla="*/ 105 h 905"/>
                <a:gd name="T50" fmla="*/ 225 w 722"/>
                <a:gd name="T51" fmla="*/ 143 h 905"/>
                <a:gd name="T52" fmla="*/ 129 w 722"/>
                <a:gd name="T53" fmla="*/ 152 h 905"/>
                <a:gd name="T54" fmla="*/ 121 w 722"/>
                <a:gd name="T55" fmla="*/ 160 h 905"/>
                <a:gd name="T56" fmla="*/ 120 w 722"/>
                <a:gd name="T57" fmla="*/ 604 h 905"/>
                <a:gd name="T58" fmla="*/ 720 w 722"/>
                <a:gd name="T59" fmla="*/ 110 h 905"/>
                <a:gd name="T60" fmla="*/ 699 w 722"/>
                <a:gd name="T61" fmla="*/ 62 h 905"/>
                <a:gd name="T62" fmla="*/ 661 w 722"/>
                <a:gd name="T63" fmla="*/ 24 h 905"/>
                <a:gd name="T64" fmla="*/ 614 w 722"/>
                <a:gd name="T65" fmla="*/ 3 h 905"/>
                <a:gd name="T66" fmla="*/ 134 w 722"/>
                <a:gd name="T67" fmla="*/ 0 h 905"/>
                <a:gd name="T68" fmla="*/ 116 w 722"/>
                <a:gd name="T69" fmla="*/ 1 h 905"/>
                <a:gd name="T70" fmla="*/ 67 w 722"/>
                <a:gd name="T71" fmla="*/ 16 h 905"/>
                <a:gd name="T72" fmla="*/ 29 w 722"/>
                <a:gd name="T73" fmla="*/ 50 h 905"/>
                <a:gd name="T74" fmla="*/ 5 w 722"/>
                <a:gd name="T75" fmla="*/ 96 h 905"/>
                <a:gd name="T76" fmla="*/ 0 w 722"/>
                <a:gd name="T77" fmla="*/ 619 h 905"/>
                <a:gd name="T78" fmla="*/ 4 w 722"/>
                <a:gd name="T79" fmla="*/ 629 h 905"/>
                <a:gd name="T80" fmla="*/ 15 w 722"/>
                <a:gd name="T81" fmla="*/ 634 h 905"/>
                <a:gd name="T82" fmla="*/ 121 w 722"/>
                <a:gd name="T83" fmla="*/ 895 h 905"/>
                <a:gd name="T84" fmla="*/ 129 w 722"/>
                <a:gd name="T85" fmla="*/ 904 h 905"/>
                <a:gd name="T86" fmla="*/ 590 w 722"/>
                <a:gd name="T87" fmla="*/ 905 h 905"/>
                <a:gd name="T88" fmla="*/ 600 w 722"/>
                <a:gd name="T89" fmla="*/ 898 h 905"/>
                <a:gd name="T90" fmla="*/ 602 w 722"/>
                <a:gd name="T91" fmla="*/ 270 h 905"/>
                <a:gd name="T92" fmla="*/ 648 w 722"/>
                <a:gd name="T93" fmla="*/ 255 h 905"/>
                <a:gd name="T94" fmla="*/ 687 w 722"/>
                <a:gd name="T95" fmla="*/ 225 h 905"/>
                <a:gd name="T96" fmla="*/ 713 w 722"/>
                <a:gd name="T97" fmla="*/ 183 h 905"/>
                <a:gd name="T98" fmla="*/ 722 w 722"/>
                <a:gd name="T99" fmla="*/ 136 h 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22" h="905">
                  <a:moveTo>
                    <a:pt x="587" y="241"/>
                  </a:moveTo>
                  <a:lnTo>
                    <a:pt x="211" y="241"/>
                  </a:lnTo>
                  <a:lnTo>
                    <a:pt x="221" y="231"/>
                  </a:lnTo>
                  <a:lnTo>
                    <a:pt x="230" y="221"/>
                  </a:lnTo>
                  <a:lnTo>
                    <a:pt x="237" y="209"/>
                  </a:lnTo>
                  <a:lnTo>
                    <a:pt x="244" y="195"/>
                  </a:lnTo>
                  <a:lnTo>
                    <a:pt x="249" y="182"/>
                  </a:lnTo>
                  <a:lnTo>
                    <a:pt x="252" y="167"/>
                  </a:lnTo>
                  <a:lnTo>
                    <a:pt x="254" y="152"/>
                  </a:lnTo>
                  <a:lnTo>
                    <a:pt x="256" y="136"/>
                  </a:lnTo>
                  <a:lnTo>
                    <a:pt x="254" y="120"/>
                  </a:lnTo>
                  <a:lnTo>
                    <a:pt x="252" y="105"/>
                  </a:lnTo>
                  <a:lnTo>
                    <a:pt x="248" y="91"/>
                  </a:lnTo>
                  <a:lnTo>
                    <a:pt x="243" y="77"/>
                  </a:lnTo>
                  <a:lnTo>
                    <a:pt x="235" y="64"/>
                  </a:lnTo>
                  <a:lnTo>
                    <a:pt x="227" y="52"/>
                  </a:lnTo>
                  <a:lnTo>
                    <a:pt x="218" y="40"/>
                  </a:lnTo>
                  <a:lnTo>
                    <a:pt x="207" y="30"/>
                  </a:lnTo>
                  <a:lnTo>
                    <a:pt x="587" y="30"/>
                  </a:lnTo>
                  <a:lnTo>
                    <a:pt x="598" y="30"/>
                  </a:lnTo>
                  <a:lnTo>
                    <a:pt x="607" y="33"/>
                  </a:lnTo>
                  <a:lnTo>
                    <a:pt x="617" y="36"/>
                  </a:lnTo>
                  <a:lnTo>
                    <a:pt x="627" y="39"/>
                  </a:lnTo>
                  <a:lnTo>
                    <a:pt x="635" y="43"/>
                  </a:lnTo>
                  <a:lnTo>
                    <a:pt x="645" y="50"/>
                  </a:lnTo>
                  <a:lnTo>
                    <a:pt x="652" y="56"/>
                  </a:lnTo>
                  <a:lnTo>
                    <a:pt x="660" y="63"/>
                  </a:lnTo>
                  <a:lnTo>
                    <a:pt x="668" y="70"/>
                  </a:lnTo>
                  <a:lnTo>
                    <a:pt x="674" y="79"/>
                  </a:lnTo>
                  <a:lnTo>
                    <a:pt x="679" y="87"/>
                  </a:lnTo>
                  <a:lnTo>
                    <a:pt x="684" y="96"/>
                  </a:lnTo>
                  <a:lnTo>
                    <a:pt x="688" y="106"/>
                  </a:lnTo>
                  <a:lnTo>
                    <a:pt x="690" y="115"/>
                  </a:lnTo>
                  <a:lnTo>
                    <a:pt x="692" y="126"/>
                  </a:lnTo>
                  <a:lnTo>
                    <a:pt x="692" y="136"/>
                  </a:lnTo>
                  <a:lnTo>
                    <a:pt x="692" y="145"/>
                  </a:lnTo>
                  <a:lnTo>
                    <a:pt x="690" y="156"/>
                  </a:lnTo>
                  <a:lnTo>
                    <a:pt x="688" y="166"/>
                  </a:lnTo>
                  <a:lnTo>
                    <a:pt x="684" y="176"/>
                  </a:lnTo>
                  <a:lnTo>
                    <a:pt x="679" y="184"/>
                  </a:lnTo>
                  <a:lnTo>
                    <a:pt x="674" y="193"/>
                  </a:lnTo>
                  <a:lnTo>
                    <a:pt x="668" y="201"/>
                  </a:lnTo>
                  <a:lnTo>
                    <a:pt x="660" y="209"/>
                  </a:lnTo>
                  <a:lnTo>
                    <a:pt x="652" y="216"/>
                  </a:lnTo>
                  <a:lnTo>
                    <a:pt x="645" y="222"/>
                  </a:lnTo>
                  <a:lnTo>
                    <a:pt x="635" y="228"/>
                  </a:lnTo>
                  <a:lnTo>
                    <a:pt x="627" y="233"/>
                  </a:lnTo>
                  <a:lnTo>
                    <a:pt x="617" y="236"/>
                  </a:lnTo>
                  <a:lnTo>
                    <a:pt x="607" y="239"/>
                  </a:lnTo>
                  <a:lnTo>
                    <a:pt x="598" y="241"/>
                  </a:lnTo>
                  <a:lnTo>
                    <a:pt x="587" y="241"/>
                  </a:lnTo>
                  <a:lnTo>
                    <a:pt x="587" y="241"/>
                  </a:lnTo>
                  <a:close/>
                  <a:moveTo>
                    <a:pt x="572" y="874"/>
                  </a:moveTo>
                  <a:lnTo>
                    <a:pt x="150" y="874"/>
                  </a:lnTo>
                  <a:lnTo>
                    <a:pt x="150" y="271"/>
                  </a:lnTo>
                  <a:lnTo>
                    <a:pt x="572" y="271"/>
                  </a:lnTo>
                  <a:lnTo>
                    <a:pt x="572" y="874"/>
                  </a:lnTo>
                  <a:close/>
                  <a:moveTo>
                    <a:pt x="150" y="240"/>
                  </a:moveTo>
                  <a:lnTo>
                    <a:pt x="150" y="181"/>
                  </a:lnTo>
                  <a:lnTo>
                    <a:pt x="217" y="181"/>
                  </a:lnTo>
                  <a:lnTo>
                    <a:pt x="211" y="192"/>
                  </a:lnTo>
                  <a:lnTo>
                    <a:pt x="206" y="201"/>
                  </a:lnTo>
                  <a:lnTo>
                    <a:pt x="199" y="211"/>
                  </a:lnTo>
                  <a:lnTo>
                    <a:pt x="191" y="220"/>
                  </a:lnTo>
                  <a:lnTo>
                    <a:pt x="182" y="226"/>
                  </a:lnTo>
                  <a:lnTo>
                    <a:pt x="172" y="233"/>
                  </a:lnTo>
                  <a:lnTo>
                    <a:pt x="161" y="237"/>
                  </a:lnTo>
                  <a:lnTo>
                    <a:pt x="150" y="240"/>
                  </a:lnTo>
                  <a:lnTo>
                    <a:pt x="150" y="240"/>
                  </a:lnTo>
                  <a:close/>
                  <a:moveTo>
                    <a:pt x="30" y="604"/>
                  </a:moveTo>
                  <a:lnTo>
                    <a:pt x="30" y="136"/>
                  </a:lnTo>
                  <a:lnTo>
                    <a:pt x="30" y="125"/>
                  </a:lnTo>
                  <a:lnTo>
                    <a:pt x="32" y="115"/>
                  </a:lnTo>
                  <a:lnTo>
                    <a:pt x="34" y="105"/>
                  </a:lnTo>
                  <a:lnTo>
                    <a:pt x="37" y="96"/>
                  </a:lnTo>
                  <a:lnTo>
                    <a:pt x="42" y="86"/>
                  </a:lnTo>
                  <a:lnTo>
                    <a:pt x="47" y="78"/>
                  </a:lnTo>
                  <a:lnTo>
                    <a:pt x="52" y="69"/>
                  </a:lnTo>
                  <a:lnTo>
                    <a:pt x="59" y="62"/>
                  </a:lnTo>
                  <a:lnTo>
                    <a:pt x="66" y="55"/>
                  </a:lnTo>
                  <a:lnTo>
                    <a:pt x="74" y="49"/>
                  </a:lnTo>
                  <a:lnTo>
                    <a:pt x="82" y="43"/>
                  </a:lnTo>
                  <a:lnTo>
                    <a:pt x="91" y="39"/>
                  </a:lnTo>
                  <a:lnTo>
                    <a:pt x="100" y="35"/>
                  </a:lnTo>
                  <a:lnTo>
                    <a:pt x="109" y="33"/>
                  </a:lnTo>
                  <a:lnTo>
                    <a:pt x="119" y="30"/>
                  </a:lnTo>
                  <a:lnTo>
                    <a:pt x="129" y="30"/>
                  </a:lnTo>
                  <a:lnTo>
                    <a:pt x="138" y="30"/>
                  </a:lnTo>
                  <a:lnTo>
                    <a:pt x="148" y="33"/>
                  </a:lnTo>
                  <a:lnTo>
                    <a:pt x="157" y="35"/>
                  </a:lnTo>
                  <a:lnTo>
                    <a:pt x="165" y="39"/>
                  </a:lnTo>
                  <a:lnTo>
                    <a:pt x="174" y="43"/>
                  </a:lnTo>
                  <a:lnTo>
                    <a:pt x="182" y="49"/>
                  </a:lnTo>
                  <a:lnTo>
                    <a:pt x="190" y="55"/>
                  </a:lnTo>
                  <a:lnTo>
                    <a:pt x="196" y="62"/>
                  </a:lnTo>
                  <a:lnTo>
                    <a:pt x="203" y="69"/>
                  </a:lnTo>
                  <a:lnTo>
                    <a:pt x="208" y="78"/>
                  </a:lnTo>
                  <a:lnTo>
                    <a:pt x="214" y="86"/>
                  </a:lnTo>
                  <a:lnTo>
                    <a:pt x="218" y="95"/>
                  </a:lnTo>
                  <a:lnTo>
                    <a:pt x="221" y="105"/>
                  </a:lnTo>
                  <a:lnTo>
                    <a:pt x="223" y="115"/>
                  </a:lnTo>
                  <a:lnTo>
                    <a:pt x="224" y="125"/>
                  </a:lnTo>
                  <a:lnTo>
                    <a:pt x="225" y="136"/>
                  </a:lnTo>
                  <a:lnTo>
                    <a:pt x="225" y="143"/>
                  </a:lnTo>
                  <a:lnTo>
                    <a:pt x="224" y="151"/>
                  </a:lnTo>
                  <a:lnTo>
                    <a:pt x="135" y="151"/>
                  </a:lnTo>
                  <a:lnTo>
                    <a:pt x="132" y="151"/>
                  </a:lnTo>
                  <a:lnTo>
                    <a:pt x="129" y="152"/>
                  </a:lnTo>
                  <a:lnTo>
                    <a:pt x="126" y="153"/>
                  </a:lnTo>
                  <a:lnTo>
                    <a:pt x="124" y="155"/>
                  </a:lnTo>
                  <a:lnTo>
                    <a:pt x="122" y="157"/>
                  </a:lnTo>
                  <a:lnTo>
                    <a:pt x="121" y="160"/>
                  </a:lnTo>
                  <a:lnTo>
                    <a:pt x="120" y="163"/>
                  </a:lnTo>
                  <a:lnTo>
                    <a:pt x="120" y="166"/>
                  </a:lnTo>
                  <a:lnTo>
                    <a:pt x="120" y="256"/>
                  </a:lnTo>
                  <a:lnTo>
                    <a:pt x="120" y="604"/>
                  </a:lnTo>
                  <a:lnTo>
                    <a:pt x="30" y="604"/>
                  </a:lnTo>
                  <a:close/>
                  <a:moveTo>
                    <a:pt x="722" y="136"/>
                  </a:moveTo>
                  <a:lnTo>
                    <a:pt x="722" y="123"/>
                  </a:lnTo>
                  <a:lnTo>
                    <a:pt x="720" y="110"/>
                  </a:lnTo>
                  <a:lnTo>
                    <a:pt x="717" y="97"/>
                  </a:lnTo>
                  <a:lnTo>
                    <a:pt x="712" y="84"/>
                  </a:lnTo>
                  <a:lnTo>
                    <a:pt x="706" y="72"/>
                  </a:lnTo>
                  <a:lnTo>
                    <a:pt x="699" y="62"/>
                  </a:lnTo>
                  <a:lnTo>
                    <a:pt x="691" y="51"/>
                  </a:lnTo>
                  <a:lnTo>
                    <a:pt x="682" y="41"/>
                  </a:lnTo>
                  <a:lnTo>
                    <a:pt x="672" y="33"/>
                  </a:lnTo>
                  <a:lnTo>
                    <a:pt x="661" y="24"/>
                  </a:lnTo>
                  <a:lnTo>
                    <a:pt x="650" y="17"/>
                  </a:lnTo>
                  <a:lnTo>
                    <a:pt x="638" y="11"/>
                  </a:lnTo>
                  <a:lnTo>
                    <a:pt x="626" y="7"/>
                  </a:lnTo>
                  <a:lnTo>
                    <a:pt x="614" y="3"/>
                  </a:lnTo>
                  <a:lnTo>
                    <a:pt x="601" y="1"/>
                  </a:lnTo>
                  <a:lnTo>
                    <a:pt x="587" y="0"/>
                  </a:lnTo>
                  <a:lnTo>
                    <a:pt x="135" y="0"/>
                  </a:lnTo>
                  <a:lnTo>
                    <a:pt x="134" y="0"/>
                  </a:lnTo>
                  <a:lnTo>
                    <a:pt x="133" y="0"/>
                  </a:lnTo>
                  <a:lnTo>
                    <a:pt x="131" y="0"/>
                  </a:lnTo>
                  <a:lnTo>
                    <a:pt x="129" y="0"/>
                  </a:lnTo>
                  <a:lnTo>
                    <a:pt x="116" y="1"/>
                  </a:lnTo>
                  <a:lnTo>
                    <a:pt x="103" y="2"/>
                  </a:lnTo>
                  <a:lnTo>
                    <a:pt x="90" y="7"/>
                  </a:lnTo>
                  <a:lnTo>
                    <a:pt x="78" y="11"/>
                  </a:lnTo>
                  <a:lnTo>
                    <a:pt x="67" y="16"/>
                  </a:lnTo>
                  <a:lnTo>
                    <a:pt x="57" y="24"/>
                  </a:lnTo>
                  <a:lnTo>
                    <a:pt x="47" y="31"/>
                  </a:lnTo>
                  <a:lnTo>
                    <a:pt x="37" y="40"/>
                  </a:lnTo>
                  <a:lnTo>
                    <a:pt x="29" y="50"/>
                  </a:lnTo>
                  <a:lnTo>
                    <a:pt x="21" y="60"/>
                  </a:lnTo>
                  <a:lnTo>
                    <a:pt x="15" y="71"/>
                  </a:lnTo>
                  <a:lnTo>
                    <a:pt x="9" y="83"/>
                  </a:lnTo>
                  <a:lnTo>
                    <a:pt x="5" y="96"/>
                  </a:lnTo>
                  <a:lnTo>
                    <a:pt x="2" y="109"/>
                  </a:lnTo>
                  <a:lnTo>
                    <a:pt x="0" y="122"/>
                  </a:lnTo>
                  <a:lnTo>
                    <a:pt x="0" y="136"/>
                  </a:lnTo>
                  <a:lnTo>
                    <a:pt x="0" y="619"/>
                  </a:lnTo>
                  <a:lnTo>
                    <a:pt x="0" y="621"/>
                  </a:lnTo>
                  <a:lnTo>
                    <a:pt x="1" y="624"/>
                  </a:lnTo>
                  <a:lnTo>
                    <a:pt x="2" y="626"/>
                  </a:lnTo>
                  <a:lnTo>
                    <a:pt x="4" y="629"/>
                  </a:lnTo>
                  <a:lnTo>
                    <a:pt x="6" y="630"/>
                  </a:lnTo>
                  <a:lnTo>
                    <a:pt x="8" y="633"/>
                  </a:lnTo>
                  <a:lnTo>
                    <a:pt x="11" y="633"/>
                  </a:lnTo>
                  <a:lnTo>
                    <a:pt x="15" y="634"/>
                  </a:lnTo>
                  <a:lnTo>
                    <a:pt x="120" y="634"/>
                  </a:lnTo>
                  <a:lnTo>
                    <a:pt x="120" y="890"/>
                  </a:lnTo>
                  <a:lnTo>
                    <a:pt x="120" y="893"/>
                  </a:lnTo>
                  <a:lnTo>
                    <a:pt x="121" y="895"/>
                  </a:lnTo>
                  <a:lnTo>
                    <a:pt x="122" y="898"/>
                  </a:lnTo>
                  <a:lnTo>
                    <a:pt x="124" y="900"/>
                  </a:lnTo>
                  <a:lnTo>
                    <a:pt x="126" y="902"/>
                  </a:lnTo>
                  <a:lnTo>
                    <a:pt x="129" y="904"/>
                  </a:lnTo>
                  <a:lnTo>
                    <a:pt x="132" y="905"/>
                  </a:lnTo>
                  <a:lnTo>
                    <a:pt x="135" y="905"/>
                  </a:lnTo>
                  <a:lnTo>
                    <a:pt x="587" y="905"/>
                  </a:lnTo>
                  <a:lnTo>
                    <a:pt x="590" y="905"/>
                  </a:lnTo>
                  <a:lnTo>
                    <a:pt x="593" y="904"/>
                  </a:lnTo>
                  <a:lnTo>
                    <a:pt x="595" y="902"/>
                  </a:lnTo>
                  <a:lnTo>
                    <a:pt x="598" y="900"/>
                  </a:lnTo>
                  <a:lnTo>
                    <a:pt x="600" y="898"/>
                  </a:lnTo>
                  <a:lnTo>
                    <a:pt x="601" y="895"/>
                  </a:lnTo>
                  <a:lnTo>
                    <a:pt x="602" y="893"/>
                  </a:lnTo>
                  <a:lnTo>
                    <a:pt x="602" y="890"/>
                  </a:lnTo>
                  <a:lnTo>
                    <a:pt x="602" y="270"/>
                  </a:lnTo>
                  <a:lnTo>
                    <a:pt x="615" y="268"/>
                  </a:lnTo>
                  <a:lnTo>
                    <a:pt x="626" y="265"/>
                  </a:lnTo>
                  <a:lnTo>
                    <a:pt x="637" y="260"/>
                  </a:lnTo>
                  <a:lnTo>
                    <a:pt x="648" y="255"/>
                  </a:lnTo>
                  <a:lnTo>
                    <a:pt x="659" y="249"/>
                  </a:lnTo>
                  <a:lnTo>
                    <a:pt x="669" y="241"/>
                  </a:lnTo>
                  <a:lnTo>
                    <a:pt x="678" y="234"/>
                  </a:lnTo>
                  <a:lnTo>
                    <a:pt x="687" y="225"/>
                  </a:lnTo>
                  <a:lnTo>
                    <a:pt x="694" y="215"/>
                  </a:lnTo>
                  <a:lnTo>
                    <a:pt x="702" y="206"/>
                  </a:lnTo>
                  <a:lnTo>
                    <a:pt x="708" y="195"/>
                  </a:lnTo>
                  <a:lnTo>
                    <a:pt x="713" y="183"/>
                  </a:lnTo>
                  <a:lnTo>
                    <a:pt x="717" y="172"/>
                  </a:lnTo>
                  <a:lnTo>
                    <a:pt x="720" y="160"/>
                  </a:lnTo>
                  <a:lnTo>
                    <a:pt x="722" y="148"/>
                  </a:lnTo>
                  <a:lnTo>
                    <a:pt x="722" y="136"/>
                  </a:lnTo>
                  <a:lnTo>
                    <a:pt x="722" y="1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1" name="Freeform 51"/>
            <p:cNvSpPr>
              <a:spLocks/>
            </p:cNvSpPr>
            <p:nvPr/>
          </p:nvSpPr>
          <p:spPr bwMode="auto">
            <a:xfrm>
              <a:off x="995363" y="2051050"/>
              <a:ext cx="57150" cy="9525"/>
            </a:xfrm>
            <a:custGeom>
              <a:avLst/>
              <a:gdLst>
                <a:gd name="T0" fmla="*/ 15 w 181"/>
                <a:gd name="T1" fmla="*/ 30 h 30"/>
                <a:gd name="T2" fmla="*/ 166 w 181"/>
                <a:gd name="T3" fmla="*/ 30 h 30"/>
                <a:gd name="T4" fmla="*/ 169 w 181"/>
                <a:gd name="T5" fmla="*/ 30 h 30"/>
                <a:gd name="T6" fmla="*/ 172 w 181"/>
                <a:gd name="T7" fmla="*/ 29 h 30"/>
                <a:gd name="T8" fmla="*/ 174 w 181"/>
                <a:gd name="T9" fmla="*/ 28 h 30"/>
                <a:gd name="T10" fmla="*/ 176 w 181"/>
                <a:gd name="T11" fmla="*/ 25 h 30"/>
                <a:gd name="T12" fmla="*/ 178 w 181"/>
                <a:gd name="T13" fmla="*/ 23 h 30"/>
                <a:gd name="T14" fmla="*/ 180 w 181"/>
                <a:gd name="T15" fmla="*/ 21 h 30"/>
                <a:gd name="T16" fmla="*/ 181 w 181"/>
                <a:gd name="T17" fmla="*/ 18 h 30"/>
                <a:gd name="T18" fmla="*/ 181 w 181"/>
                <a:gd name="T19" fmla="*/ 15 h 30"/>
                <a:gd name="T20" fmla="*/ 181 w 181"/>
                <a:gd name="T21" fmla="*/ 13 h 30"/>
                <a:gd name="T22" fmla="*/ 180 w 181"/>
                <a:gd name="T23" fmla="*/ 9 h 30"/>
                <a:gd name="T24" fmla="*/ 178 w 181"/>
                <a:gd name="T25" fmla="*/ 7 h 30"/>
                <a:gd name="T26" fmla="*/ 176 w 181"/>
                <a:gd name="T27" fmla="*/ 4 h 30"/>
                <a:gd name="T28" fmla="*/ 174 w 181"/>
                <a:gd name="T29" fmla="*/ 3 h 30"/>
                <a:gd name="T30" fmla="*/ 172 w 181"/>
                <a:gd name="T31" fmla="*/ 1 h 30"/>
                <a:gd name="T32" fmla="*/ 169 w 181"/>
                <a:gd name="T33" fmla="*/ 1 h 30"/>
                <a:gd name="T34" fmla="*/ 166 w 181"/>
                <a:gd name="T35" fmla="*/ 0 h 30"/>
                <a:gd name="T36" fmla="*/ 15 w 181"/>
                <a:gd name="T37" fmla="*/ 0 h 30"/>
                <a:gd name="T38" fmla="*/ 12 w 181"/>
                <a:gd name="T39" fmla="*/ 1 h 30"/>
                <a:gd name="T40" fmla="*/ 10 w 181"/>
                <a:gd name="T41" fmla="*/ 1 h 30"/>
                <a:gd name="T42" fmla="*/ 6 w 181"/>
                <a:gd name="T43" fmla="*/ 3 h 30"/>
                <a:gd name="T44" fmla="*/ 4 w 181"/>
                <a:gd name="T45" fmla="*/ 4 h 30"/>
                <a:gd name="T46" fmla="*/ 2 w 181"/>
                <a:gd name="T47" fmla="*/ 7 h 30"/>
                <a:gd name="T48" fmla="*/ 1 w 181"/>
                <a:gd name="T49" fmla="*/ 9 h 30"/>
                <a:gd name="T50" fmla="*/ 0 w 181"/>
                <a:gd name="T51" fmla="*/ 13 h 30"/>
                <a:gd name="T52" fmla="*/ 0 w 181"/>
                <a:gd name="T53" fmla="*/ 15 h 30"/>
                <a:gd name="T54" fmla="*/ 0 w 181"/>
                <a:gd name="T55" fmla="*/ 18 h 30"/>
                <a:gd name="T56" fmla="*/ 1 w 181"/>
                <a:gd name="T57" fmla="*/ 21 h 30"/>
                <a:gd name="T58" fmla="*/ 2 w 181"/>
                <a:gd name="T59" fmla="*/ 23 h 30"/>
                <a:gd name="T60" fmla="*/ 4 w 181"/>
                <a:gd name="T61" fmla="*/ 25 h 30"/>
                <a:gd name="T62" fmla="*/ 6 w 181"/>
                <a:gd name="T63" fmla="*/ 28 h 30"/>
                <a:gd name="T64" fmla="*/ 10 w 181"/>
                <a:gd name="T65" fmla="*/ 29 h 30"/>
                <a:gd name="T66" fmla="*/ 12 w 181"/>
                <a:gd name="T67" fmla="*/ 30 h 30"/>
                <a:gd name="T68" fmla="*/ 15 w 181"/>
                <a:gd name="T69"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1" h="30">
                  <a:moveTo>
                    <a:pt x="15" y="30"/>
                  </a:moveTo>
                  <a:lnTo>
                    <a:pt x="166" y="30"/>
                  </a:lnTo>
                  <a:lnTo>
                    <a:pt x="169" y="30"/>
                  </a:lnTo>
                  <a:lnTo>
                    <a:pt x="172" y="29"/>
                  </a:lnTo>
                  <a:lnTo>
                    <a:pt x="174" y="28"/>
                  </a:lnTo>
                  <a:lnTo>
                    <a:pt x="176" y="25"/>
                  </a:lnTo>
                  <a:lnTo>
                    <a:pt x="178" y="23"/>
                  </a:lnTo>
                  <a:lnTo>
                    <a:pt x="180" y="21"/>
                  </a:lnTo>
                  <a:lnTo>
                    <a:pt x="181" y="18"/>
                  </a:lnTo>
                  <a:lnTo>
                    <a:pt x="181" y="15"/>
                  </a:lnTo>
                  <a:lnTo>
                    <a:pt x="181" y="13"/>
                  </a:lnTo>
                  <a:lnTo>
                    <a:pt x="180" y="9"/>
                  </a:lnTo>
                  <a:lnTo>
                    <a:pt x="178" y="7"/>
                  </a:lnTo>
                  <a:lnTo>
                    <a:pt x="176" y="4"/>
                  </a:lnTo>
                  <a:lnTo>
                    <a:pt x="174" y="3"/>
                  </a:lnTo>
                  <a:lnTo>
                    <a:pt x="172" y="1"/>
                  </a:lnTo>
                  <a:lnTo>
                    <a:pt x="169" y="1"/>
                  </a:lnTo>
                  <a:lnTo>
                    <a:pt x="166" y="0"/>
                  </a:lnTo>
                  <a:lnTo>
                    <a:pt x="15" y="0"/>
                  </a:lnTo>
                  <a:lnTo>
                    <a:pt x="12" y="1"/>
                  </a:lnTo>
                  <a:lnTo>
                    <a:pt x="10" y="1"/>
                  </a:lnTo>
                  <a:lnTo>
                    <a:pt x="6" y="3"/>
                  </a:lnTo>
                  <a:lnTo>
                    <a:pt x="4" y="4"/>
                  </a:lnTo>
                  <a:lnTo>
                    <a:pt x="2" y="7"/>
                  </a:lnTo>
                  <a:lnTo>
                    <a:pt x="1" y="9"/>
                  </a:lnTo>
                  <a:lnTo>
                    <a:pt x="0" y="13"/>
                  </a:lnTo>
                  <a:lnTo>
                    <a:pt x="0" y="15"/>
                  </a:lnTo>
                  <a:lnTo>
                    <a:pt x="0" y="18"/>
                  </a:lnTo>
                  <a:lnTo>
                    <a:pt x="1" y="21"/>
                  </a:lnTo>
                  <a:lnTo>
                    <a:pt x="2" y="23"/>
                  </a:lnTo>
                  <a:lnTo>
                    <a:pt x="4" y="25"/>
                  </a:lnTo>
                  <a:lnTo>
                    <a:pt x="6" y="28"/>
                  </a:lnTo>
                  <a:lnTo>
                    <a:pt x="10" y="29"/>
                  </a:lnTo>
                  <a:lnTo>
                    <a:pt x="12" y="30"/>
                  </a:lnTo>
                  <a:lnTo>
                    <a:pt x="15"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2" name="Freeform 52"/>
            <p:cNvSpPr>
              <a:spLocks/>
            </p:cNvSpPr>
            <p:nvPr/>
          </p:nvSpPr>
          <p:spPr bwMode="auto">
            <a:xfrm>
              <a:off x="995363" y="2098675"/>
              <a:ext cx="57150" cy="9525"/>
            </a:xfrm>
            <a:custGeom>
              <a:avLst/>
              <a:gdLst>
                <a:gd name="T0" fmla="*/ 15 w 181"/>
                <a:gd name="T1" fmla="*/ 31 h 31"/>
                <a:gd name="T2" fmla="*/ 166 w 181"/>
                <a:gd name="T3" fmla="*/ 31 h 31"/>
                <a:gd name="T4" fmla="*/ 169 w 181"/>
                <a:gd name="T5" fmla="*/ 30 h 31"/>
                <a:gd name="T6" fmla="*/ 172 w 181"/>
                <a:gd name="T7" fmla="*/ 30 h 31"/>
                <a:gd name="T8" fmla="*/ 174 w 181"/>
                <a:gd name="T9" fmla="*/ 28 h 31"/>
                <a:gd name="T10" fmla="*/ 176 w 181"/>
                <a:gd name="T11" fmla="*/ 27 h 31"/>
                <a:gd name="T12" fmla="*/ 178 w 181"/>
                <a:gd name="T13" fmla="*/ 24 h 31"/>
                <a:gd name="T14" fmla="*/ 180 w 181"/>
                <a:gd name="T15" fmla="*/ 22 h 31"/>
                <a:gd name="T16" fmla="*/ 181 w 181"/>
                <a:gd name="T17" fmla="*/ 19 h 31"/>
                <a:gd name="T18" fmla="*/ 181 w 181"/>
                <a:gd name="T19" fmla="*/ 16 h 31"/>
                <a:gd name="T20" fmla="*/ 181 w 181"/>
                <a:gd name="T21" fmla="*/ 13 h 31"/>
                <a:gd name="T22" fmla="*/ 180 w 181"/>
                <a:gd name="T23" fmla="*/ 10 h 31"/>
                <a:gd name="T24" fmla="*/ 178 w 181"/>
                <a:gd name="T25" fmla="*/ 8 h 31"/>
                <a:gd name="T26" fmla="*/ 176 w 181"/>
                <a:gd name="T27" fmla="*/ 6 h 31"/>
                <a:gd name="T28" fmla="*/ 174 w 181"/>
                <a:gd name="T29" fmla="*/ 3 h 31"/>
                <a:gd name="T30" fmla="*/ 172 w 181"/>
                <a:gd name="T31" fmla="*/ 2 h 31"/>
                <a:gd name="T32" fmla="*/ 169 w 181"/>
                <a:gd name="T33" fmla="*/ 1 h 31"/>
                <a:gd name="T34" fmla="*/ 166 w 181"/>
                <a:gd name="T35" fmla="*/ 1 h 31"/>
                <a:gd name="T36" fmla="*/ 15 w 181"/>
                <a:gd name="T37" fmla="*/ 0 h 31"/>
                <a:gd name="T38" fmla="*/ 12 w 181"/>
                <a:gd name="T39" fmla="*/ 1 h 31"/>
                <a:gd name="T40" fmla="*/ 10 w 181"/>
                <a:gd name="T41" fmla="*/ 2 h 31"/>
                <a:gd name="T42" fmla="*/ 6 w 181"/>
                <a:gd name="T43" fmla="*/ 3 h 31"/>
                <a:gd name="T44" fmla="*/ 4 w 181"/>
                <a:gd name="T45" fmla="*/ 6 h 31"/>
                <a:gd name="T46" fmla="*/ 2 w 181"/>
                <a:gd name="T47" fmla="*/ 8 h 31"/>
                <a:gd name="T48" fmla="*/ 1 w 181"/>
                <a:gd name="T49" fmla="*/ 10 h 31"/>
                <a:gd name="T50" fmla="*/ 0 w 181"/>
                <a:gd name="T51" fmla="*/ 13 h 31"/>
                <a:gd name="T52" fmla="*/ 0 w 181"/>
                <a:gd name="T53" fmla="*/ 16 h 31"/>
                <a:gd name="T54" fmla="*/ 0 w 181"/>
                <a:gd name="T55" fmla="*/ 19 h 31"/>
                <a:gd name="T56" fmla="*/ 1 w 181"/>
                <a:gd name="T57" fmla="*/ 22 h 31"/>
                <a:gd name="T58" fmla="*/ 2 w 181"/>
                <a:gd name="T59" fmla="*/ 24 h 31"/>
                <a:gd name="T60" fmla="*/ 4 w 181"/>
                <a:gd name="T61" fmla="*/ 27 h 31"/>
                <a:gd name="T62" fmla="*/ 6 w 181"/>
                <a:gd name="T63" fmla="*/ 28 h 31"/>
                <a:gd name="T64" fmla="*/ 10 w 181"/>
                <a:gd name="T65" fmla="*/ 30 h 31"/>
                <a:gd name="T66" fmla="*/ 12 w 181"/>
                <a:gd name="T67" fmla="*/ 30 h 31"/>
                <a:gd name="T68" fmla="*/ 15 w 181"/>
                <a:gd name="T69"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1" h="31">
                  <a:moveTo>
                    <a:pt x="15" y="31"/>
                  </a:moveTo>
                  <a:lnTo>
                    <a:pt x="166" y="31"/>
                  </a:lnTo>
                  <a:lnTo>
                    <a:pt x="169" y="30"/>
                  </a:lnTo>
                  <a:lnTo>
                    <a:pt x="172" y="30"/>
                  </a:lnTo>
                  <a:lnTo>
                    <a:pt x="174" y="28"/>
                  </a:lnTo>
                  <a:lnTo>
                    <a:pt x="176" y="27"/>
                  </a:lnTo>
                  <a:lnTo>
                    <a:pt x="178" y="24"/>
                  </a:lnTo>
                  <a:lnTo>
                    <a:pt x="180" y="22"/>
                  </a:lnTo>
                  <a:lnTo>
                    <a:pt x="181" y="19"/>
                  </a:lnTo>
                  <a:lnTo>
                    <a:pt x="181" y="16"/>
                  </a:lnTo>
                  <a:lnTo>
                    <a:pt x="181" y="13"/>
                  </a:lnTo>
                  <a:lnTo>
                    <a:pt x="180" y="10"/>
                  </a:lnTo>
                  <a:lnTo>
                    <a:pt x="178" y="8"/>
                  </a:lnTo>
                  <a:lnTo>
                    <a:pt x="176" y="6"/>
                  </a:lnTo>
                  <a:lnTo>
                    <a:pt x="174" y="3"/>
                  </a:lnTo>
                  <a:lnTo>
                    <a:pt x="172" y="2"/>
                  </a:lnTo>
                  <a:lnTo>
                    <a:pt x="169" y="1"/>
                  </a:lnTo>
                  <a:lnTo>
                    <a:pt x="166" y="1"/>
                  </a:lnTo>
                  <a:lnTo>
                    <a:pt x="15" y="0"/>
                  </a:lnTo>
                  <a:lnTo>
                    <a:pt x="12" y="1"/>
                  </a:lnTo>
                  <a:lnTo>
                    <a:pt x="10" y="2"/>
                  </a:lnTo>
                  <a:lnTo>
                    <a:pt x="6" y="3"/>
                  </a:lnTo>
                  <a:lnTo>
                    <a:pt x="4" y="6"/>
                  </a:lnTo>
                  <a:lnTo>
                    <a:pt x="2" y="8"/>
                  </a:lnTo>
                  <a:lnTo>
                    <a:pt x="1" y="10"/>
                  </a:lnTo>
                  <a:lnTo>
                    <a:pt x="0" y="13"/>
                  </a:lnTo>
                  <a:lnTo>
                    <a:pt x="0" y="16"/>
                  </a:lnTo>
                  <a:lnTo>
                    <a:pt x="0" y="19"/>
                  </a:lnTo>
                  <a:lnTo>
                    <a:pt x="1" y="22"/>
                  </a:lnTo>
                  <a:lnTo>
                    <a:pt x="2" y="24"/>
                  </a:lnTo>
                  <a:lnTo>
                    <a:pt x="4" y="27"/>
                  </a:lnTo>
                  <a:lnTo>
                    <a:pt x="6" y="28"/>
                  </a:lnTo>
                  <a:lnTo>
                    <a:pt x="10" y="30"/>
                  </a:lnTo>
                  <a:lnTo>
                    <a:pt x="12" y="30"/>
                  </a:lnTo>
                  <a:lnTo>
                    <a:pt x="15" y="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3" name="Freeform 53"/>
            <p:cNvSpPr>
              <a:spLocks/>
            </p:cNvSpPr>
            <p:nvPr/>
          </p:nvSpPr>
          <p:spPr bwMode="auto">
            <a:xfrm>
              <a:off x="995363" y="2146300"/>
              <a:ext cx="57150" cy="9525"/>
            </a:xfrm>
            <a:custGeom>
              <a:avLst/>
              <a:gdLst>
                <a:gd name="T0" fmla="*/ 15 w 181"/>
                <a:gd name="T1" fmla="*/ 30 h 30"/>
                <a:gd name="T2" fmla="*/ 166 w 181"/>
                <a:gd name="T3" fmla="*/ 30 h 30"/>
                <a:gd name="T4" fmla="*/ 169 w 181"/>
                <a:gd name="T5" fmla="*/ 30 h 30"/>
                <a:gd name="T6" fmla="*/ 172 w 181"/>
                <a:gd name="T7" fmla="*/ 29 h 30"/>
                <a:gd name="T8" fmla="*/ 174 w 181"/>
                <a:gd name="T9" fmla="*/ 27 h 30"/>
                <a:gd name="T10" fmla="*/ 176 w 181"/>
                <a:gd name="T11" fmla="*/ 26 h 30"/>
                <a:gd name="T12" fmla="*/ 178 w 181"/>
                <a:gd name="T13" fmla="*/ 23 h 30"/>
                <a:gd name="T14" fmla="*/ 180 w 181"/>
                <a:gd name="T15" fmla="*/ 20 h 30"/>
                <a:gd name="T16" fmla="*/ 181 w 181"/>
                <a:gd name="T17" fmla="*/ 18 h 30"/>
                <a:gd name="T18" fmla="*/ 181 w 181"/>
                <a:gd name="T19" fmla="*/ 15 h 30"/>
                <a:gd name="T20" fmla="*/ 181 w 181"/>
                <a:gd name="T21" fmla="*/ 12 h 30"/>
                <a:gd name="T22" fmla="*/ 180 w 181"/>
                <a:gd name="T23" fmla="*/ 8 h 30"/>
                <a:gd name="T24" fmla="*/ 178 w 181"/>
                <a:gd name="T25" fmla="*/ 6 h 30"/>
                <a:gd name="T26" fmla="*/ 176 w 181"/>
                <a:gd name="T27" fmla="*/ 4 h 30"/>
                <a:gd name="T28" fmla="*/ 174 w 181"/>
                <a:gd name="T29" fmla="*/ 2 h 30"/>
                <a:gd name="T30" fmla="*/ 172 w 181"/>
                <a:gd name="T31" fmla="*/ 1 h 30"/>
                <a:gd name="T32" fmla="*/ 169 w 181"/>
                <a:gd name="T33" fmla="*/ 0 h 30"/>
                <a:gd name="T34" fmla="*/ 166 w 181"/>
                <a:gd name="T35" fmla="*/ 0 h 30"/>
                <a:gd name="T36" fmla="*/ 15 w 181"/>
                <a:gd name="T37" fmla="*/ 0 h 30"/>
                <a:gd name="T38" fmla="*/ 12 w 181"/>
                <a:gd name="T39" fmla="*/ 0 h 30"/>
                <a:gd name="T40" fmla="*/ 10 w 181"/>
                <a:gd name="T41" fmla="*/ 1 h 30"/>
                <a:gd name="T42" fmla="*/ 6 w 181"/>
                <a:gd name="T43" fmla="*/ 2 h 30"/>
                <a:gd name="T44" fmla="*/ 4 w 181"/>
                <a:gd name="T45" fmla="*/ 4 h 30"/>
                <a:gd name="T46" fmla="*/ 2 w 181"/>
                <a:gd name="T47" fmla="*/ 6 h 30"/>
                <a:gd name="T48" fmla="*/ 1 w 181"/>
                <a:gd name="T49" fmla="*/ 8 h 30"/>
                <a:gd name="T50" fmla="*/ 0 w 181"/>
                <a:gd name="T51" fmla="*/ 12 h 30"/>
                <a:gd name="T52" fmla="*/ 0 w 181"/>
                <a:gd name="T53" fmla="*/ 15 h 30"/>
                <a:gd name="T54" fmla="*/ 0 w 181"/>
                <a:gd name="T55" fmla="*/ 18 h 30"/>
                <a:gd name="T56" fmla="*/ 1 w 181"/>
                <a:gd name="T57" fmla="*/ 20 h 30"/>
                <a:gd name="T58" fmla="*/ 2 w 181"/>
                <a:gd name="T59" fmla="*/ 23 h 30"/>
                <a:gd name="T60" fmla="*/ 4 w 181"/>
                <a:gd name="T61" fmla="*/ 26 h 30"/>
                <a:gd name="T62" fmla="*/ 6 w 181"/>
                <a:gd name="T63" fmla="*/ 27 h 30"/>
                <a:gd name="T64" fmla="*/ 10 w 181"/>
                <a:gd name="T65" fmla="*/ 29 h 30"/>
                <a:gd name="T66" fmla="*/ 12 w 181"/>
                <a:gd name="T67" fmla="*/ 30 h 30"/>
                <a:gd name="T68" fmla="*/ 15 w 181"/>
                <a:gd name="T69"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1" h="30">
                  <a:moveTo>
                    <a:pt x="15" y="30"/>
                  </a:moveTo>
                  <a:lnTo>
                    <a:pt x="166" y="30"/>
                  </a:lnTo>
                  <a:lnTo>
                    <a:pt x="169" y="30"/>
                  </a:lnTo>
                  <a:lnTo>
                    <a:pt x="172" y="29"/>
                  </a:lnTo>
                  <a:lnTo>
                    <a:pt x="174" y="27"/>
                  </a:lnTo>
                  <a:lnTo>
                    <a:pt x="176" y="26"/>
                  </a:lnTo>
                  <a:lnTo>
                    <a:pt x="178" y="23"/>
                  </a:lnTo>
                  <a:lnTo>
                    <a:pt x="180" y="20"/>
                  </a:lnTo>
                  <a:lnTo>
                    <a:pt x="181" y="18"/>
                  </a:lnTo>
                  <a:lnTo>
                    <a:pt x="181" y="15"/>
                  </a:lnTo>
                  <a:lnTo>
                    <a:pt x="181" y="12"/>
                  </a:lnTo>
                  <a:lnTo>
                    <a:pt x="180" y="8"/>
                  </a:lnTo>
                  <a:lnTo>
                    <a:pt x="178" y="6"/>
                  </a:lnTo>
                  <a:lnTo>
                    <a:pt x="176" y="4"/>
                  </a:lnTo>
                  <a:lnTo>
                    <a:pt x="174" y="2"/>
                  </a:lnTo>
                  <a:lnTo>
                    <a:pt x="172" y="1"/>
                  </a:lnTo>
                  <a:lnTo>
                    <a:pt x="169" y="0"/>
                  </a:lnTo>
                  <a:lnTo>
                    <a:pt x="166" y="0"/>
                  </a:lnTo>
                  <a:lnTo>
                    <a:pt x="15" y="0"/>
                  </a:lnTo>
                  <a:lnTo>
                    <a:pt x="12" y="0"/>
                  </a:lnTo>
                  <a:lnTo>
                    <a:pt x="10" y="1"/>
                  </a:lnTo>
                  <a:lnTo>
                    <a:pt x="6" y="2"/>
                  </a:lnTo>
                  <a:lnTo>
                    <a:pt x="4" y="4"/>
                  </a:lnTo>
                  <a:lnTo>
                    <a:pt x="2" y="6"/>
                  </a:lnTo>
                  <a:lnTo>
                    <a:pt x="1" y="8"/>
                  </a:lnTo>
                  <a:lnTo>
                    <a:pt x="0" y="12"/>
                  </a:lnTo>
                  <a:lnTo>
                    <a:pt x="0" y="15"/>
                  </a:lnTo>
                  <a:lnTo>
                    <a:pt x="0" y="18"/>
                  </a:lnTo>
                  <a:lnTo>
                    <a:pt x="1" y="20"/>
                  </a:lnTo>
                  <a:lnTo>
                    <a:pt x="2" y="23"/>
                  </a:lnTo>
                  <a:lnTo>
                    <a:pt x="4" y="26"/>
                  </a:lnTo>
                  <a:lnTo>
                    <a:pt x="6" y="27"/>
                  </a:lnTo>
                  <a:lnTo>
                    <a:pt x="10" y="29"/>
                  </a:lnTo>
                  <a:lnTo>
                    <a:pt x="12" y="30"/>
                  </a:lnTo>
                  <a:lnTo>
                    <a:pt x="15"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4" name="Freeform 54"/>
            <p:cNvSpPr>
              <a:spLocks/>
            </p:cNvSpPr>
            <p:nvPr/>
          </p:nvSpPr>
          <p:spPr bwMode="auto">
            <a:xfrm>
              <a:off x="947738" y="2022475"/>
              <a:ext cx="38100" cy="33338"/>
            </a:xfrm>
            <a:custGeom>
              <a:avLst/>
              <a:gdLst>
                <a:gd name="T0" fmla="*/ 20 w 121"/>
                <a:gd name="T1" fmla="*/ 101 h 106"/>
                <a:gd name="T2" fmla="*/ 22 w 121"/>
                <a:gd name="T3" fmla="*/ 104 h 106"/>
                <a:gd name="T4" fmla="*/ 25 w 121"/>
                <a:gd name="T5" fmla="*/ 105 h 106"/>
                <a:gd name="T6" fmla="*/ 27 w 121"/>
                <a:gd name="T7" fmla="*/ 106 h 106"/>
                <a:gd name="T8" fmla="*/ 30 w 121"/>
                <a:gd name="T9" fmla="*/ 106 h 106"/>
                <a:gd name="T10" fmla="*/ 36 w 121"/>
                <a:gd name="T11" fmla="*/ 105 h 106"/>
                <a:gd name="T12" fmla="*/ 41 w 121"/>
                <a:gd name="T13" fmla="*/ 101 h 106"/>
                <a:gd name="T14" fmla="*/ 116 w 121"/>
                <a:gd name="T15" fmla="*/ 26 h 106"/>
                <a:gd name="T16" fmla="*/ 119 w 121"/>
                <a:gd name="T17" fmla="*/ 24 h 106"/>
                <a:gd name="T18" fmla="*/ 120 w 121"/>
                <a:gd name="T19" fmla="*/ 21 h 106"/>
                <a:gd name="T20" fmla="*/ 121 w 121"/>
                <a:gd name="T21" fmla="*/ 19 h 106"/>
                <a:gd name="T22" fmla="*/ 121 w 121"/>
                <a:gd name="T23" fmla="*/ 15 h 106"/>
                <a:gd name="T24" fmla="*/ 121 w 121"/>
                <a:gd name="T25" fmla="*/ 13 h 106"/>
                <a:gd name="T26" fmla="*/ 120 w 121"/>
                <a:gd name="T27" fmla="*/ 10 h 106"/>
                <a:gd name="T28" fmla="*/ 119 w 121"/>
                <a:gd name="T29" fmla="*/ 8 h 106"/>
                <a:gd name="T30" fmla="*/ 116 w 121"/>
                <a:gd name="T31" fmla="*/ 5 h 106"/>
                <a:gd name="T32" fmla="*/ 114 w 121"/>
                <a:gd name="T33" fmla="*/ 4 h 106"/>
                <a:gd name="T34" fmla="*/ 111 w 121"/>
                <a:gd name="T35" fmla="*/ 1 h 106"/>
                <a:gd name="T36" fmla="*/ 109 w 121"/>
                <a:gd name="T37" fmla="*/ 0 h 106"/>
                <a:gd name="T38" fmla="*/ 106 w 121"/>
                <a:gd name="T39" fmla="*/ 0 h 106"/>
                <a:gd name="T40" fmla="*/ 103 w 121"/>
                <a:gd name="T41" fmla="*/ 0 h 106"/>
                <a:gd name="T42" fmla="*/ 100 w 121"/>
                <a:gd name="T43" fmla="*/ 1 h 106"/>
                <a:gd name="T44" fmla="*/ 97 w 121"/>
                <a:gd name="T45" fmla="*/ 4 h 106"/>
                <a:gd name="T46" fmla="*/ 95 w 121"/>
                <a:gd name="T47" fmla="*/ 5 h 106"/>
                <a:gd name="T48" fmla="*/ 30 w 121"/>
                <a:gd name="T49" fmla="*/ 69 h 106"/>
                <a:gd name="T50" fmla="*/ 26 w 121"/>
                <a:gd name="T51" fmla="*/ 65 h 106"/>
                <a:gd name="T52" fmla="*/ 24 w 121"/>
                <a:gd name="T53" fmla="*/ 64 h 106"/>
                <a:gd name="T54" fmla="*/ 21 w 121"/>
                <a:gd name="T55" fmla="*/ 62 h 106"/>
                <a:gd name="T56" fmla="*/ 18 w 121"/>
                <a:gd name="T57" fmla="*/ 62 h 106"/>
                <a:gd name="T58" fmla="*/ 15 w 121"/>
                <a:gd name="T59" fmla="*/ 61 h 106"/>
                <a:gd name="T60" fmla="*/ 12 w 121"/>
                <a:gd name="T61" fmla="*/ 62 h 106"/>
                <a:gd name="T62" fmla="*/ 10 w 121"/>
                <a:gd name="T63" fmla="*/ 62 h 106"/>
                <a:gd name="T64" fmla="*/ 7 w 121"/>
                <a:gd name="T65" fmla="*/ 64 h 106"/>
                <a:gd name="T66" fmla="*/ 5 w 121"/>
                <a:gd name="T67" fmla="*/ 65 h 106"/>
                <a:gd name="T68" fmla="*/ 2 w 121"/>
                <a:gd name="T69" fmla="*/ 68 h 106"/>
                <a:gd name="T70" fmla="*/ 1 w 121"/>
                <a:gd name="T71" fmla="*/ 70 h 106"/>
                <a:gd name="T72" fmla="*/ 0 w 121"/>
                <a:gd name="T73" fmla="*/ 73 h 106"/>
                <a:gd name="T74" fmla="*/ 0 w 121"/>
                <a:gd name="T75" fmla="*/ 76 h 106"/>
                <a:gd name="T76" fmla="*/ 0 w 121"/>
                <a:gd name="T77" fmla="*/ 79 h 106"/>
                <a:gd name="T78" fmla="*/ 1 w 121"/>
                <a:gd name="T79" fmla="*/ 82 h 106"/>
                <a:gd name="T80" fmla="*/ 2 w 121"/>
                <a:gd name="T81" fmla="*/ 84 h 106"/>
                <a:gd name="T82" fmla="*/ 5 w 121"/>
                <a:gd name="T83" fmla="*/ 86 h 106"/>
                <a:gd name="T84" fmla="*/ 20 w 121"/>
                <a:gd name="T85" fmla="*/ 101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1" h="106">
                  <a:moveTo>
                    <a:pt x="20" y="101"/>
                  </a:moveTo>
                  <a:lnTo>
                    <a:pt x="22" y="104"/>
                  </a:lnTo>
                  <a:lnTo>
                    <a:pt x="25" y="105"/>
                  </a:lnTo>
                  <a:lnTo>
                    <a:pt x="27" y="106"/>
                  </a:lnTo>
                  <a:lnTo>
                    <a:pt x="30" y="106"/>
                  </a:lnTo>
                  <a:lnTo>
                    <a:pt x="36" y="105"/>
                  </a:lnTo>
                  <a:lnTo>
                    <a:pt x="41" y="101"/>
                  </a:lnTo>
                  <a:lnTo>
                    <a:pt x="116" y="26"/>
                  </a:lnTo>
                  <a:lnTo>
                    <a:pt x="119" y="24"/>
                  </a:lnTo>
                  <a:lnTo>
                    <a:pt x="120" y="21"/>
                  </a:lnTo>
                  <a:lnTo>
                    <a:pt x="121" y="19"/>
                  </a:lnTo>
                  <a:lnTo>
                    <a:pt x="121" y="15"/>
                  </a:lnTo>
                  <a:lnTo>
                    <a:pt x="121" y="13"/>
                  </a:lnTo>
                  <a:lnTo>
                    <a:pt x="120" y="10"/>
                  </a:lnTo>
                  <a:lnTo>
                    <a:pt x="119" y="8"/>
                  </a:lnTo>
                  <a:lnTo>
                    <a:pt x="116" y="5"/>
                  </a:lnTo>
                  <a:lnTo>
                    <a:pt x="114" y="4"/>
                  </a:lnTo>
                  <a:lnTo>
                    <a:pt x="111" y="1"/>
                  </a:lnTo>
                  <a:lnTo>
                    <a:pt x="109" y="0"/>
                  </a:lnTo>
                  <a:lnTo>
                    <a:pt x="106" y="0"/>
                  </a:lnTo>
                  <a:lnTo>
                    <a:pt x="103" y="0"/>
                  </a:lnTo>
                  <a:lnTo>
                    <a:pt x="100" y="1"/>
                  </a:lnTo>
                  <a:lnTo>
                    <a:pt x="97" y="4"/>
                  </a:lnTo>
                  <a:lnTo>
                    <a:pt x="95" y="5"/>
                  </a:lnTo>
                  <a:lnTo>
                    <a:pt x="30" y="69"/>
                  </a:lnTo>
                  <a:lnTo>
                    <a:pt x="26" y="65"/>
                  </a:lnTo>
                  <a:lnTo>
                    <a:pt x="24" y="64"/>
                  </a:lnTo>
                  <a:lnTo>
                    <a:pt x="21" y="62"/>
                  </a:lnTo>
                  <a:lnTo>
                    <a:pt x="18" y="62"/>
                  </a:lnTo>
                  <a:lnTo>
                    <a:pt x="15" y="61"/>
                  </a:lnTo>
                  <a:lnTo>
                    <a:pt x="12" y="62"/>
                  </a:lnTo>
                  <a:lnTo>
                    <a:pt x="10" y="62"/>
                  </a:lnTo>
                  <a:lnTo>
                    <a:pt x="7" y="64"/>
                  </a:lnTo>
                  <a:lnTo>
                    <a:pt x="5" y="65"/>
                  </a:lnTo>
                  <a:lnTo>
                    <a:pt x="2" y="68"/>
                  </a:lnTo>
                  <a:lnTo>
                    <a:pt x="1" y="70"/>
                  </a:lnTo>
                  <a:lnTo>
                    <a:pt x="0" y="73"/>
                  </a:lnTo>
                  <a:lnTo>
                    <a:pt x="0" y="76"/>
                  </a:lnTo>
                  <a:lnTo>
                    <a:pt x="0" y="79"/>
                  </a:lnTo>
                  <a:lnTo>
                    <a:pt x="1" y="82"/>
                  </a:lnTo>
                  <a:lnTo>
                    <a:pt x="2" y="84"/>
                  </a:lnTo>
                  <a:lnTo>
                    <a:pt x="5" y="86"/>
                  </a:lnTo>
                  <a:lnTo>
                    <a:pt x="20" y="1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5" name="Freeform 55"/>
            <p:cNvSpPr>
              <a:spLocks/>
            </p:cNvSpPr>
            <p:nvPr/>
          </p:nvSpPr>
          <p:spPr bwMode="auto">
            <a:xfrm>
              <a:off x="947738" y="2070100"/>
              <a:ext cx="38100" cy="33338"/>
            </a:xfrm>
            <a:custGeom>
              <a:avLst/>
              <a:gdLst>
                <a:gd name="T0" fmla="*/ 20 w 121"/>
                <a:gd name="T1" fmla="*/ 101 h 106"/>
                <a:gd name="T2" fmla="*/ 22 w 121"/>
                <a:gd name="T3" fmla="*/ 103 h 106"/>
                <a:gd name="T4" fmla="*/ 25 w 121"/>
                <a:gd name="T5" fmla="*/ 105 h 106"/>
                <a:gd name="T6" fmla="*/ 27 w 121"/>
                <a:gd name="T7" fmla="*/ 105 h 106"/>
                <a:gd name="T8" fmla="*/ 30 w 121"/>
                <a:gd name="T9" fmla="*/ 106 h 106"/>
                <a:gd name="T10" fmla="*/ 34 w 121"/>
                <a:gd name="T11" fmla="*/ 105 h 106"/>
                <a:gd name="T12" fmla="*/ 36 w 121"/>
                <a:gd name="T13" fmla="*/ 105 h 106"/>
                <a:gd name="T14" fmla="*/ 39 w 121"/>
                <a:gd name="T15" fmla="*/ 103 h 106"/>
                <a:gd name="T16" fmla="*/ 41 w 121"/>
                <a:gd name="T17" fmla="*/ 102 h 106"/>
                <a:gd name="T18" fmla="*/ 116 w 121"/>
                <a:gd name="T19" fmla="*/ 26 h 106"/>
                <a:gd name="T20" fmla="*/ 119 w 121"/>
                <a:gd name="T21" fmla="*/ 24 h 106"/>
                <a:gd name="T22" fmla="*/ 120 w 121"/>
                <a:gd name="T23" fmla="*/ 21 h 106"/>
                <a:gd name="T24" fmla="*/ 121 w 121"/>
                <a:gd name="T25" fmla="*/ 18 h 106"/>
                <a:gd name="T26" fmla="*/ 121 w 121"/>
                <a:gd name="T27" fmla="*/ 15 h 106"/>
                <a:gd name="T28" fmla="*/ 121 w 121"/>
                <a:gd name="T29" fmla="*/ 13 h 106"/>
                <a:gd name="T30" fmla="*/ 120 w 121"/>
                <a:gd name="T31" fmla="*/ 10 h 106"/>
                <a:gd name="T32" fmla="*/ 119 w 121"/>
                <a:gd name="T33" fmla="*/ 7 h 106"/>
                <a:gd name="T34" fmla="*/ 116 w 121"/>
                <a:gd name="T35" fmla="*/ 5 h 106"/>
                <a:gd name="T36" fmla="*/ 114 w 121"/>
                <a:gd name="T37" fmla="*/ 3 h 106"/>
                <a:gd name="T38" fmla="*/ 111 w 121"/>
                <a:gd name="T39" fmla="*/ 1 h 106"/>
                <a:gd name="T40" fmla="*/ 109 w 121"/>
                <a:gd name="T41" fmla="*/ 1 h 106"/>
                <a:gd name="T42" fmla="*/ 106 w 121"/>
                <a:gd name="T43" fmla="*/ 0 h 106"/>
                <a:gd name="T44" fmla="*/ 103 w 121"/>
                <a:gd name="T45" fmla="*/ 1 h 106"/>
                <a:gd name="T46" fmla="*/ 100 w 121"/>
                <a:gd name="T47" fmla="*/ 1 h 106"/>
                <a:gd name="T48" fmla="*/ 97 w 121"/>
                <a:gd name="T49" fmla="*/ 3 h 106"/>
                <a:gd name="T50" fmla="*/ 95 w 121"/>
                <a:gd name="T51" fmla="*/ 5 h 106"/>
                <a:gd name="T52" fmla="*/ 30 w 121"/>
                <a:gd name="T53" fmla="*/ 70 h 106"/>
                <a:gd name="T54" fmla="*/ 26 w 121"/>
                <a:gd name="T55" fmla="*/ 65 h 106"/>
                <a:gd name="T56" fmla="*/ 24 w 121"/>
                <a:gd name="T57" fmla="*/ 63 h 106"/>
                <a:gd name="T58" fmla="*/ 21 w 121"/>
                <a:gd name="T59" fmla="*/ 61 h 106"/>
                <a:gd name="T60" fmla="*/ 18 w 121"/>
                <a:gd name="T61" fmla="*/ 61 h 106"/>
                <a:gd name="T62" fmla="*/ 15 w 121"/>
                <a:gd name="T63" fmla="*/ 60 h 106"/>
                <a:gd name="T64" fmla="*/ 12 w 121"/>
                <a:gd name="T65" fmla="*/ 61 h 106"/>
                <a:gd name="T66" fmla="*/ 10 w 121"/>
                <a:gd name="T67" fmla="*/ 62 h 106"/>
                <a:gd name="T68" fmla="*/ 7 w 121"/>
                <a:gd name="T69" fmla="*/ 63 h 106"/>
                <a:gd name="T70" fmla="*/ 5 w 121"/>
                <a:gd name="T71" fmla="*/ 65 h 106"/>
                <a:gd name="T72" fmla="*/ 2 w 121"/>
                <a:gd name="T73" fmla="*/ 68 h 106"/>
                <a:gd name="T74" fmla="*/ 1 w 121"/>
                <a:gd name="T75" fmla="*/ 70 h 106"/>
                <a:gd name="T76" fmla="*/ 0 w 121"/>
                <a:gd name="T77" fmla="*/ 73 h 106"/>
                <a:gd name="T78" fmla="*/ 0 w 121"/>
                <a:gd name="T79" fmla="*/ 76 h 106"/>
                <a:gd name="T80" fmla="*/ 0 w 121"/>
                <a:gd name="T81" fmla="*/ 78 h 106"/>
                <a:gd name="T82" fmla="*/ 1 w 121"/>
                <a:gd name="T83" fmla="*/ 82 h 106"/>
                <a:gd name="T84" fmla="*/ 2 w 121"/>
                <a:gd name="T85" fmla="*/ 84 h 106"/>
                <a:gd name="T86" fmla="*/ 5 w 121"/>
                <a:gd name="T87" fmla="*/ 87 h 106"/>
                <a:gd name="T88" fmla="*/ 20 w 121"/>
                <a:gd name="T89" fmla="*/ 101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1" h="106">
                  <a:moveTo>
                    <a:pt x="20" y="101"/>
                  </a:moveTo>
                  <a:lnTo>
                    <a:pt x="22" y="103"/>
                  </a:lnTo>
                  <a:lnTo>
                    <a:pt x="25" y="105"/>
                  </a:lnTo>
                  <a:lnTo>
                    <a:pt x="27" y="105"/>
                  </a:lnTo>
                  <a:lnTo>
                    <a:pt x="30" y="106"/>
                  </a:lnTo>
                  <a:lnTo>
                    <a:pt x="34" y="105"/>
                  </a:lnTo>
                  <a:lnTo>
                    <a:pt x="36" y="105"/>
                  </a:lnTo>
                  <a:lnTo>
                    <a:pt x="39" y="103"/>
                  </a:lnTo>
                  <a:lnTo>
                    <a:pt x="41" y="102"/>
                  </a:lnTo>
                  <a:lnTo>
                    <a:pt x="116" y="26"/>
                  </a:lnTo>
                  <a:lnTo>
                    <a:pt x="119" y="24"/>
                  </a:lnTo>
                  <a:lnTo>
                    <a:pt x="120" y="21"/>
                  </a:lnTo>
                  <a:lnTo>
                    <a:pt x="121" y="18"/>
                  </a:lnTo>
                  <a:lnTo>
                    <a:pt x="121" y="15"/>
                  </a:lnTo>
                  <a:lnTo>
                    <a:pt x="121" y="13"/>
                  </a:lnTo>
                  <a:lnTo>
                    <a:pt x="120" y="10"/>
                  </a:lnTo>
                  <a:lnTo>
                    <a:pt x="119" y="7"/>
                  </a:lnTo>
                  <a:lnTo>
                    <a:pt x="116" y="5"/>
                  </a:lnTo>
                  <a:lnTo>
                    <a:pt x="114" y="3"/>
                  </a:lnTo>
                  <a:lnTo>
                    <a:pt x="111" y="1"/>
                  </a:lnTo>
                  <a:lnTo>
                    <a:pt x="109" y="1"/>
                  </a:lnTo>
                  <a:lnTo>
                    <a:pt x="106" y="0"/>
                  </a:lnTo>
                  <a:lnTo>
                    <a:pt x="103" y="1"/>
                  </a:lnTo>
                  <a:lnTo>
                    <a:pt x="100" y="1"/>
                  </a:lnTo>
                  <a:lnTo>
                    <a:pt x="97" y="3"/>
                  </a:lnTo>
                  <a:lnTo>
                    <a:pt x="95" y="5"/>
                  </a:lnTo>
                  <a:lnTo>
                    <a:pt x="30" y="70"/>
                  </a:lnTo>
                  <a:lnTo>
                    <a:pt x="26" y="65"/>
                  </a:lnTo>
                  <a:lnTo>
                    <a:pt x="24" y="63"/>
                  </a:lnTo>
                  <a:lnTo>
                    <a:pt x="21" y="61"/>
                  </a:lnTo>
                  <a:lnTo>
                    <a:pt x="18" y="61"/>
                  </a:lnTo>
                  <a:lnTo>
                    <a:pt x="15" y="60"/>
                  </a:lnTo>
                  <a:lnTo>
                    <a:pt x="12" y="61"/>
                  </a:lnTo>
                  <a:lnTo>
                    <a:pt x="10" y="62"/>
                  </a:lnTo>
                  <a:lnTo>
                    <a:pt x="7" y="63"/>
                  </a:lnTo>
                  <a:lnTo>
                    <a:pt x="5" y="65"/>
                  </a:lnTo>
                  <a:lnTo>
                    <a:pt x="2" y="68"/>
                  </a:lnTo>
                  <a:lnTo>
                    <a:pt x="1" y="70"/>
                  </a:lnTo>
                  <a:lnTo>
                    <a:pt x="0" y="73"/>
                  </a:lnTo>
                  <a:lnTo>
                    <a:pt x="0" y="76"/>
                  </a:lnTo>
                  <a:lnTo>
                    <a:pt x="0" y="78"/>
                  </a:lnTo>
                  <a:lnTo>
                    <a:pt x="1" y="82"/>
                  </a:lnTo>
                  <a:lnTo>
                    <a:pt x="2" y="84"/>
                  </a:lnTo>
                  <a:lnTo>
                    <a:pt x="5" y="87"/>
                  </a:lnTo>
                  <a:lnTo>
                    <a:pt x="20" y="1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6" name="Freeform 56"/>
            <p:cNvSpPr>
              <a:spLocks noEditPoints="1"/>
            </p:cNvSpPr>
            <p:nvPr/>
          </p:nvSpPr>
          <p:spPr bwMode="auto">
            <a:xfrm>
              <a:off x="1104900" y="1993900"/>
              <a:ext cx="68263" cy="219075"/>
            </a:xfrm>
            <a:custGeom>
              <a:avLst/>
              <a:gdLst>
                <a:gd name="T0" fmla="*/ 120 w 212"/>
                <a:gd name="T1" fmla="*/ 659 h 694"/>
                <a:gd name="T2" fmla="*/ 99 w 212"/>
                <a:gd name="T3" fmla="*/ 643 h 694"/>
                <a:gd name="T4" fmla="*/ 92 w 212"/>
                <a:gd name="T5" fmla="*/ 618 h 694"/>
                <a:gd name="T6" fmla="*/ 181 w 212"/>
                <a:gd name="T7" fmla="*/ 616 h 694"/>
                <a:gd name="T8" fmla="*/ 167 w 212"/>
                <a:gd name="T9" fmla="*/ 647 h 694"/>
                <a:gd name="T10" fmla="*/ 144 w 212"/>
                <a:gd name="T11" fmla="*/ 662 h 694"/>
                <a:gd name="T12" fmla="*/ 145 w 212"/>
                <a:gd name="T13" fmla="*/ 31 h 694"/>
                <a:gd name="T14" fmla="*/ 168 w 212"/>
                <a:gd name="T15" fmla="*/ 43 h 694"/>
                <a:gd name="T16" fmla="*/ 181 w 212"/>
                <a:gd name="T17" fmla="*/ 57 h 694"/>
                <a:gd name="T18" fmla="*/ 92 w 212"/>
                <a:gd name="T19" fmla="*/ 331 h 694"/>
                <a:gd name="T20" fmla="*/ 95 w 212"/>
                <a:gd name="T21" fmla="*/ 53 h 694"/>
                <a:gd name="T22" fmla="*/ 112 w 212"/>
                <a:gd name="T23" fmla="*/ 38 h 694"/>
                <a:gd name="T24" fmla="*/ 137 w 212"/>
                <a:gd name="T25" fmla="*/ 30 h 694"/>
                <a:gd name="T26" fmla="*/ 182 w 212"/>
                <a:gd name="T27" fmla="*/ 362 h 694"/>
                <a:gd name="T28" fmla="*/ 92 w 212"/>
                <a:gd name="T29" fmla="*/ 362 h 694"/>
                <a:gd name="T30" fmla="*/ 113 w 212"/>
                <a:gd name="T31" fmla="*/ 4 h 694"/>
                <a:gd name="T32" fmla="*/ 84 w 212"/>
                <a:gd name="T33" fmla="*/ 22 h 694"/>
                <a:gd name="T34" fmla="*/ 65 w 212"/>
                <a:gd name="T35" fmla="*/ 46 h 694"/>
                <a:gd name="T36" fmla="*/ 36 w 212"/>
                <a:gd name="T37" fmla="*/ 55 h 694"/>
                <a:gd name="T38" fmla="*/ 21 w 212"/>
                <a:gd name="T39" fmla="*/ 67 h 694"/>
                <a:gd name="T40" fmla="*/ 9 w 212"/>
                <a:gd name="T41" fmla="*/ 82 h 694"/>
                <a:gd name="T42" fmla="*/ 2 w 212"/>
                <a:gd name="T43" fmla="*/ 103 h 694"/>
                <a:gd name="T44" fmla="*/ 0 w 212"/>
                <a:gd name="T45" fmla="*/ 394 h 694"/>
                <a:gd name="T46" fmla="*/ 3 w 212"/>
                <a:gd name="T47" fmla="*/ 402 h 694"/>
                <a:gd name="T48" fmla="*/ 10 w 212"/>
                <a:gd name="T49" fmla="*/ 408 h 694"/>
                <a:gd name="T50" fmla="*/ 19 w 212"/>
                <a:gd name="T51" fmla="*/ 409 h 694"/>
                <a:gd name="T52" fmla="*/ 26 w 212"/>
                <a:gd name="T53" fmla="*/ 404 h 694"/>
                <a:gd name="T54" fmla="*/ 30 w 212"/>
                <a:gd name="T55" fmla="*/ 397 h 694"/>
                <a:gd name="T56" fmla="*/ 31 w 212"/>
                <a:gd name="T57" fmla="*/ 111 h 694"/>
                <a:gd name="T58" fmla="*/ 40 w 212"/>
                <a:gd name="T59" fmla="*/ 89 h 694"/>
                <a:gd name="T60" fmla="*/ 55 w 212"/>
                <a:gd name="T61" fmla="*/ 79 h 694"/>
                <a:gd name="T62" fmla="*/ 62 w 212"/>
                <a:gd name="T63" fmla="*/ 626 h 694"/>
                <a:gd name="T64" fmla="*/ 67 w 212"/>
                <a:gd name="T65" fmla="*/ 647 h 694"/>
                <a:gd name="T66" fmla="*/ 79 w 212"/>
                <a:gd name="T67" fmla="*/ 666 h 694"/>
                <a:gd name="T68" fmla="*/ 95 w 212"/>
                <a:gd name="T69" fmla="*/ 681 h 694"/>
                <a:gd name="T70" fmla="*/ 114 w 212"/>
                <a:gd name="T71" fmla="*/ 690 h 694"/>
                <a:gd name="T72" fmla="*/ 137 w 212"/>
                <a:gd name="T73" fmla="*/ 694 h 694"/>
                <a:gd name="T74" fmla="*/ 157 w 212"/>
                <a:gd name="T75" fmla="*/ 690 h 694"/>
                <a:gd name="T76" fmla="*/ 177 w 212"/>
                <a:gd name="T77" fmla="*/ 680 h 694"/>
                <a:gd name="T78" fmla="*/ 193 w 212"/>
                <a:gd name="T79" fmla="*/ 663 h 694"/>
                <a:gd name="T80" fmla="*/ 206 w 212"/>
                <a:gd name="T81" fmla="*/ 641 h 694"/>
                <a:gd name="T82" fmla="*/ 211 w 212"/>
                <a:gd name="T83" fmla="*/ 613 h 694"/>
                <a:gd name="T84" fmla="*/ 211 w 212"/>
                <a:gd name="T85" fmla="*/ 56 h 694"/>
                <a:gd name="T86" fmla="*/ 206 w 212"/>
                <a:gd name="T87" fmla="*/ 41 h 694"/>
                <a:gd name="T88" fmla="*/ 177 w 212"/>
                <a:gd name="T89" fmla="*/ 13 h 694"/>
                <a:gd name="T90" fmla="*/ 151 w 212"/>
                <a:gd name="T91" fmla="*/ 2 h 694"/>
                <a:gd name="T92" fmla="*/ 137 w 212"/>
                <a:gd name="T93" fmla="*/ 0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12" h="694">
                  <a:moveTo>
                    <a:pt x="137" y="663"/>
                  </a:moveTo>
                  <a:lnTo>
                    <a:pt x="128" y="662"/>
                  </a:lnTo>
                  <a:lnTo>
                    <a:pt x="120" y="659"/>
                  </a:lnTo>
                  <a:lnTo>
                    <a:pt x="112" y="655"/>
                  </a:lnTo>
                  <a:lnTo>
                    <a:pt x="105" y="650"/>
                  </a:lnTo>
                  <a:lnTo>
                    <a:pt x="99" y="643"/>
                  </a:lnTo>
                  <a:lnTo>
                    <a:pt x="95" y="636"/>
                  </a:lnTo>
                  <a:lnTo>
                    <a:pt x="92" y="627"/>
                  </a:lnTo>
                  <a:lnTo>
                    <a:pt x="92" y="618"/>
                  </a:lnTo>
                  <a:lnTo>
                    <a:pt x="92" y="603"/>
                  </a:lnTo>
                  <a:lnTo>
                    <a:pt x="182" y="603"/>
                  </a:lnTo>
                  <a:lnTo>
                    <a:pt x="181" y="616"/>
                  </a:lnTo>
                  <a:lnTo>
                    <a:pt x="178" y="628"/>
                  </a:lnTo>
                  <a:lnTo>
                    <a:pt x="173" y="639"/>
                  </a:lnTo>
                  <a:lnTo>
                    <a:pt x="167" y="647"/>
                  </a:lnTo>
                  <a:lnTo>
                    <a:pt x="161" y="654"/>
                  </a:lnTo>
                  <a:lnTo>
                    <a:pt x="153" y="659"/>
                  </a:lnTo>
                  <a:lnTo>
                    <a:pt x="144" y="662"/>
                  </a:lnTo>
                  <a:lnTo>
                    <a:pt x="137" y="663"/>
                  </a:lnTo>
                  <a:close/>
                  <a:moveTo>
                    <a:pt x="137" y="30"/>
                  </a:moveTo>
                  <a:lnTo>
                    <a:pt x="145" y="31"/>
                  </a:lnTo>
                  <a:lnTo>
                    <a:pt x="153" y="34"/>
                  </a:lnTo>
                  <a:lnTo>
                    <a:pt x="161" y="38"/>
                  </a:lnTo>
                  <a:lnTo>
                    <a:pt x="168" y="43"/>
                  </a:lnTo>
                  <a:lnTo>
                    <a:pt x="173" y="47"/>
                  </a:lnTo>
                  <a:lnTo>
                    <a:pt x="178" y="53"/>
                  </a:lnTo>
                  <a:lnTo>
                    <a:pt x="181" y="57"/>
                  </a:lnTo>
                  <a:lnTo>
                    <a:pt x="182" y="60"/>
                  </a:lnTo>
                  <a:lnTo>
                    <a:pt x="182" y="331"/>
                  </a:lnTo>
                  <a:lnTo>
                    <a:pt x="92" y="331"/>
                  </a:lnTo>
                  <a:lnTo>
                    <a:pt x="92" y="60"/>
                  </a:lnTo>
                  <a:lnTo>
                    <a:pt x="93" y="57"/>
                  </a:lnTo>
                  <a:lnTo>
                    <a:pt x="95" y="53"/>
                  </a:lnTo>
                  <a:lnTo>
                    <a:pt x="99" y="48"/>
                  </a:lnTo>
                  <a:lnTo>
                    <a:pt x="106" y="43"/>
                  </a:lnTo>
                  <a:lnTo>
                    <a:pt x="112" y="38"/>
                  </a:lnTo>
                  <a:lnTo>
                    <a:pt x="120" y="34"/>
                  </a:lnTo>
                  <a:lnTo>
                    <a:pt x="127" y="31"/>
                  </a:lnTo>
                  <a:lnTo>
                    <a:pt x="137" y="30"/>
                  </a:lnTo>
                  <a:lnTo>
                    <a:pt x="137" y="30"/>
                  </a:lnTo>
                  <a:close/>
                  <a:moveTo>
                    <a:pt x="92" y="362"/>
                  </a:moveTo>
                  <a:lnTo>
                    <a:pt x="182" y="362"/>
                  </a:lnTo>
                  <a:lnTo>
                    <a:pt x="182" y="573"/>
                  </a:lnTo>
                  <a:lnTo>
                    <a:pt x="92" y="573"/>
                  </a:lnTo>
                  <a:lnTo>
                    <a:pt x="92" y="362"/>
                  </a:lnTo>
                  <a:close/>
                  <a:moveTo>
                    <a:pt x="137" y="0"/>
                  </a:moveTo>
                  <a:lnTo>
                    <a:pt x="125" y="1"/>
                  </a:lnTo>
                  <a:lnTo>
                    <a:pt x="113" y="4"/>
                  </a:lnTo>
                  <a:lnTo>
                    <a:pt x="102" y="9"/>
                  </a:lnTo>
                  <a:lnTo>
                    <a:pt x="93" y="15"/>
                  </a:lnTo>
                  <a:lnTo>
                    <a:pt x="84" y="22"/>
                  </a:lnTo>
                  <a:lnTo>
                    <a:pt x="76" y="29"/>
                  </a:lnTo>
                  <a:lnTo>
                    <a:pt x="69" y="38"/>
                  </a:lnTo>
                  <a:lnTo>
                    <a:pt x="65" y="46"/>
                  </a:lnTo>
                  <a:lnTo>
                    <a:pt x="53" y="48"/>
                  </a:lnTo>
                  <a:lnTo>
                    <a:pt x="41" y="53"/>
                  </a:lnTo>
                  <a:lnTo>
                    <a:pt x="36" y="55"/>
                  </a:lnTo>
                  <a:lnTo>
                    <a:pt x="30" y="58"/>
                  </a:lnTo>
                  <a:lnTo>
                    <a:pt x="25" y="62"/>
                  </a:lnTo>
                  <a:lnTo>
                    <a:pt x="21" y="67"/>
                  </a:lnTo>
                  <a:lnTo>
                    <a:pt x="16" y="71"/>
                  </a:lnTo>
                  <a:lnTo>
                    <a:pt x="12" y="76"/>
                  </a:lnTo>
                  <a:lnTo>
                    <a:pt x="9" y="82"/>
                  </a:lnTo>
                  <a:lnTo>
                    <a:pt x="6" y="88"/>
                  </a:lnTo>
                  <a:lnTo>
                    <a:pt x="3" y="96"/>
                  </a:lnTo>
                  <a:lnTo>
                    <a:pt x="2" y="103"/>
                  </a:lnTo>
                  <a:lnTo>
                    <a:pt x="1" y="112"/>
                  </a:lnTo>
                  <a:lnTo>
                    <a:pt x="0" y="120"/>
                  </a:lnTo>
                  <a:lnTo>
                    <a:pt x="0" y="394"/>
                  </a:lnTo>
                  <a:lnTo>
                    <a:pt x="1" y="397"/>
                  </a:lnTo>
                  <a:lnTo>
                    <a:pt x="2" y="399"/>
                  </a:lnTo>
                  <a:lnTo>
                    <a:pt x="3" y="402"/>
                  </a:lnTo>
                  <a:lnTo>
                    <a:pt x="6" y="404"/>
                  </a:lnTo>
                  <a:lnTo>
                    <a:pt x="8" y="406"/>
                  </a:lnTo>
                  <a:lnTo>
                    <a:pt x="10" y="408"/>
                  </a:lnTo>
                  <a:lnTo>
                    <a:pt x="13" y="409"/>
                  </a:lnTo>
                  <a:lnTo>
                    <a:pt x="15" y="409"/>
                  </a:lnTo>
                  <a:lnTo>
                    <a:pt x="19" y="409"/>
                  </a:lnTo>
                  <a:lnTo>
                    <a:pt x="22" y="408"/>
                  </a:lnTo>
                  <a:lnTo>
                    <a:pt x="24" y="406"/>
                  </a:lnTo>
                  <a:lnTo>
                    <a:pt x="26" y="404"/>
                  </a:lnTo>
                  <a:lnTo>
                    <a:pt x="28" y="402"/>
                  </a:lnTo>
                  <a:lnTo>
                    <a:pt x="29" y="399"/>
                  </a:lnTo>
                  <a:lnTo>
                    <a:pt x="30" y="397"/>
                  </a:lnTo>
                  <a:lnTo>
                    <a:pt x="30" y="394"/>
                  </a:lnTo>
                  <a:lnTo>
                    <a:pt x="30" y="120"/>
                  </a:lnTo>
                  <a:lnTo>
                    <a:pt x="31" y="111"/>
                  </a:lnTo>
                  <a:lnTo>
                    <a:pt x="34" y="102"/>
                  </a:lnTo>
                  <a:lnTo>
                    <a:pt x="36" y="96"/>
                  </a:lnTo>
                  <a:lnTo>
                    <a:pt x="40" y="89"/>
                  </a:lnTo>
                  <a:lnTo>
                    <a:pt x="44" y="85"/>
                  </a:lnTo>
                  <a:lnTo>
                    <a:pt x="50" y="82"/>
                  </a:lnTo>
                  <a:lnTo>
                    <a:pt x="55" y="79"/>
                  </a:lnTo>
                  <a:lnTo>
                    <a:pt x="62" y="77"/>
                  </a:lnTo>
                  <a:lnTo>
                    <a:pt x="62" y="618"/>
                  </a:lnTo>
                  <a:lnTo>
                    <a:pt x="62" y="626"/>
                  </a:lnTo>
                  <a:lnTo>
                    <a:pt x="63" y="633"/>
                  </a:lnTo>
                  <a:lnTo>
                    <a:pt x="65" y="640"/>
                  </a:lnTo>
                  <a:lnTo>
                    <a:pt x="67" y="647"/>
                  </a:lnTo>
                  <a:lnTo>
                    <a:pt x="70" y="654"/>
                  </a:lnTo>
                  <a:lnTo>
                    <a:pt x="74" y="660"/>
                  </a:lnTo>
                  <a:lnTo>
                    <a:pt x="79" y="666"/>
                  </a:lnTo>
                  <a:lnTo>
                    <a:pt x="84" y="671"/>
                  </a:lnTo>
                  <a:lnTo>
                    <a:pt x="90" y="676"/>
                  </a:lnTo>
                  <a:lnTo>
                    <a:pt x="95" y="681"/>
                  </a:lnTo>
                  <a:lnTo>
                    <a:pt x="101" y="684"/>
                  </a:lnTo>
                  <a:lnTo>
                    <a:pt x="108" y="687"/>
                  </a:lnTo>
                  <a:lnTo>
                    <a:pt x="114" y="690"/>
                  </a:lnTo>
                  <a:lnTo>
                    <a:pt x="122" y="693"/>
                  </a:lnTo>
                  <a:lnTo>
                    <a:pt x="129" y="694"/>
                  </a:lnTo>
                  <a:lnTo>
                    <a:pt x="137" y="694"/>
                  </a:lnTo>
                  <a:lnTo>
                    <a:pt x="143" y="694"/>
                  </a:lnTo>
                  <a:lnTo>
                    <a:pt x="150" y="693"/>
                  </a:lnTo>
                  <a:lnTo>
                    <a:pt x="157" y="690"/>
                  </a:lnTo>
                  <a:lnTo>
                    <a:pt x="164" y="687"/>
                  </a:lnTo>
                  <a:lnTo>
                    <a:pt x="170" y="684"/>
                  </a:lnTo>
                  <a:lnTo>
                    <a:pt x="177" y="680"/>
                  </a:lnTo>
                  <a:lnTo>
                    <a:pt x="182" y="675"/>
                  </a:lnTo>
                  <a:lnTo>
                    <a:pt x="187" y="669"/>
                  </a:lnTo>
                  <a:lnTo>
                    <a:pt x="193" y="663"/>
                  </a:lnTo>
                  <a:lnTo>
                    <a:pt x="197" y="656"/>
                  </a:lnTo>
                  <a:lnTo>
                    <a:pt x="201" y="648"/>
                  </a:lnTo>
                  <a:lnTo>
                    <a:pt x="206" y="641"/>
                  </a:lnTo>
                  <a:lnTo>
                    <a:pt x="208" y="632"/>
                  </a:lnTo>
                  <a:lnTo>
                    <a:pt x="210" y="623"/>
                  </a:lnTo>
                  <a:lnTo>
                    <a:pt x="211" y="613"/>
                  </a:lnTo>
                  <a:lnTo>
                    <a:pt x="212" y="603"/>
                  </a:lnTo>
                  <a:lnTo>
                    <a:pt x="212" y="60"/>
                  </a:lnTo>
                  <a:lnTo>
                    <a:pt x="211" y="56"/>
                  </a:lnTo>
                  <a:lnTo>
                    <a:pt x="210" y="51"/>
                  </a:lnTo>
                  <a:lnTo>
                    <a:pt x="208" y="45"/>
                  </a:lnTo>
                  <a:lnTo>
                    <a:pt x="206" y="41"/>
                  </a:lnTo>
                  <a:lnTo>
                    <a:pt x="198" y="30"/>
                  </a:lnTo>
                  <a:lnTo>
                    <a:pt x="188" y="20"/>
                  </a:lnTo>
                  <a:lnTo>
                    <a:pt x="177" y="13"/>
                  </a:lnTo>
                  <a:lnTo>
                    <a:pt x="164" y="6"/>
                  </a:lnTo>
                  <a:lnTo>
                    <a:pt x="157" y="3"/>
                  </a:lnTo>
                  <a:lnTo>
                    <a:pt x="151" y="2"/>
                  </a:lnTo>
                  <a:lnTo>
                    <a:pt x="143" y="1"/>
                  </a:lnTo>
                  <a:lnTo>
                    <a:pt x="137" y="0"/>
                  </a:lnTo>
                  <a:lnTo>
                    <a:pt x="13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77" name="Group 176"/>
          <p:cNvGrpSpPr/>
          <p:nvPr/>
        </p:nvGrpSpPr>
        <p:grpSpPr>
          <a:xfrm>
            <a:off x="5939552" y="2372344"/>
            <a:ext cx="885139" cy="553212"/>
            <a:chOff x="4751388" y="3157538"/>
            <a:chExt cx="552450" cy="319088"/>
          </a:xfrm>
          <a:solidFill>
            <a:schemeClr val="bg1"/>
          </a:solidFill>
        </p:grpSpPr>
        <p:sp>
          <p:nvSpPr>
            <p:cNvPr id="178" name="Freeform 114"/>
            <p:cNvSpPr>
              <a:spLocks noEditPoints="1"/>
            </p:cNvSpPr>
            <p:nvPr/>
          </p:nvSpPr>
          <p:spPr bwMode="auto">
            <a:xfrm>
              <a:off x="4751388" y="3157538"/>
              <a:ext cx="384175" cy="319088"/>
            </a:xfrm>
            <a:custGeom>
              <a:avLst/>
              <a:gdLst>
                <a:gd name="T0" fmla="*/ 398 w 969"/>
                <a:gd name="T1" fmla="*/ 58 h 804"/>
                <a:gd name="T2" fmla="*/ 298 w 969"/>
                <a:gd name="T3" fmla="*/ 78 h 804"/>
                <a:gd name="T4" fmla="*/ 211 w 969"/>
                <a:gd name="T5" fmla="*/ 112 h 804"/>
                <a:gd name="T6" fmla="*/ 139 w 969"/>
                <a:gd name="T7" fmla="*/ 157 h 804"/>
                <a:gd name="T8" fmla="*/ 88 w 969"/>
                <a:gd name="T9" fmla="*/ 212 h 804"/>
                <a:gd name="T10" fmla="*/ 59 w 969"/>
                <a:gd name="T11" fmla="*/ 272 h 804"/>
                <a:gd name="T12" fmla="*/ 55 w 969"/>
                <a:gd name="T13" fmla="*/ 332 h 804"/>
                <a:gd name="T14" fmla="*/ 83 w 969"/>
                <a:gd name="T15" fmla="*/ 405 h 804"/>
                <a:gd name="T16" fmla="*/ 164 w 969"/>
                <a:gd name="T17" fmla="*/ 484 h 804"/>
                <a:gd name="T18" fmla="*/ 287 w 969"/>
                <a:gd name="T19" fmla="*/ 541 h 804"/>
                <a:gd name="T20" fmla="*/ 334 w 969"/>
                <a:gd name="T21" fmla="*/ 564 h 804"/>
                <a:gd name="T22" fmla="*/ 329 w 969"/>
                <a:gd name="T23" fmla="*/ 603 h 804"/>
                <a:gd name="T24" fmla="*/ 274 w 969"/>
                <a:gd name="T25" fmla="*/ 701 h 804"/>
                <a:gd name="T26" fmla="*/ 342 w 969"/>
                <a:gd name="T27" fmla="*/ 713 h 804"/>
                <a:gd name="T28" fmla="*/ 443 w 969"/>
                <a:gd name="T29" fmla="*/ 668 h 804"/>
                <a:gd name="T30" fmla="*/ 528 w 969"/>
                <a:gd name="T31" fmla="*/ 596 h 804"/>
                <a:gd name="T32" fmla="*/ 561 w 969"/>
                <a:gd name="T33" fmla="*/ 566 h 804"/>
                <a:gd name="T34" fmla="*/ 732 w 969"/>
                <a:gd name="T35" fmla="*/ 522 h 804"/>
                <a:gd name="T36" fmla="*/ 814 w 969"/>
                <a:gd name="T37" fmla="*/ 478 h 804"/>
                <a:gd name="T38" fmla="*/ 866 w 969"/>
                <a:gd name="T39" fmla="*/ 432 h 804"/>
                <a:gd name="T40" fmla="*/ 900 w 969"/>
                <a:gd name="T41" fmla="*/ 380 h 804"/>
                <a:gd name="T42" fmla="*/ 915 w 969"/>
                <a:gd name="T43" fmla="*/ 324 h 804"/>
                <a:gd name="T44" fmla="*/ 907 w 969"/>
                <a:gd name="T45" fmla="*/ 260 h 804"/>
                <a:gd name="T46" fmla="*/ 873 w 969"/>
                <a:gd name="T47" fmla="*/ 201 h 804"/>
                <a:gd name="T48" fmla="*/ 817 w 969"/>
                <a:gd name="T49" fmla="*/ 148 h 804"/>
                <a:gd name="T50" fmla="*/ 742 w 969"/>
                <a:gd name="T51" fmla="*/ 105 h 804"/>
                <a:gd name="T52" fmla="*/ 653 w 969"/>
                <a:gd name="T53" fmla="*/ 74 h 804"/>
                <a:gd name="T54" fmla="*/ 551 w 969"/>
                <a:gd name="T55" fmla="*/ 56 h 804"/>
                <a:gd name="T56" fmla="*/ 113 w 969"/>
                <a:gd name="T57" fmla="*/ 804 h 804"/>
                <a:gd name="T58" fmla="*/ 94 w 969"/>
                <a:gd name="T59" fmla="*/ 789 h 804"/>
                <a:gd name="T60" fmla="*/ 94 w 969"/>
                <a:gd name="T61" fmla="*/ 766 h 804"/>
                <a:gd name="T62" fmla="*/ 113 w 969"/>
                <a:gd name="T63" fmla="*/ 751 h 804"/>
                <a:gd name="T64" fmla="*/ 181 w 969"/>
                <a:gd name="T65" fmla="*/ 720 h 804"/>
                <a:gd name="T66" fmla="*/ 232 w 969"/>
                <a:gd name="T67" fmla="*/ 666 h 804"/>
                <a:gd name="T68" fmla="*/ 243 w 969"/>
                <a:gd name="T69" fmla="*/ 583 h 804"/>
                <a:gd name="T70" fmla="*/ 113 w 969"/>
                <a:gd name="T71" fmla="*/ 515 h 804"/>
                <a:gd name="T72" fmla="*/ 30 w 969"/>
                <a:gd name="T73" fmla="*/ 421 h 804"/>
                <a:gd name="T74" fmla="*/ 5 w 969"/>
                <a:gd name="T75" fmla="*/ 358 h 804"/>
                <a:gd name="T76" fmla="*/ 1 w 969"/>
                <a:gd name="T77" fmla="*/ 296 h 804"/>
                <a:gd name="T78" fmla="*/ 23 w 969"/>
                <a:gd name="T79" fmla="*/ 220 h 804"/>
                <a:gd name="T80" fmla="*/ 71 w 969"/>
                <a:gd name="T81" fmla="*/ 150 h 804"/>
                <a:gd name="T82" fmla="*/ 143 w 969"/>
                <a:gd name="T83" fmla="*/ 92 h 804"/>
                <a:gd name="T84" fmla="*/ 233 w 969"/>
                <a:gd name="T85" fmla="*/ 45 h 804"/>
                <a:gd name="T86" fmla="*/ 341 w 969"/>
                <a:gd name="T87" fmla="*/ 13 h 804"/>
                <a:gd name="T88" fmla="*/ 460 w 969"/>
                <a:gd name="T89" fmla="*/ 0 h 804"/>
                <a:gd name="T90" fmla="*/ 582 w 969"/>
                <a:gd name="T91" fmla="*/ 6 h 804"/>
                <a:gd name="T92" fmla="*/ 694 w 969"/>
                <a:gd name="T93" fmla="*/ 30 h 804"/>
                <a:gd name="T94" fmla="*/ 793 w 969"/>
                <a:gd name="T95" fmla="*/ 72 h 804"/>
                <a:gd name="T96" fmla="*/ 873 w 969"/>
                <a:gd name="T97" fmla="*/ 126 h 804"/>
                <a:gd name="T98" fmla="*/ 931 w 969"/>
                <a:gd name="T99" fmla="*/ 191 h 804"/>
                <a:gd name="T100" fmla="*/ 963 w 969"/>
                <a:gd name="T101" fmla="*/ 265 h 804"/>
                <a:gd name="T102" fmla="*/ 968 w 969"/>
                <a:gd name="T103" fmla="*/ 340 h 804"/>
                <a:gd name="T104" fmla="*/ 946 w 969"/>
                <a:gd name="T105" fmla="*/ 407 h 804"/>
                <a:gd name="T106" fmla="*/ 906 w 969"/>
                <a:gd name="T107" fmla="*/ 467 h 804"/>
                <a:gd name="T108" fmla="*/ 845 w 969"/>
                <a:gd name="T109" fmla="*/ 521 h 804"/>
                <a:gd name="T110" fmla="*/ 769 w 969"/>
                <a:gd name="T111" fmla="*/ 565 h 804"/>
                <a:gd name="T112" fmla="*/ 680 w 969"/>
                <a:gd name="T113" fmla="*/ 599 h 804"/>
                <a:gd name="T114" fmla="*/ 579 w 969"/>
                <a:gd name="T115" fmla="*/ 619 h 804"/>
                <a:gd name="T116" fmla="*/ 505 w 969"/>
                <a:gd name="T117" fmla="*/ 692 h 804"/>
                <a:gd name="T118" fmla="*/ 415 w 969"/>
                <a:gd name="T119" fmla="*/ 743 h 804"/>
                <a:gd name="T120" fmla="*/ 268 w 969"/>
                <a:gd name="T121" fmla="*/ 788 h 804"/>
                <a:gd name="T122" fmla="*/ 118 w 969"/>
                <a:gd name="T123" fmla="*/ 80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69" h="804">
                  <a:moveTo>
                    <a:pt x="484" y="54"/>
                  </a:moveTo>
                  <a:lnTo>
                    <a:pt x="463" y="54"/>
                  </a:lnTo>
                  <a:lnTo>
                    <a:pt x="441" y="55"/>
                  </a:lnTo>
                  <a:lnTo>
                    <a:pt x="419" y="56"/>
                  </a:lnTo>
                  <a:lnTo>
                    <a:pt x="398" y="58"/>
                  </a:lnTo>
                  <a:lnTo>
                    <a:pt x="377" y="62"/>
                  </a:lnTo>
                  <a:lnTo>
                    <a:pt x="357" y="65"/>
                  </a:lnTo>
                  <a:lnTo>
                    <a:pt x="337" y="69"/>
                  </a:lnTo>
                  <a:lnTo>
                    <a:pt x="317" y="74"/>
                  </a:lnTo>
                  <a:lnTo>
                    <a:pt x="298" y="78"/>
                  </a:lnTo>
                  <a:lnTo>
                    <a:pt x="279" y="85"/>
                  </a:lnTo>
                  <a:lnTo>
                    <a:pt x="261" y="91"/>
                  </a:lnTo>
                  <a:lnTo>
                    <a:pt x="245" y="97"/>
                  </a:lnTo>
                  <a:lnTo>
                    <a:pt x="227" y="105"/>
                  </a:lnTo>
                  <a:lnTo>
                    <a:pt x="211" y="112"/>
                  </a:lnTo>
                  <a:lnTo>
                    <a:pt x="195" y="121"/>
                  </a:lnTo>
                  <a:lnTo>
                    <a:pt x="181" y="129"/>
                  </a:lnTo>
                  <a:lnTo>
                    <a:pt x="166" y="138"/>
                  </a:lnTo>
                  <a:lnTo>
                    <a:pt x="153" y="148"/>
                  </a:lnTo>
                  <a:lnTo>
                    <a:pt x="139" y="157"/>
                  </a:lnTo>
                  <a:lnTo>
                    <a:pt x="128" y="168"/>
                  </a:lnTo>
                  <a:lnTo>
                    <a:pt x="117" y="178"/>
                  </a:lnTo>
                  <a:lnTo>
                    <a:pt x="106" y="189"/>
                  </a:lnTo>
                  <a:lnTo>
                    <a:pt x="97" y="201"/>
                  </a:lnTo>
                  <a:lnTo>
                    <a:pt x="88" y="212"/>
                  </a:lnTo>
                  <a:lnTo>
                    <a:pt x="80" y="223"/>
                  </a:lnTo>
                  <a:lnTo>
                    <a:pt x="73" y="235"/>
                  </a:lnTo>
                  <a:lnTo>
                    <a:pt x="67" y="248"/>
                  </a:lnTo>
                  <a:lnTo>
                    <a:pt x="63" y="260"/>
                  </a:lnTo>
                  <a:lnTo>
                    <a:pt x="59" y="272"/>
                  </a:lnTo>
                  <a:lnTo>
                    <a:pt x="56" y="286"/>
                  </a:lnTo>
                  <a:lnTo>
                    <a:pt x="54" y="299"/>
                  </a:lnTo>
                  <a:lnTo>
                    <a:pt x="54" y="313"/>
                  </a:lnTo>
                  <a:lnTo>
                    <a:pt x="54" y="322"/>
                  </a:lnTo>
                  <a:lnTo>
                    <a:pt x="55" y="332"/>
                  </a:lnTo>
                  <a:lnTo>
                    <a:pt x="56" y="341"/>
                  </a:lnTo>
                  <a:lnTo>
                    <a:pt x="59" y="351"/>
                  </a:lnTo>
                  <a:lnTo>
                    <a:pt x="64" y="369"/>
                  </a:lnTo>
                  <a:lnTo>
                    <a:pt x="73" y="387"/>
                  </a:lnTo>
                  <a:lnTo>
                    <a:pt x="83" y="405"/>
                  </a:lnTo>
                  <a:lnTo>
                    <a:pt x="96" y="423"/>
                  </a:lnTo>
                  <a:lnTo>
                    <a:pt x="109" y="438"/>
                  </a:lnTo>
                  <a:lnTo>
                    <a:pt x="126" y="455"/>
                  </a:lnTo>
                  <a:lnTo>
                    <a:pt x="144" y="470"/>
                  </a:lnTo>
                  <a:lnTo>
                    <a:pt x="164" y="484"/>
                  </a:lnTo>
                  <a:lnTo>
                    <a:pt x="185" y="498"/>
                  </a:lnTo>
                  <a:lnTo>
                    <a:pt x="209" y="510"/>
                  </a:lnTo>
                  <a:lnTo>
                    <a:pt x="233" y="522"/>
                  </a:lnTo>
                  <a:lnTo>
                    <a:pt x="260" y="532"/>
                  </a:lnTo>
                  <a:lnTo>
                    <a:pt x="287" y="541"/>
                  </a:lnTo>
                  <a:lnTo>
                    <a:pt x="317" y="550"/>
                  </a:lnTo>
                  <a:lnTo>
                    <a:pt x="322" y="553"/>
                  </a:lnTo>
                  <a:lnTo>
                    <a:pt x="328" y="555"/>
                  </a:lnTo>
                  <a:lnTo>
                    <a:pt x="331" y="559"/>
                  </a:lnTo>
                  <a:lnTo>
                    <a:pt x="334" y="564"/>
                  </a:lnTo>
                  <a:lnTo>
                    <a:pt x="337" y="569"/>
                  </a:lnTo>
                  <a:lnTo>
                    <a:pt x="338" y="575"/>
                  </a:lnTo>
                  <a:lnTo>
                    <a:pt x="337" y="581"/>
                  </a:lnTo>
                  <a:lnTo>
                    <a:pt x="335" y="586"/>
                  </a:lnTo>
                  <a:lnTo>
                    <a:pt x="329" y="603"/>
                  </a:lnTo>
                  <a:lnTo>
                    <a:pt x="321" y="621"/>
                  </a:lnTo>
                  <a:lnTo>
                    <a:pt x="311" y="640"/>
                  </a:lnTo>
                  <a:lnTo>
                    <a:pt x="300" y="660"/>
                  </a:lnTo>
                  <a:lnTo>
                    <a:pt x="287" y="680"/>
                  </a:lnTo>
                  <a:lnTo>
                    <a:pt x="274" y="701"/>
                  </a:lnTo>
                  <a:lnTo>
                    <a:pt x="258" y="720"/>
                  </a:lnTo>
                  <a:lnTo>
                    <a:pt x="241" y="738"/>
                  </a:lnTo>
                  <a:lnTo>
                    <a:pt x="280" y="730"/>
                  </a:lnTo>
                  <a:lnTo>
                    <a:pt x="321" y="720"/>
                  </a:lnTo>
                  <a:lnTo>
                    <a:pt x="342" y="713"/>
                  </a:lnTo>
                  <a:lnTo>
                    <a:pt x="362" y="706"/>
                  </a:lnTo>
                  <a:lnTo>
                    <a:pt x="384" y="698"/>
                  </a:lnTo>
                  <a:lnTo>
                    <a:pt x="404" y="689"/>
                  </a:lnTo>
                  <a:lnTo>
                    <a:pt x="424" y="679"/>
                  </a:lnTo>
                  <a:lnTo>
                    <a:pt x="443" y="668"/>
                  </a:lnTo>
                  <a:lnTo>
                    <a:pt x="462" y="656"/>
                  </a:lnTo>
                  <a:lnTo>
                    <a:pt x="480" y="643"/>
                  </a:lnTo>
                  <a:lnTo>
                    <a:pt x="497" y="629"/>
                  </a:lnTo>
                  <a:lnTo>
                    <a:pt x="514" y="613"/>
                  </a:lnTo>
                  <a:lnTo>
                    <a:pt x="528" y="596"/>
                  </a:lnTo>
                  <a:lnTo>
                    <a:pt x="541" y="578"/>
                  </a:lnTo>
                  <a:lnTo>
                    <a:pt x="545" y="574"/>
                  </a:lnTo>
                  <a:lnTo>
                    <a:pt x="550" y="571"/>
                  </a:lnTo>
                  <a:lnTo>
                    <a:pt x="555" y="568"/>
                  </a:lnTo>
                  <a:lnTo>
                    <a:pt x="561" y="566"/>
                  </a:lnTo>
                  <a:lnTo>
                    <a:pt x="598" y="562"/>
                  </a:lnTo>
                  <a:lnTo>
                    <a:pt x="634" y="555"/>
                  </a:lnTo>
                  <a:lnTo>
                    <a:pt x="668" y="546"/>
                  </a:lnTo>
                  <a:lnTo>
                    <a:pt x="701" y="535"/>
                  </a:lnTo>
                  <a:lnTo>
                    <a:pt x="732" y="522"/>
                  </a:lnTo>
                  <a:lnTo>
                    <a:pt x="761" y="509"/>
                  </a:lnTo>
                  <a:lnTo>
                    <a:pt x="776" y="501"/>
                  </a:lnTo>
                  <a:lnTo>
                    <a:pt x="789" y="494"/>
                  </a:lnTo>
                  <a:lnTo>
                    <a:pt x="802" y="485"/>
                  </a:lnTo>
                  <a:lnTo>
                    <a:pt x="814" y="478"/>
                  </a:lnTo>
                  <a:lnTo>
                    <a:pt x="825" y="469"/>
                  </a:lnTo>
                  <a:lnTo>
                    <a:pt x="836" y="460"/>
                  </a:lnTo>
                  <a:lnTo>
                    <a:pt x="847" y="451"/>
                  </a:lnTo>
                  <a:lnTo>
                    <a:pt x="857" y="441"/>
                  </a:lnTo>
                  <a:lnTo>
                    <a:pt x="866" y="432"/>
                  </a:lnTo>
                  <a:lnTo>
                    <a:pt x="875" y="421"/>
                  </a:lnTo>
                  <a:lnTo>
                    <a:pt x="881" y="411"/>
                  </a:lnTo>
                  <a:lnTo>
                    <a:pt x="889" y="401"/>
                  </a:lnTo>
                  <a:lnTo>
                    <a:pt x="895" y="390"/>
                  </a:lnTo>
                  <a:lnTo>
                    <a:pt x="900" y="380"/>
                  </a:lnTo>
                  <a:lnTo>
                    <a:pt x="905" y="369"/>
                  </a:lnTo>
                  <a:lnTo>
                    <a:pt x="908" y="358"/>
                  </a:lnTo>
                  <a:lnTo>
                    <a:pt x="912" y="346"/>
                  </a:lnTo>
                  <a:lnTo>
                    <a:pt x="914" y="335"/>
                  </a:lnTo>
                  <a:lnTo>
                    <a:pt x="915" y="324"/>
                  </a:lnTo>
                  <a:lnTo>
                    <a:pt x="916" y="313"/>
                  </a:lnTo>
                  <a:lnTo>
                    <a:pt x="915" y="299"/>
                  </a:lnTo>
                  <a:lnTo>
                    <a:pt x="914" y="286"/>
                  </a:lnTo>
                  <a:lnTo>
                    <a:pt x="910" y="272"/>
                  </a:lnTo>
                  <a:lnTo>
                    <a:pt x="907" y="260"/>
                  </a:lnTo>
                  <a:lnTo>
                    <a:pt x="903" y="248"/>
                  </a:lnTo>
                  <a:lnTo>
                    <a:pt x="896" y="235"/>
                  </a:lnTo>
                  <a:lnTo>
                    <a:pt x="889" y="223"/>
                  </a:lnTo>
                  <a:lnTo>
                    <a:pt x="881" y="212"/>
                  </a:lnTo>
                  <a:lnTo>
                    <a:pt x="873" y="201"/>
                  </a:lnTo>
                  <a:lnTo>
                    <a:pt x="863" y="189"/>
                  </a:lnTo>
                  <a:lnTo>
                    <a:pt x="853" y="178"/>
                  </a:lnTo>
                  <a:lnTo>
                    <a:pt x="842" y="168"/>
                  </a:lnTo>
                  <a:lnTo>
                    <a:pt x="830" y="157"/>
                  </a:lnTo>
                  <a:lnTo>
                    <a:pt x="817" y="148"/>
                  </a:lnTo>
                  <a:lnTo>
                    <a:pt x="804" y="138"/>
                  </a:lnTo>
                  <a:lnTo>
                    <a:pt x="789" y="129"/>
                  </a:lnTo>
                  <a:lnTo>
                    <a:pt x="775" y="121"/>
                  </a:lnTo>
                  <a:lnTo>
                    <a:pt x="759" y="112"/>
                  </a:lnTo>
                  <a:lnTo>
                    <a:pt x="742" y="105"/>
                  </a:lnTo>
                  <a:lnTo>
                    <a:pt x="726" y="97"/>
                  </a:lnTo>
                  <a:lnTo>
                    <a:pt x="708" y="91"/>
                  </a:lnTo>
                  <a:lnTo>
                    <a:pt x="690" y="85"/>
                  </a:lnTo>
                  <a:lnTo>
                    <a:pt x="672" y="78"/>
                  </a:lnTo>
                  <a:lnTo>
                    <a:pt x="653" y="74"/>
                  </a:lnTo>
                  <a:lnTo>
                    <a:pt x="632" y="69"/>
                  </a:lnTo>
                  <a:lnTo>
                    <a:pt x="612" y="65"/>
                  </a:lnTo>
                  <a:lnTo>
                    <a:pt x="592" y="62"/>
                  </a:lnTo>
                  <a:lnTo>
                    <a:pt x="572" y="58"/>
                  </a:lnTo>
                  <a:lnTo>
                    <a:pt x="551" y="56"/>
                  </a:lnTo>
                  <a:lnTo>
                    <a:pt x="529" y="55"/>
                  </a:lnTo>
                  <a:lnTo>
                    <a:pt x="507" y="54"/>
                  </a:lnTo>
                  <a:lnTo>
                    <a:pt x="484" y="54"/>
                  </a:lnTo>
                  <a:close/>
                  <a:moveTo>
                    <a:pt x="118" y="804"/>
                  </a:moveTo>
                  <a:lnTo>
                    <a:pt x="113" y="804"/>
                  </a:lnTo>
                  <a:lnTo>
                    <a:pt x="109" y="803"/>
                  </a:lnTo>
                  <a:lnTo>
                    <a:pt x="104" y="800"/>
                  </a:lnTo>
                  <a:lnTo>
                    <a:pt x="100" y="797"/>
                  </a:lnTo>
                  <a:lnTo>
                    <a:pt x="97" y="794"/>
                  </a:lnTo>
                  <a:lnTo>
                    <a:pt x="94" y="789"/>
                  </a:lnTo>
                  <a:lnTo>
                    <a:pt x="92" y="785"/>
                  </a:lnTo>
                  <a:lnTo>
                    <a:pt x="92" y="780"/>
                  </a:lnTo>
                  <a:lnTo>
                    <a:pt x="92" y="775"/>
                  </a:lnTo>
                  <a:lnTo>
                    <a:pt x="92" y="770"/>
                  </a:lnTo>
                  <a:lnTo>
                    <a:pt x="94" y="766"/>
                  </a:lnTo>
                  <a:lnTo>
                    <a:pt x="97" y="761"/>
                  </a:lnTo>
                  <a:lnTo>
                    <a:pt x="100" y="758"/>
                  </a:lnTo>
                  <a:lnTo>
                    <a:pt x="104" y="754"/>
                  </a:lnTo>
                  <a:lnTo>
                    <a:pt x="109" y="752"/>
                  </a:lnTo>
                  <a:lnTo>
                    <a:pt x="113" y="751"/>
                  </a:lnTo>
                  <a:lnTo>
                    <a:pt x="128" y="748"/>
                  </a:lnTo>
                  <a:lnTo>
                    <a:pt x="143" y="742"/>
                  </a:lnTo>
                  <a:lnTo>
                    <a:pt x="156" y="737"/>
                  </a:lnTo>
                  <a:lnTo>
                    <a:pt x="168" y="729"/>
                  </a:lnTo>
                  <a:lnTo>
                    <a:pt x="181" y="720"/>
                  </a:lnTo>
                  <a:lnTo>
                    <a:pt x="193" y="711"/>
                  </a:lnTo>
                  <a:lnTo>
                    <a:pt x="203" y="701"/>
                  </a:lnTo>
                  <a:lnTo>
                    <a:pt x="213" y="689"/>
                  </a:lnTo>
                  <a:lnTo>
                    <a:pt x="223" y="678"/>
                  </a:lnTo>
                  <a:lnTo>
                    <a:pt x="232" y="666"/>
                  </a:lnTo>
                  <a:lnTo>
                    <a:pt x="240" y="655"/>
                  </a:lnTo>
                  <a:lnTo>
                    <a:pt x="248" y="642"/>
                  </a:lnTo>
                  <a:lnTo>
                    <a:pt x="263" y="618"/>
                  </a:lnTo>
                  <a:lnTo>
                    <a:pt x="274" y="594"/>
                  </a:lnTo>
                  <a:lnTo>
                    <a:pt x="243" y="583"/>
                  </a:lnTo>
                  <a:lnTo>
                    <a:pt x="214" y="572"/>
                  </a:lnTo>
                  <a:lnTo>
                    <a:pt x="186" y="559"/>
                  </a:lnTo>
                  <a:lnTo>
                    <a:pt x="161" y="545"/>
                  </a:lnTo>
                  <a:lnTo>
                    <a:pt x="136" y="530"/>
                  </a:lnTo>
                  <a:lnTo>
                    <a:pt x="113" y="515"/>
                  </a:lnTo>
                  <a:lnTo>
                    <a:pt x="93" y="497"/>
                  </a:lnTo>
                  <a:lnTo>
                    <a:pt x="74" y="480"/>
                  </a:lnTo>
                  <a:lnTo>
                    <a:pt x="57" y="461"/>
                  </a:lnTo>
                  <a:lnTo>
                    <a:pt x="43" y="442"/>
                  </a:lnTo>
                  <a:lnTo>
                    <a:pt x="30" y="421"/>
                  </a:lnTo>
                  <a:lnTo>
                    <a:pt x="19" y="400"/>
                  </a:lnTo>
                  <a:lnTo>
                    <a:pt x="15" y="390"/>
                  </a:lnTo>
                  <a:lnTo>
                    <a:pt x="11" y="379"/>
                  </a:lnTo>
                  <a:lnTo>
                    <a:pt x="8" y="368"/>
                  </a:lnTo>
                  <a:lnTo>
                    <a:pt x="5" y="358"/>
                  </a:lnTo>
                  <a:lnTo>
                    <a:pt x="4" y="346"/>
                  </a:lnTo>
                  <a:lnTo>
                    <a:pt x="1" y="335"/>
                  </a:lnTo>
                  <a:lnTo>
                    <a:pt x="0" y="324"/>
                  </a:lnTo>
                  <a:lnTo>
                    <a:pt x="0" y="313"/>
                  </a:lnTo>
                  <a:lnTo>
                    <a:pt x="1" y="296"/>
                  </a:lnTo>
                  <a:lnTo>
                    <a:pt x="2" y="280"/>
                  </a:lnTo>
                  <a:lnTo>
                    <a:pt x="6" y="265"/>
                  </a:lnTo>
                  <a:lnTo>
                    <a:pt x="10" y="249"/>
                  </a:lnTo>
                  <a:lnTo>
                    <a:pt x="16" y="234"/>
                  </a:lnTo>
                  <a:lnTo>
                    <a:pt x="23" y="220"/>
                  </a:lnTo>
                  <a:lnTo>
                    <a:pt x="29" y="205"/>
                  </a:lnTo>
                  <a:lnTo>
                    <a:pt x="38" y="191"/>
                  </a:lnTo>
                  <a:lnTo>
                    <a:pt x="48" y="177"/>
                  </a:lnTo>
                  <a:lnTo>
                    <a:pt x="59" y="164"/>
                  </a:lnTo>
                  <a:lnTo>
                    <a:pt x="71" y="150"/>
                  </a:lnTo>
                  <a:lnTo>
                    <a:pt x="83" y="138"/>
                  </a:lnTo>
                  <a:lnTo>
                    <a:pt x="97" y="126"/>
                  </a:lnTo>
                  <a:lnTo>
                    <a:pt x="111" y="113"/>
                  </a:lnTo>
                  <a:lnTo>
                    <a:pt x="126" y="102"/>
                  </a:lnTo>
                  <a:lnTo>
                    <a:pt x="143" y="92"/>
                  </a:lnTo>
                  <a:lnTo>
                    <a:pt x="159" y="81"/>
                  </a:lnTo>
                  <a:lnTo>
                    <a:pt x="177" y="72"/>
                  </a:lnTo>
                  <a:lnTo>
                    <a:pt x="195" y="62"/>
                  </a:lnTo>
                  <a:lnTo>
                    <a:pt x="214" y="53"/>
                  </a:lnTo>
                  <a:lnTo>
                    <a:pt x="233" y="45"/>
                  </a:lnTo>
                  <a:lnTo>
                    <a:pt x="254" y="38"/>
                  </a:lnTo>
                  <a:lnTo>
                    <a:pt x="275" y="30"/>
                  </a:lnTo>
                  <a:lnTo>
                    <a:pt x="296" y="25"/>
                  </a:lnTo>
                  <a:lnTo>
                    <a:pt x="319" y="19"/>
                  </a:lnTo>
                  <a:lnTo>
                    <a:pt x="341" y="13"/>
                  </a:lnTo>
                  <a:lnTo>
                    <a:pt x="363" y="10"/>
                  </a:lnTo>
                  <a:lnTo>
                    <a:pt x="387" y="6"/>
                  </a:lnTo>
                  <a:lnTo>
                    <a:pt x="412" y="3"/>
                  </a:lnTo>
                  <a:lnTo>
                    <a:pt x="435" y="1"/>
                  </a:lnTo>
                  <a:lnTo>
                    <a:pt x="460" y="0"/>
                  </a:lnTo>
                  <a:lnTo>
                    <a:pt x="484" y="0"/>
                  </a:lnTo>
                  <a:lnTo>
                    <a:pt x="509" y="0"/>
                  </a:lnTo>
                  <a:lnTo>
                    <a:pt x="534" y="1"/>
                  </a:lnTo>
                  <a:lnTo>
                    <a:pt x="558" y="3"/>
                  </a:lnTo>
                  <a:lnTo>
                    <a:pt x="582" y="6"/>
                  </a:lnTo>
                  <a:lnTo>
                    <a:pt x="606" y="10"/>
                  </a:lnTo>
                  <a:lnTo>
                    <a:pt x="629" y="13"/>
                  </a:lnTo>
                  <a:lnTo>
                    <a:pt x="652" y="19"/>
                  </a:lnTo>
                  <a:lnTo>
                    <a:pt x="673" y="25"/>
                  </a:lnTo>
                  <a:lnTo>
                    <a:pt x="694" y="30"/>
                  </a:lnTo>
                  <a:lnTo>
                    <a:pt x="715" y="38"/>
                  </a:lnTo>
                  <a:lnTo>
                    <a:pt x="736" y="45"/>
                  </a:lnTo>
                  <a:lnTo>
                    <a:pt x="756" y="53"/>
                  </a:lnTo>
                  <a:lnTo>
                    <a:pt x="775" y="62"/>
                  </a:lnTo>
                  <a:lnTo>
                    <a:pt x="793" y="72"/>
                  </a:lnTo>
                  <a:lnTo>
                    <a:pt x="811" y="81"/>
                  </a:lnTo>
                  <a:lnTo>
                    <a:pt x="828" y="92"/>
                  </a:lnTo>
                  <a:lnTo>
                    <a:pt x="843" y="102"/>
                  </a:lnTo>
                  <a:lnTo>
                    <a:pt x="859" y="113"/>
                  </a:lnTo>
                  <a:lnTo>
                    <a:pt x="873" y="126"/>
                  </a:lnTo>
                  <a:lnTo>
                    <a:pt x="887" y="138"/>
                  </a:lnTo>
                  <a:lnTo>
                    <a:pt x="899" y="150"/>
                  </a:lnTo>
                  <a:lnTo>
                    <a:pt x="910" y="164"/>
                  </a:lnTo>
                  <a:lnTo>
                    <a:pt x="922" y="177"/>
                  </a:lnTo>
                  <a:lnTo>
                    <a:pt x="931" y="191"/>
                  </a:lnTo>
                  <a:lnTo>
                    <a:pt x="940" y="205"/>
                  </a:lnTo>
                  <a:lnTo>
                    <a:pt x="947" y="220"/>
                  </a:lnTo>
                  <a:lnTo>
                    <a:pt x="954" y="234"/>
                  </a:lnTo>
                  <a:lnTo>
                    <a:pt x="960" y="249"/>
                  </a:lnTo>
                  <a:lnTo>
                    <a:pt x="963" y="265"/>
                  </a:lnTo>
                  <a:lnTo>
                    <a:pt x="967" y="280"/>
                  </a:lnTo>
                  <a:lnTo>
                    <a:pt x="969" y="296"/>
                  </a:lnTo>
                  <a:lnTo>
                    <a:pt x="969" y="313"/>
                  </a:lnTo>
                  <a:lnTo>
                    <a:pt x="969" y="326"/>
                  </a:lnTo>
                  <a:lnTo>
                    <a:pt x="968" y="340"/>
                  </a:lnTo>
                  <a:lnTo>
                    <a:pt x="965" y="354"/>
                  </a:lnTo>
                  <a:lnTo>
                    <a:pt x="962" y="368"/>
                  </a:lnTo>
                  <a:lnTo>
                    <a:pt x="958" y="381"/>
                  </a:lnTo>
                  <a:lnTo>
                    <a:pt x="953" y="393"/>
                  </a:lnTo>
                  <a:lnTo>
                    <a:pt x="946" y="407"/>
                  </a:lnTo>
                  <a:lnTo>
                    <a:pt x="941" y="419"/>
                  </a:lnTo>
                  <a:lnTo>
                    <a:pt x="933" y="432"/>
                  </a:lnTo>
                  <a:lnTo>
                    <a:pt x="924" y="444"/>
                  </a:lnTo>
                  <a:lnTo>
                    <a:pt x="915" y="456"/>
                  </a:lnTo>
                  <a:lnTo>
                    <a:pt x="906" y="467"/>
                  </a:lnTo>
                  <a:lnTo>
                    <a:pt x="895" y="479"/>
                  </a:lnTo>
                  <a:lnTo>
                    <a:pt x="884" y="490"/>
                  </a:lnTo>
                  <a:lnTo>
                    <a:pt x="871" y="501"/>
                  </a:lnTo>
                  <a:lnTo>
                    <a:pt x="859" y="511"/>
                  </a:lnTo>
                  <a:lnTo>
                    <a:pt x="845" y="521"/>
                  </a:lnTo>
                  <a:lnTo>
                    <a:pt x="832" y="530"/>
                  </a:lnTo>
                  <a:lnTo>
                    <a:pt x="817" y="540"/>
                  </a:lnTo>
                  <a:lnTo>
                    <a:pt x="802" y="549"/>
                  </a:lnTo>
                  <a:lnTo>
                    <a:pt x="786" y="557"/>
                  </a:lnTo>
                  <a:lnTo>
                    <a:pt x="769" y="565"/>
                  </a:lnTo>
                  <a:lnTo>
                    <a:pt x="752" y="573"/>
                  </a:lnTo>
                  <a:lnTo>
                    <a:pt x="736" y="580"/>
                  </a:lnTo>
                  <a:lnTo>
                    <a:pt x="718" y="586"/>
                  </a:lnTo>
                  <a:lnTo>
                    <a:pt x="699" y="593"/>
                  </a:lnTo>
                  <a:lnTo>
                    <a:pt x="680" y="599"/>
                  </a:lnTo>
                  <a:lnTo>
                    <a:pt x="660" y="603"/>
                  </a:lnTo>
                  <a:lnTo>
                    <a:pt x="640" y="608"/>
                  </a:lnTo>
                  <a:lnTo>
                    <a:pt x="620" y="612"/>
                  </a:lnTo>
                  <a:lnTo>
                    <a:pt x="600" y="615"/>
                  </a:lnTo>
                  <a:lnTo>
                    <a:pt x="579" y="619"/>
                  </a:lnTo>
                  <a:lnTo>
                    <a:pt x="565" y="636"/>
                  </a:lnTo>
                  <a:lnTo>
                    <a:pt x="552" y="651"/>
                  </a:lnTo>
                  <a:lnTo>
                    <a:pt x="537" y="666"/>
                  </a:lnTo>
                  <a:lnTo>
                    <a:pt x="521" y="679"/>
                  </a:lnTo>
                  <a:lnTo>
                    <a:pt x="505" y="692"/>
                  </a:lnTo>
                  <a:lnTo>
                    <a:pt x="488" y="704"/>
                  </a:lnTo>
                  <a:lnTo>
                    <a:pt x="470" y="715"/>
                  </a:lnTo>
                  <a:lnTo>
                    <a:pt x="452" y="725"/>
                  </a:lnTo>
                  <a:lnTo>
                    <a:pt x="434" y="734"/>
                  </a:lnTo>
                  <a:lnTo>
                    <a:pt x="415" y="743"/>
                  </a:lnTo>
                  <a:lnTo>
                    <a:pt x="397" y="751"/>
                  </a:lnTo>
                  <a:lnTo>
                    <a:pt x="378" y="758"/>
                  </a:lnTo>
                  <a:lnTo>
                    <a:pt x="341" y="770"/>
                  </a:lnTo>
                  <a:lnTo>
                    <a:pt x="304" y="780"/>
                  </a:lnTo>
                  <a:lnTo>
                    <a:pt x="268" y="788"/>
                  </a:lnTo>
                  <a:lnTo>
                    <a:pt x="235" y="794"/>
                  </a:lnTo>
                  <a:lnTo>
                    <a:pt x="204" y="798"/>
                  </a:lnTo>
                  <a:lnTo>
                    <a:pt x="177" y="802"/>
                  </a:lnTo>
                  <a:lnTo>
                    <a:pt x="137" y="804"/>
                  </a:lnTo>
                  <a:lnTo>
                    <a:pt x="118" y="804"/>
                  </a:lnTo>
                  <a:lnTo>
                    <a:pt x="118" y="8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9" name="Freeform 115"/>
            <p:cNvSpPr>
              <a:spLocks/>
            </p:cNvSpPr>
            <p:nvPr/>
          </p:nvSpPr>
          <p:spPr bwMode="auto">
            <a:xfrm>
              <a:off x="5027613" y="3217863"/>
              <a:ext cx="276225" cy="258763"/>
            </a:xfrm>
            <a:custGeom>
              <a:avLst/>
              <a:gdLst>
                <a:gd name="T0" fmla="*/ 528 w 696"/>
                <a:gd name="T1" fmla="*/ 648 h 653"/>
                <a:gd name="T2" fmla="*/ 418 w 696"/>
                <a:gd name="T3" fmla="*/ 626 h 653"/>
                <a:gd name="T4" fmla="*/ 343 w 696"/>
                <a:gd name="T5" fmla="*/ 597 h 653"/>
                <a:gd name="T6" fmla="*/ 285 w 696"/>
                <a:gd name="T7" fmla="*/ 563 h 653"/>
                <a:gd name="T8" fmla="*/ 237 w 696"/>
                <a:gd name="T9" fmla="*/ 518 h 653"/>
                <a:gd name="T10" fmla="*/ 136 w 696"/>
                <a:gd name="T11" fmla="*/ 486 h 653"/>
                <a:gd name="T12" fmla="*/ 33 w 696"/>
                <a:gd name="T13" fmla="*/ 440 h 653"/>
                <a:gd name="T14" fmla="*/ 2 w 696"/>
                <a:gd name="T15" fmla="*/ 413 h 653"/>
                <a:gd name="T16" fmla="*/ 3 w 696"/>
                <a:gd name="T17" fmla="*/ 393 h 653"/>
                <a:gd name="T18" fmla="*/ 18 w 696"/>
                <a:gd name="T19" fmla="*/ 378 h 653"/>
                <a:gd name="T20" fmla="*/ 38 w 696"/>
                <a:gd name="T21" fmla="*/ 379 h 653"/>
                <a:gd name="T22" fmla="*/ 108 w 696"/>
                <a:gd name="T23" fmla="*/ 418 h 653"/>
                <a:gd name="T24" fmla="*/ 215 w 696"/>
                <a:gd name="T25" fmla="*/ 449 h 653"/>
                <a:gd name="T26" fmla="*/ 260 w 696"/>
                <a:gd name="T27" fmla="*/ 460 h 653"/>
                <a:gd name="T28" fmla="*/ 296 w 696"/>
                <a:gd name="T29" fmla="*/ 501 h 653"/>
                <a:gd name="T30" fmla="*/ 348 w 696"/>
                <a:gd name="T31" fmla="*/ 540 h 653"/>
                <a:gd name="T32" fmla="*/ 408 w 696"/>
                <a:gd name="T33" fmla="*/ 566 h 653"/>
                <a:gd name="T34" fmla="*/ 472 w 696"/>
                <a:gd name="T35" fmla="*/ 573 h 653"/>
                <a:gd name="T36" fmla="*/ 429 w 696"/>
                <a:gd name="T37" fmla="*/ 501 h 653"/>
                <a:gd name="T38" fmla="*/ 418 w 696"/>
                <a:gd name="T39" fmla="*/ 459 h 653"/>
                <a:gd name="T40" fmla="*/ 431 w 696"/>
                <a:gd name="T41" fmla="*/ 442 h 653"/>
                <a:gd name="T42" fmla="*/ 501 w 696"/>
                <a:gd name="T43" fmla="*/ 417 h 653"/>
                <a:gd name="T44" fmla="*/ 571 w 696"/>
                <a:gd name="T45" fmla="*/ 377 h 653"/>
                <a:gd name="T46" fmla="*/ 620 w 696"/>
                <a:gd name="T47" fmla="*/ 327 h 653"/>
                <a:gd name="T48" fmla="*/ 642 w 696"/>
                <a:gd name="T49" fmla="*/ 269 h 653"/>
                <a:gd name="T50" fmla="*/ 639 w 696"/>
                <a:gd name="T51" fmla="*/ 225 h 653"/>
                <a:gd name="T52" fmla="*/ 622 w 696"/>
                <a:gd name="T53" fmla="*/ 186 h 653"/>
                <a:gd name="T54" fmla="*/ 593 w 696"/>
                <a:gd name="T55" fmla="*/ 152 h 653"/>
                <a:gd name="T56" fmla="*/ 553 w 696"/>
                <a:gd name="T57" fmla="*/ 120 h 653"/>
                <a:gd name="T58" fmla="*/ 464 w 696"/>
                <a:gd name="T59" fmla="*/ 79 h 653"/>
                <a:gd name="T60" fmla="*/ 338 w 696"/>
                <a:gd name="T61" fmla="*/ 55 h 653"/>
                <a:gd name="T62" fmla="*/ 227 w 696"/>
                <a:gd name="T63" fmla="*/ 59 h 653"/>
                <a:gd name="T64" fmla="*/ 187 w 696"/>
                <a:gd name="T65" fmla="*/ 61 h 653"/>
                <a:gd name="T66" fmla="*/ 173 w 696"/>
                <a:gd name="T67" fmla="*/ 46 h 653"/>
                <a:gd name="T68" fmla="*/ 173 w 696"/>
                <a:gd name="T69" fmla="*/ 26 h 653"/>
                <a:gd name="T70" fmla="*/ 188 w 696"/>
                <a:gd name="T71" fmla="*/ 11 h 653"/>
                <a:gd name="T72" fmla="*/ 275 w 696"/>
                <a:gd name="T73" fmla="*/ 0 h 653"/>
                <a:gd name="T74" fmla="*/ 364 w 696"/>
                <a:gd name="T75" fmla="*/ 3 h 653"/>
                <a:gd name="T76" fmla="*/ 440 w 696"/>
                <a:gd name="T77" fmla="*/ 15 h 653"/>
                <a:gd name="T78" fmla="*/ 509 w 696"/>
                <a:gd name="T79" fmla="*/ 36 h 653"/>
                <a:gd name="T80" fmla="*/ 569 w 696"/>
                <a:gd name="T81" fmla="*/ 65 h 653"/>
                <a:gd name="T82" fmla="*/ 620 w 696"/>
                <a:gd name="T83" fmla="*/ 101 h 653"/>
                <a:gd name="T84" fmla="*/ 658 w 696"/>
                <a:gd name="T85" fmla="*/ 144 h 653"/>
                <a:gd name="T86" fmla="*/ 683 w 696"/>
                <a:gd name="T87" fmla="*/ 191 h 653"/>
                <a:gd name="T88" fmla="*/ 696 w 696"/>
                <a:gd name="T89" fmla="*/ 241 h 653"/>
                <a:gd name="T90" fmla="*/ 688 w 696"/>
                <a:gd name="T91" fmla="*/ 309 h 653"/>
                <a:gd name="T92" fmla="*/ 651 w 696"/>
                <a:gd name="T93" fmla="*/ 375 h 653"/>
                <a:gd name="T94" fmla="*/ 588 w 696"/>
                <a:gd name="T95" fmla="*/ 431 h 653"/>
                <a:gd name="T96" fmla="*/ 504 w 696"/>
                <a:gd name="T97" fmla="*/ 475 h 653"/>
                <a:gd name="T98" fmla="*/ 512 w 696"/>
                <a:gd name="T99" fmla="*/ 537 h 653"/>
                <a:gd name="T100" fmla="*/ 551 w 696"/>
                <a:gd name="T101" fmla="*/ 578 h 653"/>
                <a:gd name="T102" fmla="*/ 590 w 696"/>
                <a:gd name="T103" fmla="*/ 598 h 653"/>
                <a:gd name="T104" fmla="*/ 615 w 696"/>
                <a:gd name="T105" fmla="*/ 607 h 653"/>
                <a:gd name="T106" fmla="*/ 623 w 696"/>
                <a:gd name="T107" fmla="*/ 624 h 653"/>
                <a:gd name="T108" fmla="*/ 617 w 696"/>
                <a:gd name="T109" fmla="*/ 643 h 653"/>
                <a:gd name="T110" fmla="*/ 602 w 696"/>
                <a:gd name="T111" fmla="*/ 653 h 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96" h="653">
                  <a:moveTo>
                    <a:pt x="596" y="653"/>
                  </a:moveTo>
                  <a:lnTo>
                    <a:pt x="581" y="653"/>
                  </a:lnTo>
                  <a:lnTo>
                    <a:pt x="549" y="651"/>
                  </a:lnTo>
                  <a:lnTo>
                    <a:pt x="528" y="648"/>
                  </a:lnTo>
                  <a:lnTo>
                    <a:pt x="503" y="645"/>
                  </a:lnTo>
                  <a:lnTo>
                    <a:pt x="476" y="640"/>
                  </a:lnTo>
                  <a:lnTo>
                    <a:pt x="448" y="634"/>
                  </a:lnTo>
                  <a:lnTo>
                    <a:pt x="418" y="626"/>
                  </a:lnTo>
                  <a:lnTo>
                    <a:pt x="389" y="616"/>
                  </a:lnTo>
                  <a:lnTo>
                    <a:pt x="373" y="610"/>
                  </a:lnTo>
                  <a:lnTo>
                    <a:pt x="358" y="605"/>
                  </a:lnTo>
                  <a:lnTo>
                    <a:pt x="343" y="597"/>
                  </a:lnTo>
                  <a:lnTo>
                    <a:pt x="328" y="590"/>
                  </a:lnTo>
                  <a:lnTo>
                    <a:pt x="313" y="582"/>
                  </a:lnTo>
                  <a:lnTo>
                    <a:pt x="300" y="573"/>
                  </a:lnTo>
                  <a:lnTo>
                    <a:pt x="285" y="563"/>
                  </a:lnTo>
                  <a:lnTo>
                    <a:pt x="273" y="553"/>
                  </a:lnTo>
                  <a:lnTo>
                    <a:pt x="260" y="542"/>
                  </a:lnTo>
                  <a:lnTo>
                    <a:pt x="248" y="531"/>
                  </a:lnTo>
                  <a:lnTo>
                    <a:pt x="237" y="518"/>
                  </a:lnTo>
                  <a:lnTo>
                    <a:pt x="226" y="505"/>
                  </a:lnTo>
                  <a:lnTo>
                    <a:pt x="196" y="500"/>
                  </a:lnTo>
                  <a:lnTo>
                    <a:pt x="166" y="494"/>
                  </a:lnTo>
                  <a:lnTo>
                    <a:pt x="136" y="486"/>
                  </a:lnTo>
                  <a:lnTo>
                    <a:pt x="108" y="477"/>
                  </a:lnTo>
                  <a:lnTo>
                    <a:pt x="83" y="466"/>
                  </a:lnTo>
                  <a:lnTo>
                    <a:pt x="57" y="453"/>
                  </a:lnTo>
                  <a:lnTo>
                    <a:pt x="33" y="440"/>
                  </a:lnTo>
                  <a:lnTo>
                    <a:pt x="11" y="425"/>
                  </a:lnTo>
                  <a:lnTo>
                    <a:pt x="7" y="422"/>
                  </a:lnTo>
                  <a:lnTo>
                    <a:pt x="4" y="417"/>
                  </a:lnTo>
                  <a:lnTo>
                    <a:pt x="2" y="413"/>
                  </a:lnTo>
                  <a:lnTo>
                    <a:pt x="1" y="408"/>
                  </a:lnTo>
                  <a:lnTo>
                    <a:pt x="0" y="403"/>
                  </a:lnTo>
                  <a:lnTo>
                    <a:pt x="1" y="397"/>
                  </a:lnTo>
                  <a:lnTo>
                    <a:pt x="3" y="393"/>
                  </a:lnTo>
                  <a:lnTo>
                    <a:pt x="5" y="388"/>
                  </a:lnTo>
                  <a:lnTo>
                    <a:pt x="9" y="384"/>
                  </a:lnTo>
                  <a:lnTo>
                    <a:pt x="13" y="380"/>
                  </a:lnTo>
                  <a:lnTo>
                    <a:pt x="18" y="378"/>
                  </a:lnTo>
                  <a:lnTo>
                    <a:pt x="23" y="377"/>
                  </a:lnTo>
                  <a:lnTo>
                    <a:pt x="28" y="377"/>
                  </a:lnTo>
                  <a:lnTo>
                    <a:pt x="33" y="377"/>
                  </a:lnTo>
                  <a:lnTo>
                    <a:pt x="38" y="379"/>
                  </a:lnTo>
                  <a:lnTo>
                    <a:pt x="42" y="381"/>
                  </a:lnTo>
                  <a:lnTo>
                    <a:pt x="62" y="395"/>
                  </a:lnTo>
                  <a:lnTo>
                    <a:pt x="85" y="407"/>
                  </a:lnTo>
                  <a:lnTo>
                    <a:pt x="108" y="418"/>
                  </a:lnTo>
                  <a:lnTo>
                    <a:pt x="133" y="429"/>
                  </a:lnTo>
                  <a:lnTo>
                    <a:pt x="160" y="436"/>
                  </a:lnTo>
                  <a:lnTo>
                    <a:pt x="187" y="443"/>
                  </a:lnTo>
                  <a:lnTo>
                    <a:pt x="215" y="449"/>
                  </a:lnTo>
                  <a:lnTo>
                    <a:pt x="244" y="453"/>
                  </a:lnTo>
                  <a:lnTo>
                    <a:pt x="250" y="454"/>
                  </a:lnTo>
                  <a:lnTo>
                    <a:pt x="255" y="457"/>
                  </a:lnTo>
                  <a:lnTo>
                    <a:pt x="260" y="460"/>
                  </a:lnTo>
                  <a:lnTo>
                    <a:pt x="263" y="464"/>
                  </a:lnTo>
                  <a:lnTo>
                    <a:pt x="273" y="478"/>
                  </a:lnTo>
                  <a:lnTo>
                    <a:pt x="284" y="490"/>
                  </a:lnTo>
                  <a:lnTo>
                    <a:pt x="296" y="501"/>
                  </a:lnTo>
                  <a:lnTo>
                    <a:pt x="308" y="513"/>
                  </a:lnTo>
                  <a:lnTo>
                    <a:pt x="320" y="523"/>
                  </a:lnTo>
                  <a:lnTo>
                    <a:pt x="334" y="532"/>
                  </a:lnTo>
                  <a:lnTo>
                    <a:pt x="348" y="540"/>
                  </a:lnTo>
                  <a:lnTo>
                    <a:pt x="363" y="547"/>
                  </a:lnTo>
                  <a:lnTo>
                    <a:pt x="377" y="554"/>
                  </a:lnTo>
                  <a:lnTo>
                    <a:pt x="393" y="561"/>
                  </a:lnTo>
                  <a:lnTo>
                    <a:pt x="408" y="566"/>
                  </a:lnTo>
                  <a:lnTo>
                    <a:pt x="423" y="571"/>
                  </a:lnTo>
                  <a:lnTo>
                    <a:pt x="454" y="580"/>
                  </a:lnTo>
                  <a:lnTo>
                    <a:pt x="483" y="587"/>
                  </a:lnTo>
                  <a:lnTo>
                    <a:pt x="472" y="573"/>
                  </a:lnTo>
                  <a:lnTo>
                    <a:pt x="461" y="559"/>
                  </a:lnTo>
                  <a:lnTo>
                    <a:pt x="451" y="544"/>
                  </a:lnTo>
                  <a:lnTo>
                    <a:pt x="444" y="529"/>
                  </a:lnTo>
                  <a:lnTo>
                    <a:pt x="429" y="501"/>
                  </a:lnTo>
                  <a:lnTo>
                    <a:pt x="418" y="476"/>
                  </a:lnTo>
                  <a:lnTo>
                    <a:pt x="417" y="470"/>
                  </a:lnTo>
                  <a:lnTo>
                    <a:pt x="417" y="464"/>
                  </a:lnTo>
                  <a:lnTo>
                    <a:pt x="418" y="459"/>
                  </a:lnTo>
                  <a:lnTo>
                    <a:pt x="419" y="453"/>
                  </a:lnTo>
                  <a:lnTo>
                    <a:pt x="422" y="449"/>
                  </a:lnTo>
                  <a:lnTo>
                    <a:pt x="427" y="444"/>
                  </a:lnTo>
                  <a:lnTo>
                    <a:pt x="431" y="442"/>
                  </a:lnTo>
                  <a:lnTo>
                    <a:pt x="437" y="440"/>
                  </a:lnTo>
                  <a:lnTo>
                    <a:pt x="459" y="433"/>
                  </a:lnTo>
                  <a:lnTo>
                    <a:pt x="481" y="426"/>
                  </a:lnTo>
                  <a:lnTo>
                    <a:pt x="501" y="417"/>
                  </a:lnTo>
                  <a:lnTo>
                    <a:pt x="521" y="408"/>
                  </a:lnTo>
                  <a:lnTo>
                    <a:pt x="539" y="398"/>
                  </a:lnTo>
                  <a:lnTo>
                    <a:pt x="556" y="388"/>
                  </a:lnTo>
                  <a:lnTo>
                    <a:pt x="571" y="377"/>
                  </a:lnTo>
                  <a:lnTo>
                    <a:pt x="586" y="365"/>
                  </a:lnTo>
                  <a:lnTo>
                    <a:pt x="598" y="352"/>
                  </a:lnTo>
                  <a:lnTo>
                    <a:pt x="609" y="340"/>
                  </a:lnTo>
                  <a:lnTo>
                    <a:pt x="620" y="327"/>
                  </a:lnTo>
                  <a:lnTo>
                    <a:pt x="627" y="313"/>
                  </a:lnTo>
                  <a:lnTo>
                    <a:pt x="634" y="299"/>
                  </a:lnTo>
                  <a:lnTo>
                    <a:pt x="639" y="284"/>
                  </a:lnTo>
                  <a:lnTo>
                    <a:pt x="642" y="269"/>
                  </a:lnTo>
                  <a:lnTo>
                    <a:pt x="642" y="255"/>
                  </a:lnTo>
                  <a:lnTo>
                    <a:pt x="642" y="245"/>
                  </a:lnTo>
                  <a:lnTo>
                    <a:pt x="641" y="235"/>
                  </a:lnTo>
                  <a:lnTo>
                    <a:pt x="639" y="225"/>
                  </a:lnTo>
                  <a:lnTo>
                    <a:pt x="635" y="214"/>
                  </a:lnTo>
                  <a:lnTo>
                    <a:pt x="632" y="205"/>
                  </a:lnTo>
                  <a:lnTo>
                    <a:pt x="627" y="195"/>
                  </a:lnTo>
                  <a:lnTo>
                    <a:pt x="622" y="186"/>
                  </a:lnTo>
                  <a:lnTo>
                    <a:pt x="615" y="177"/>
                  </a:lnTo>
                  <a:lnTo>
                    <a:pt x="608" y="168"/>
                  </a:lnTo>
                  <a:lnTo>
                    <a:pt x="600" y="159"/>
                  </a:lnTo>
                  <a:lnTo>
                    <a:pt x="593" y="152"/>
                  </a:lnTo>
                  <a:lnTo>
                    <a:pt x="584" y="144"/>
                  </a:lnTo>
                  <a:lnTo>
                    <a:pt x="575" y="136"/>
                  </a:lnTo>
                  <a:lnTo>
                    <a:pt x="563" y="128"/>
                  </a:lnTo>
                  <a:lnTo>
                    <a:pt x="553" y="120"/>
                  </a:lnTo>
                  <a:lnTo>
                    <a:pt x="542" y="114"/>
                  </a:lnTo>
                  <a:lnTo>
                    <a:pt x="518" y="100"/>
                  </a:lnTo>
                  <a:lnTo>
                    <a:pt x="492" y="89"/>
                  </a:lnTo>
                  <a:lnTo>
                    <a:pt x="464" y="79"/>
                  </a:lnTo>
                  <a:lnTo>
                    <a:pt x="435" y="70"/>
                  </a:lnTo>
                  <a:lnTo>
                    <a:pt x="403" y="63"/>
                  </a:lnTo>
                  <a:lnTo>
                    <a:pt x="371" y="57"/>
                  </a:lnTo>
                  <a:lnTo>
                    <a:pt x="338" y="55"/>
                  </a:lnTo>
                  <a:lnTo>
                    <a:pt x="303" y="54"/>
                  </a:lnTo>
                  <a:lnTo>
                    <a:pt x="278" y="54"/>
                  </a:lnTo>
                  <a:lnTo>
                    <a:pt x="253" y="56"/>
                  </a:lnTo>
                  <a:lnTo>
                    <a:pt x="227" y="59"/>
                  </a:lnTo>
                  <a:lnTo>
                    <a:pt x="203" y="63"/>
                  </a:lnTo>
                  <a:lnTo>
                    <a:pt x="197" y="63"/>
                  </a:lnTo>
                  <a:lnTo>
                    <a:pt x="192" y="63"/>
                  </a:lnTo>
                  <a:lnTo>
                    <a:pt x="187" y="61"/>
                  </a:lnTo>
                  <a:lnTo>
                    <a:pt x="182" y="59"/>
                  </a:lnTo>
                  <a:lnTo>
                    <a:pt x="179" y="55"/>
                  </a:lnTo>
                  <a:lnTo>
                    <a:pt x="176" y="52"/>
                  </a:lnTo>
                  <a:lnTo>
                    <a:pt x="173" y="46"/>
                  </a:lnTo>
                  <a:lnTo>
                    <a:pt x="171" y="42"/>
                  </a:lnTo>
                  <a:lnTo>
                    <a:pt x="171" y="36"/>
                  </a:lnTo>
                  <a:lnTo>
                    <a:pt x="171" y="31"/>
                  </a:lnTo>
                  <a:lnTo>
                    <a:pt x="173" y="26"/>
                  </a:lnTo>
                  <a:lnTo>
                    <a:pt x="176" y="22"/>
                  </a:lnTo>
                  <a:lnTo>
                    <a:pt x="179" y="17"/>
                  </a:lnTo>
                  <a:lnTo>
                    <a:pt x="183" y="14"/>
                  </a:lnTo>
                  <a:lnTo>
                    <a:pt x="188" y="11"/>
                  </a:lnTo>
                  <a:lnTo>
                    <a:pt x="192" y="10"/>
                  </a:lnTo>
                  <a:lnTo>
                    <a:pt x="220" y="6"/>
                  </a:lnTo>
                  <a:lnTo>
                    <a:pt x="247" y="3"/>
                  </a:lnTo>
                  <a:lnTo>
                    <a:pt x="275" y="0"/>
                  </a:lnTo>
                  <a:lnTo>
                    <a:pt x="303" y="0"/>
                  </a:lnTo>
                  <a:lnTo>
                    <a:pt x="325" y="0"/>
                  </a:lnTo>
                  <a:lnTo>
                    <a:pt x="345" y="1"/>
                  </a:lnTo>
                  <a:lnTo>
                    <a:pt x="364" y="3"/>
                  </a:lnTo>
                  <a:lnTo>
                    <a:pt x="384" y="5"/>
                  </a:lnTo>
                  <a:lnTo>
                    <a:pt x="403" y="8"/>
                  </a:lnTo>
                  <a:lnTo>
                    <a:pt x="422" y="11"/>
                  </a:lnTo>
                  <a:lnTo>
                    <a:pt x="440" y="15"/>
                  </a:lnTo>
                  <a:lnTo>
                    <a:pt x="458" y="19"/>
                  </a:lnTo>
                  <a:lnTo>
                    <a:pt x="475" y="25"/>
                  </a:lnTo>
                  <a:lnTo>
                    <a:pt x="492" y="31"/>
                  </a:lnTo>
                  <a:lnTo>
                    <a:pt x="509" y="36"/>
                  </a:lnTo>
                  <a:lnTo>
                    <a:pt x="524" y="43"/>
                  </a:lnTo>
                  <a:lnTo>
                    <a:pt x="540" y="50"/>
                  </a:lnTo>
                  <a:lnTo>
                    <a:pt x="554" y="57"/>
                  </a:lnTo>
                  <a:lnTo>
                    <a:pt x="569" y="65"/>
                  </a:lnTo>
                  <a:lnTo>
                    <a:pt x="583" y="74"/>
                  </a:lnTo>
                  <a:lnTo>
                    <a:pt x="595" y="82"/>
                  </a:lnTo>
                  <a:lnTo>
                    <a:pt x="607" y="92"/>
                  </a:lnTo>
                  <a:lnTo>
                    <a:pt x="620" y="101"/>
                  </a:lnTo>
                  <a:lnTo>
                    <a:pt x="630" y="111"/>
                  </a:lnTo>
                  <a:lnTo>
                    <a:pt x="640" y="121"/>
                  </a:lnTo>
                  <a:lnTo>
                    <a:pt x="650" y="133"/>
                  </a:lnTo>
                  <a:lnTo>
                    <a:pt x="658" y="144"/>
                  </a:lnTo>
                  <a:lnTo>
                    <a:pt x="665" y="155"/>
                  </a:lnTo>
                  <a:lnTo>
                    <a:pt x="672" y="166"/>
                  </a:lnTo>
                  <a:lnTo>
                    <a:pt x="679" y="179"/>
                  </a:lnTo>
                  <a:lnTo>
                    <a:pt x="683" y="191"/>
                  </a:lnTo>
                  <a:lnTo>
                    <a:pt x="688" y="203"/>
                  </a:lnTo>
                  <a:lnTo>
                    <a:pt x="691" y="216"/>
                  </a:lnTo>
                  <a:lnTo>
                    <a:pt x="695" y="229"/>
                  </a:lnTo>
                  <a:lnTo>
                    <a:pt x="696" y="241"/>
                  </a:lnTo>
                  <a:lnTo>
                    <a:pt x="696" y="255"/>
                  </a:lnTo>
                  <a:lnTo>
                    <a:pt x="695" y="273"/>
                  </a:lnTo>
                  <a:lnTo>
                    <a:pt x="692" y="291"/>
                  </a:lnTo>
                  <a:lnTo>
                    <a:pt x="688" y="309"/>
                  </a:lnTo>
                  <a:lnTo>
                    <a:pt x="681" y="327"/>
                  </a:lnTo>
                  <a:lnTo>
                    <a:pt x="672" y="342"/>
                  </a:lnTo>
                  <a:lnTo>
                    <a:pt x="662" y="359"/>
                  </a:lnTo>
                  <a:lnTo>
                    <a:pt x="651" y="375"/>
                  </a:lnTo>
                  <a:lnTo>
                    <a:pt x="637" y="389"/>
                  </a:lnTo>
                  <a:lnTo>
                    <a:pt x="623" y="404"/>
                  </a:lnTo>
                  <a:lnTo>
                    <a:pt x="606" y="418"/>
                  </a:lnTo>
                  <a:lnTo>
                    <a:pt x="588" y="431"/>
                  </a:lnTo>
                  <a:lnTo>
                    <a:pt x="569" y="443"/>
                  </a:lnTo>
                  <a:lnTo>
                    <a:pt x="549" y="454"/>
                  </a:lnTo>
                  <a:lnTo>
                    <a:pt x="528" y="466"/>
                  </a:lnTo>
                  <a:lnTo>
                    <a:pt x="504" y="475"/>
                  </a:lnTo>
                  <a:lnTo>
                    <a:pt x="479" y="484"/>
                  </a:lnTo>
                  <a:lnTo>
                    <a:pt x="488" y="501"/>
                  </a:lnTo>
                  <a:lnTo>
                    <a:pt x="500" y="519"/>
                  </a:lnTo>
                  <a:lnTo>
                    <a:pt x="512" y="537"/>
                  </a:lnTo>
                  <a:lnTo>
                    <a:pt x="526" y="555"/>
                  </a:lnTo>
                  <a:lnTo>
                    <a:pt x="534" y="563"/>
                  </a:lnTo>
                  <a:lnTo>
                    <a:pt x="542" y="571"/>
                  </a:lnTo>
                  <a:lnTo>
                    <a:pt x="551" y="578"/>
                  </a:lnTo>
                  <a:lnTo>
                    <a:pt x="560" y="583"/>
                  </a:lnTo>
                  <a:lnTo>
                    <a:pt x="570" y="589"/>
                  </a:lnTo>
                  <a:lnTo>
                    <a:pt x="580" y="593"/>
                  </a:lnTo>
                  <a:lnTo>
                    <a:pt x="590" y="598"/>
                  </a:lnTo>
                  <a:lnTo>
                    <a:pt x="602" y="600"/>
                  </a:lnTo>
                  <a:lnTo>
                    <a:pt x="606" y="601"/>
                  </a:lnTo>
                  <a:lnTo>
                    <a:pt x="611" y="603"/>
                  </a:lnTo>
                  <a:lnTo>
                    <a:pt x="615" y="607"/>
                  </a:lnTo>
                  <a:lnTo>
                    <a:pt x="618" y="610"/>
                  </a:lnTo>
                  <a:lnTo>
                    <a:pt x="621" y="615"/>
                  </a:lnTo>
                  <a:lnTo>
                    <a:pt x="622" y="619"/>
                  </a:lnTo>
                  <a:lnTo>
                    <a:pt x="623" y="624"/>
                  </a:lnTo>
                  <a:lnTo>
                    <a:pt x="623" y="629"/>
                  </a:lnTo>
                  <a:lnTo>
                    <a:pt x="622" y="634"/>
                  </a:lnTo>
                  <a:lnTo>
                    <a:pt x="621" y="638"/>
                  </a:lnTo>
                  <a:lnTo>
                    <a:pt x="617" y="643"/>
                  </a:lnTo>
                  <a:lnTo>
                    <a:pt x="615" y="646"/>
                  </a:lnTo>
                  <a:lnTo>
                    <a:pt x="611" y="649"/>
                  </a:lnTo>
                  <a:lnTo>
                    <a:pt x="606" y="652"/>
                  </a:lnTo>
                  <a:lnTo>
                    <a:pt x="602" y="653"/>
                  </a:lnTo>
                  <a:lnTo>
                    <a:pt x="596" y="65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0" name="Freeform 116"/>
            <p:cNvSpPr>
              <a:spLocks/>
            </p:cNvSpPr>
            <p:nvPr/>
          </p:nvSpPr>
          <p:spPr bwMode="auto">
            <a:xfrm>
              <a:off x="4872038" y="3278188"/>
              <a:ext cx="20638" cy="20638"/>
            </a:xfrm>
            <a:custGeom>
              <a:avLst/>
              <a:gdLst>
                <a:gd name="T0" fmla="*/ 27 w 54"/>
                <a:gd name="T1" fmla="*/ 54 h 54"/>
                <a:gd name="T2" fmla="*/ 21 w 54"/>
                <a:gd name="T3" fmla="*/ 53 h 54"/>
                <a:gd name="T4" fmla="*/ 16 w 54"/>
                <a:gd name="T5" fmla="*/ 52 h 54"/>
                <a:gd name="T6" fmla="*/ 11 w 54"/>
                <a:gd name="T7" fmla="*/ 50 h 54"/>
                <a:gd name="T8" fmla="*/ 8 w 54"/>
                <a:gd name="T9" fmla="*/ 46 h 54"/>
                <a:gd name="T10" fmla="*/ 4 w 54"/>
                <a:gd name="T11" fmla="*/ 42 h 54"/>
                <a:gd name="T12" fmla="*/ 1 w 54"/>
                <a:gd name="T13" fmla="*/ 37 h 54"/>
                <a:gd name="T14" fmla="*/ 0 w 54"/>
                <a:gd name="T15" fmla="*/ 33 h 54"/>
                <a:gd name="T16" fmla="*/ 0 w 54"/>
                <a:gd name="T17" fmla="*/ 27 h 54"/>
                <a:gd name="T18" fmla="*/ 0 w 54"/>
                <a:gd name="T19" fmla="*/ 22 h 54"/>
                <a:gd name="T20" fmla="*/ 1 w 54"/>
                <a:gd name="T21" fmla="*/ 17 h 54"/>
                <a:gd name="T22" fmla="*/ 4 w 54"/>
                <a:gd name="T23" fmla="*/ 13 h 54"/>
                <a:gd name="T24" fmla="*/ 8 w 54"/>
                <a:gd name="T25" fmla="*/ 8 h 54"/>
                <a:gd name="T26" fmla="*/ 11 w 54"/>
                <a:gd name="T27" fmla="*/ 5 h 54"/>
                <a:gd name="T28" fmla="*/ 16 w 54"/>
                <a:gd name="T29" fmla="*/ 3 h 54"/>
                <a:gd name="T30" fmla="*/ 21 w 54"/>
                <a:gd name="T31" fmla="*/ 2 h 54"/>
                <a:gd name="T32" fmla="*/ 26 w 54"/>
                <a:gd name="T33" fmla="*/ 0 h 54"/>
                <a:gd name="T34" fmla="*/ 31 w 54"/>
                <a:gd name="T35" fmla="*/ 2 h 54"/>
                <a:gd name="T36" fmla="*/ 37 w 54"/>
                <a:gd name="T37" fmla="*/ 3 h 54"/>
                <a:gd name="T38" fmla="*/ 41 w 54"/>
                <a:gd name="T39" fmla="*/ 5 h 54"/>
                <a:gd name="T40" fmla="*/ 46 w 54"/>
                <a:gd name="T41" fmla="*/ 8 h 54"/>
                <a:gd name="T42" fmla="*/ 49 w 54"/>
                <a:gd name="T43" fmla="*/ 13 h 54"/>
                <a:gd name="T44" fmla="*/ 52 w 54"/>
                <a:gd name="T45" fmla="*/ 17 h 54"/>
                <a:gd name="T46" fmla="*/ 53 w 54"/>
                <a:gd name="T47" fmla="*/ 22 h 54"/>
                <a:gd name="T48" fmla="*/ 54 w 54"/>
                <a:gd name="T49" fmla="*/ 27 h 54"/>
                <a:gd name="T50" fmla="*/ 53 w 54"/>
                <a:gd name="T51" fmla="*/ 33 h 54"/>
                <a:gd name="T52" fmla="*/ 52 w 54"/>
                <a:gd name="T53" fmla="*/ 37 h 54"/>
                <a:gd name="T54" fmla="*/ 49 w 54"/>
                <a:gd name="T55" fmla="*/ 42 h 54"/>
                <a:gd name="T56" fmla="*/ 46 w 54"/>
                <a:gd name="T57" fmla="*/ 46 h 54"/>
                <a:gd name="T58" fmla="*/ 41 w 54"/>
                <a:gd name="T59" fmla="*/ 50 h 54"/>
                <a:gd name="T60" fmla="*/ 37 w 54"/>
                <a:gd name="T61" fmla="*/ 52 h 54"/>
                <a:gd name="T62" fmla="*/ 31 w 54"/>
                <a:gd name="T63" fmla="*/ 53 h 54"/>
                <a:gd name="T64" fmla="*/ 27 w 54"/>
                <a:gd name="T6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4" h="54">
                  <a:moveTo>
                    <a:pt x="27" y="54"/>
                  </a:moveTo>
                  <a:lnTo>
                    <a:pt x="21" y="53"/>
                  </a:lnTo>
                  <a:lnTo>
                    <a:pt x="16" y="52"/>
                  </a:lnTo>
                  <a:lnTo>
                    <a:pt x="11" y="50"/>
                  </a:lnTo>
                  <a:lnTo>
                    <a:pt x="8" y="46"/>
                  </a:lnTo>
                  <a:lnTo>
                    <a:pt x="4" y="42"/>
                  </a:lnTo>
                  <a:lnTo>
                    <a:pt x="1" y="37"/>
                  </a:lnTo>
                  <a:lnTo>
                    <a:pt x="0" y="33"/>
                  </a:lnTo>
                  <a:lnTo>
                    <a:pt x="0" y="27"/>
                  </a:lnTo>
                  <a:lnTo>
                    <a:pt x="0" y="22"/>
                  </a:lnTo>
                  <a:lnTo>
                    <a:pt x="1" y="17"/>
                  </a:lnTo>
                  <a:lnTo>
                    <a:pt x="4" y="13"/>
                  </a:lnTo>
                  <a:lnTo>
                    <a:pt x="8" y="8"/>
                  </a:lnTo>
                  <a:lnTo>
                    <a:pt x="11" y="5"/>
                  </a:lnTo>
                  <a:lnTo>
                    <a:pt x="16" y="3"/>
                  </a:lnTo>
                  <a:lnTo>
                    <a:pt x="21" y="2"/>
                  </a:lnTo>
                  <a:lnTo>
                    <a:pt x="26" y="0"/>
                  </a:lnTo>
                  <a:lnTo>
                    <a:pt x="31" y="2"/>
                  </a:lnTo>
                  <a:lnTo>
                    <a:pt x="37" y="3"/>
                  </a:lnTo>
                  <a:lnTo>
                    <a:pt x="41" y="5"/>
                  </a:lnTo>
                  <a:lnTo>
                    <a:pt x="46" y="8"/>
                  </a:lnTo>
                  <a:lnTo>
                    <a:pt x="49" y="13"/>
                  </a:lnTo>
                  <a:lnTo>
                    <a:pt x="52" y="17"/>
                  </a:lnTo>
                  <a:lnTo>
                    <a:pt x="53" y="22"/>
                  </a:lnTo>
                  <a:lnTo>
                    <a:pt x="54" y="27"/>
                  </a:lnTo>
                  <a:lnTo>
                    <a:pt x="53" y="33"/>
                  </a:lnTo>
                  <a:lnTo>
                    <a:pt x="52" y="37"/>
                  </a:lnTo>
                  <a:lnTo>
                    <a:pt x="49" y="42"/>
                  </a:lnTo>
                  <a:lnTo>
                    <a:pt x="46" y="46"/>
                  </a:lnTo>
                  <a:lnTo>
                    <a:pt x="41" y="50"/>
                  </a:lnTo>
                  <a:lnTo>
                    <a:pt x="37" y="52"/>
                  </a:lnTo>
                  <a:lnTo>
                    <a:pt x="31" y="53"/>
                  </a:lnTo>
                  <a:lnTo>
                    <a:pt x="27" y="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1" name="Freeform 117"/>
            <p:cNvSpPr>
              <a:spLocks/>
            </p:cNvSpPr>
            <p:nvPr/>
          </p:nvSpPr>
          <p:spPr bwMode="auto">
            <a:xfrm>
              <a:off x="4926013" y="3278188"/>
              <a:ext cx="22225" cy="20638"/>
            </a:xfrm>
            <a:custGeom>
              <a:avLst/>
              <a:gdLst>
                <a:gd name="T0" fmla="*/ 27 w 54"/>
                <a:gd name="T1" fmla="*/ 54 h 54"/>
                <a:gd name="T2" fmla="*/ 21 w 54"/>
                <a:gd name="T3" fmla="*/ 53 h 54"/>
                <a:gd name="T4" fmla="*/ 17 w 54"/>
                <a:gd name="T5" fmla="*/ 52 h 54"/>
                <a:gd name="T6" fmla="*/ 12 w 54"/>
                <a:gd name="T7" fmla="*/ 50 h 54"/>
                <a:gd name="T8" fmla="*/ 8 w 54"/>
                <a:gd name="T9" fmla="*/ 46 h 54"/>
                <a:gd name="T10" fmla="*/ 4 w 54"/>
                <a:gd name="T11" fmla="*/ 42 h 54"/>
                <a:gd name="T12" fmla="*/ 2 w 54"/>
                <a:gd name="T13" fmla="*/ 37 h 54"/>
                <a:gd name="T14" fmla="*/ 1 w 54"/>
                <a:gd name="T15" fmla="*/ 33 h 54"/>
                <a:gd name="T16" fmla="*/ 0 w 54"/>
                <a:gd name="T17" fmla="*/ 27 h 54"/>
                <a:gd name="T18" fmla="*/ 1 w 54"/>
                <a:gd name="T19" fmla="*/ 22 h 54"/>
                <a:gd name="T20" fmla="*/ 2 w 54"/>
                <a:gd name="T21" fmla="*/ 17 h 54"/>
                <a:gd name="T22" fmla="*/ 4 w 54"/>
                <a:gd name="T23" fmla="*/ 13 h 54"/>
                <a:gd name="T24" fmla="*/ 8 w 54"/>
                <a:gd name="T25" fmla="*/ 8 h 54"/>
                <a:gd name="T26" fmla="*/ 12 w 54"/>
                <a:gd name="T27" fmla="*/ 5 h 54"/>
                <a:gd name="T28" fmla="*/ 17 w 54"/>
                <a:gd name="T29" fmla="*/ 3 h 54"/>
                <a:gd name="T30" fmla="*/ 22 w 54"/>
                <a:gd name="T31" fmla="*/ 2 h 54"/>
                <a:gd name="T32" fmla="*/ 27 w 54"/>
                <a:gd name="T33" fmla="*/ 0 h 54"/>
                <a:gd name="T34" fmla="*/ 32 w 54"/>
                <a:gd name="T35" fmla="*/ 2 h 54"/>
                <a:gd name="T36" fmla="*/ 37 w 54"/>
                <a:gd name="T37" fmla="*/ 3 h 54"/>
                <a:gd name="T38" fmla="*/ 41 w 54"/>
                <a:gd name="T39" fmla="*/ 5 h 54"/>
                <a:gd name="T40" fmla="*/ 46 w 54"/>
                <a:gd name="T41" fmla="*/ 8 h 54"/>
                <a:gd name="T42" fmla="*/ 49 w 54"/>
                <a:gd name="T43" fmla="*/ 13 h 54"/>
                <a:gd name="T44" fmla="*/ 51 w 54"/>
                <a:gd name="T45" fmla="*/ 17 h 54"/>
                <a:gd name="T46" fmla="*/ 54 w 54"/>
                <a:gd name="T47" fmla="*/ 22 h 54"/>
                <a:gd name="T48" fmla="*/ 54 w 54"/>
                <a:gd name="T49" fmla="*/ 27 h 54"/>
                <a:gd name="T50" fmla="*/ 54 w 54"/>
                <a:gd name="T51" fmla="*/ 33 h 54"/>
                <a:gd name="T52" fmla="*/ 51 w 54"/>
                <a:gd name="T53" fmla="*/ 37 h 54"/>
                <a:gd name="T54" fmla="*/ 49 w 54"/>
                <a:gd name="T55" fmla="*/ 42 h 54"/>
                <a:gd name="T56" fmla="*/ 46 w 54"/>
                <a:gd name="T57" fmla="*/ 46 h 54"/>
                <a:gd name="T58" fmla="*/ 41 w 54"/>
                <a:gd name="T59" fmla="*/ 50 h 54"/>
                <a:gd name="T60" fmla="*/ 37 w 54"/>
                <a:gd name="T61" fmla="*/ 52 h 54"/>
                <a:gd name="T62" fmla="*/ 32 w 54"/>
                <a:gd name="T63" fmla="*/ 53 h 54"/>
                <a:gd name="T64" fmla="*/ 27 w 54"/>
                <a:gd name="T6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4" h="54">
                  <a:moveTo>
                    <a:pt x="27" y="54"/>
                  </a:moveTo>
                  <a:lnTo>
                    <a:pt x="21" y="53"/>
                  </a:lnTo>
                  <a:lnTo>
                    <a:pt x="17" y="52"/>
                  </a:lnTo>
                  <a:lnTo>
                    <a:pt x="12" y="50"/>
                  </a:lnTo>
                  <a:lnTo>
                    <a:pt x="8" y="46"/>
                  </a:lnTo>
                  <a:lnTo>
                    <a:pt x="4" y="42"/>
                  </a:lnTo>
                  <a:lnTo>
                    <a:pt x="2" y="37"/>
                  </a:lnTo>
                  <a:lnTo>
                    <a:pt x="1" y="33"/>
                  </a:lnTo>
                  <a:lnTo>
                    <a:pt x="0" y="27"/>
                  </a:lnTo>
                  <a:lnTo>
                    <a:pt x="1" y="22"/>
                  </a:lnTo>
                  <a:lnTo>
                    <a:pt x="2" y="17"/>
                  </a:lnTo>
                  <a:lnTo>
                    <a:pt x="4" y="13"/>
                  </a:lnTo>
                  <a:lnTo>
                    <a:pt x="8" y="8"/>
                  </a:lnTo>
                  <a:lnTo>
                    <a:pt x="12" y="5"/>
                  </a:lnTo>
                  <a:lnTo>
                    <a:pt x="17" y="3"/>
                  </a:lnTo>
                  <a:lnTo>
                    <a:pt x="22" y="2"/>
                  </a:lnTo>
                  <a:lnTo>
                    <a:pt x="27" y="0"/>
                  </a:lnTo>
                  <a:lnTo>
                    <a:pt x="32" y="2"/>
                  </a:lnTo>
                  <a:lnTo>
                    <a:pt x="37" y="3"/>
                  </a:lnTo>
                  <a:lnTo>
                    <a:pt x="41" y="5"/>
                  </a:lnTo>
                  <a:lnTo>
                    <a:pt x="46" y="8"/>
                  </a:lnTo>
                  <a:lnTo>
                    <a:pt x="49" y="13"/>
                  </a:lnTo>
                  <a:lnTo>
                    <a:pt x="51" y="17"/>
                  </a:lnTo>
                  <a:lnTo>
                    <a:pt x="54" y="22"/>
                  </a:lnTo>
                  <a:lnTo>
                    <a:pt x="54" y="27"/>
                  </a:lnTo>
                  <a:lnTo>
                    <a:pt x="54" y="33"/>
                  </a:lnTo>
                  <a:lnTo>
                    <a:pt x="51" y="37"/>
                  </a:lnTo>
                  <a:lnTo>
                    <a:pt x="49" y="42"/>
                  </a:lnTo>
                  <a:lnTo>
                    <a:pt x="46" y="46"/>
                  </a:lnTo>
                  <a:lnTo>
                    <a:pt x="41" y="50"/>
                  </a:lnTo>
                  <a:lnTo>
                    <a:pt x="37" y="52"/>
                  </a:lnTo>
                  <a:lnTo>
                    <a:pt x="32" y="53"/>
                  </a:lnTo>
                  <a:lnTo>
                    <a:pt x="27" y="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2" name="Freeform 118"/>
            <p:cNvSpPr>
              <a:spLocks/>
            </p:cNvSpPr>
            <p:nvPr/>
          </p:nvSpPr>
          <p:spPr bwMode="auto">
            <a:xfrm>
              <a:off x="4981575" y="3278188"/>
              <a:ext cx="20638" cy="20638"/>
            </a:xfrm>
            <a:custGeom>
              <a:avLst/>
              <a:gdLst>
                <a:gd name="T0" fmla="*/ 27 w 54"/>
                <a:gd name="T1" fmla="*/ 54 h 54"/>
                <a:gd name="T2" fmla="*/ 21 w 54"/>
                <a:gd name="T3" fmla="*/ 53 h 54"/>
                <a:gd name="T4" fmla="*/ 17 w 54"/>
                <a:gd name="T5" fmla="*/ 52 h 54"/>
                <a:gd name="T6" fmla="*/ 12 w 54"/>
                <a:gd name="T7" fmla="*/ 50 h 54"/>
                <a:gd name="T8" fmla="*/ 8 w 54"/>
                <a:gd name="T9" fmla="*/ 46 h 54"/>
                <a:gd name="T10" fmla="*/ 4 w 54"/>
                <a:gd name="T11" fmla="*/ 42 h 54"/>
                <a:gd name="T12" fmla="*/ 2 w 54"/>
                <a:gd name="T13" fmla="*/ 37 h 54"/>
                <a:gd name="T14" fmla="*/ 0 w 54"/>
                <a:gd name="T15" fmla="*/ 33 h 54"/>
                <a:gd name="T16" fmla="*/ 0 w 54"/>
                <a:gd name="T17" fmla="*/ 27 h 54"/>
                <a:gd name="T18" fmla="*/ 0 w 54"/>
                <a:gd name="T19" fmla="*/ 22 h 54"/>
                <a:gd name="T20" fmla="*/ 2 w 54"/>
                <a:gd name="T21" fmla="*/ 17 h 54"/>
                <a:gd name="T22" fmla="*/ 4 w 54"/>
                <a:gd name="T23" fmla="*/ 13 h 54"/>
                <a:gd name="T24" fmla="*/ 8 w 54"/>
                <a:gd name="T25" fmla="*/ 8 h 54"/>
                <a:gd name="T26" fmla="*/ 11 w 54"/>
                <a:gd name="T27" fmla="*/ 5 h 54"/>
                <a:gd name="T28" fmla="*/ 17 w 54"/>
                <a:gd name="T29" fmla="*/ 3 h 54"/>
                <a:gd name="T30" fmla="*/ 21 w 54"/>
                <a:gd name="T31" fmla="*/ 2 h 54"/>
                <a:gd name="T32" fmla="*/ 27 w 54"/>
                <a:gd name="T33" fmla="*/ 0 h 54"/>
                <a:gd name="T34" fmla="*/ 31 w 54"/>
                <a:gd name="T35" fmla="*/ 2 h 54"/>
                <a:gd name="T36" fmla="*/ 37 w 54"/>
                <a:gd name="T37" fmla="*/ 3 h 54"/>
                <a:gd name="T38" fmla="*/ 41 w 54"/>
                <a:gd name="T39" fmla="*/ 5 h 54"/>
                <a:gd name="T40" fmla="*/ 46 w 54"/>
                <a:gd name="T41" fmla="*/ 8 h 54"/>
                <a:gd name="T42" fmla="*/ 49 w 54"/>
                <a:gd name="T43" fmla="*/ 13 h 54"/>
                <a:gd name="T44" fmla="*/ 51 w 54"/>
                <a:gd name="T45" fmla="*/ 17 h 54"/>
                <a:gd name="T46" fmla="*/ 53 w 54"/>
                <a:gd name="T47" fmla="*/ 22 h 54"/>
                <a:gd name="T48" fmla="*/ 54 w 54"/>
                <a:gd name="T49" fmla="*/ 27 h 54"/>
                <a:gd name="T50" fmla="*/ 53 w 54"/>
                <a:gd name="T51" fmla="*/ 33 h 54"/>
                <a:gd name="T52" fmla="*/ 51 w 54"/>
                <a:gd name="T53" fmla="*/ 37 h 54"/>
                <a:gd name="T54" fmla="*/ 49 w 54"/>
                <a:gd name="T55" fmla="*/ 42 h 54"/>
                <a:gd name="T56" fmla="*/ 46 w 54"/>
                <a:gd name="T57" fmla="*/ 46 h 54"/>
                <a:gd name="T58" fmla="*/ 41 w 54"/>
                <a:gd name="T59" fmla="*/ 50 h 54"/>
                <a:gd name="T60" fmla="*/ 37 w 54"/>
                <a:gd name="T61" fmla="*/ 52 h 54"/>
                <a:gd name="T62" fmla="*/ 31 w 54"/>
                <a:gd name="T63" fmla="*/ 53 h 54"/>
                <a:gd name="T64" fmla="*/ 27 w 54"/>
                <a:gd name="T6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4" h="54">
                  <a:moveTo>
                    <a:pt x="27" y="54"/>
                  </a:moveTo>
                  <a:lnTo>
                    <a:pt x="21" y="53"/>
                  </a:lnTo>
                  <a:lnTo>
                    <a:pt x="17" y="52"/>
                  </a:lnTo>
                  <a:lnTo>
                    <a:pt x="12" y="50"/>
                  </a:lnTo>
                  <a:lnTo>
                    <a:pt x="8" y="46"/>
                  </a:lnTo>
                  <a:lnTo>
                    <a:pt x="4" y="42"/>
                  </a:lnTo>
                  <a:lnTo>
                    <a:pt x="2" y="37"/>
                  </a:lnTo>
                  <a:lnTo>
                    <a:pt x="0" y="33"/>
                  </a:lnTo>
                  <a:lnTo>
                    <a:pt x="0" y="27"/>
                  </a:lnTo>
                  <a:lnTo>
                    <a:pt x="0" y="22"/>
                  </a:lnTo>
                  <a:lnTo>
                    <a:pt x="2" y="17"/>
                  </a:lnTo>
                  <a:lnTo>
                    <a:pt x="4" y="13"/>
                  </a:lnTo>
                  <a:lnTo>
                    <a:pt x="8" y="8"/>
                  </a:lnTo>
                  <a:lnTo>
                    <a:pt x="11" y="5"/>
                  </a:lnTo>
                  <a:lnTo>
                    <a:pt x="17" y="3"/>
                  </a:lnTo>
                  <a:lnTo>
                    <a:pt x="21" y="2"/>
                  </a:lnTo>
                  <a:lnTo>
                    <a:pt x="27" y="0"/>
                  </a:lnTo>
                  <a:lnTo>
                    <a:pt x="31" y="2"/>
                  </a:lnTo>
                  <a:lnTo>
                    <a:pt x="37" y="3"/>
                  </a:lnTo>
                  <a:lnTo>
                    <a:pt x="41" y="5"/>
                  </a:lnTo>
                  <a:lnTo>
                    <a:pt x="46" y="8"/>
                  </a:lnTo>
                  <a:lnTo>
                    <a:pt x="49" y="13"/>
                  </a:lnTo>
                  <a:lnTo>
                    <a:pt x="51" y="17"/>
                  </a:lnTo>
                  <a:lnTo>
                    <a:pt x="53" y="22"/>
                  </a:lnTo>
                  <a:lnTo>
                    <a:pt x="54" y="27"/>
                  </a:lnTo>
                  <a:lnTo>
                    <a:pt x="53" y="33"/>
                  </a:lnTo>
                  <a:lnTo>
                    <a:pt x="51" y="37"/>
                  </a:lnTo>
                  <a:lnTo>
                    <a:pt x="49" y="42"/>
                  </a:lnTo>
                  <a:lnTo>
                    <a:pt x="46" y="46"/>
                  </a:lnTo>
                  <a:lnTo>
                    <a:pt x="41" y="50"/>
                  </a:lnTo>
                  <a:lnTo>
                    <a:pt x="37" y="52"/>
                  </a:lnTo>
                  <a:lnTo>
                    <a:pt x="31" y="53"/>
                  </a:lnTo>
                  <a:lnTo>
                    <a:pt x="27" y="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3" name="Group 182"/>
          <p:cNvGrpSpPr/>
          <p:nvPr/>
        </p:nvGrpSpPr>
        <p:grpSpPr>
          <a:xfrm>
            <a:off x="3598060" y="2435733"/>
            <a:ext cx="656076" cy="426435"/>
            <a:chOff x="5768975" y="3233738"/>
            <a:chExt cx="657226" cy="352425"/>
          </a:xfrm>
          <a:solidFill>
            <a:schemeClr val="bg1"/>
          </a:solidFill>
          <a:effectLst>
            <a:outerShdw blurRad="25400" dist="38100" dir="2400000" algn="ctr" rotWithShape="0">
              <a:srgbClr val="000000">
                <a:alpha val="10000"/>
              </a:srgbClr>
            </a:outerShdw>
          </a:effectLst>
        </p:grpSpPr>
        <p:sp>
          <p:nvSpPr>
            <p:cNvPr id="184" name="Freeform 5"/>
            <p:cNvSpPr>
              <a:spLocks/>
            </p:cNvSpPr>
            <p:nvPr/>
          </p:nvSpPr>
          <p:spPr bwMode="auto">
            <a:xfrm>
              <a:off x="6138863" y="3286126"/>
              <a:ext cx="287338" cy="134938"/>
            </a:xfrm>
            <a:custGeom>
              <a:avLst/>
              <a:gdLst>
                <a:gd name="T0" fmla="*/ 98 w 105"/>
                <a:gd name="T1" fmla="*/ 2 h 49"/>
                <a:gd name="T2" fmla="*/ 39 w 105"/>
                <a:gd name="T3" fmla="*/ 41 h 49"/>
                <a:gd name="T4" fmla="*/ 0 w 105"/>
                <a:gd name="T5" fmla="*/ 41 h 49"/>
                <a:gd name="T6" fmla="*/ 0 w 105"/>
                <a:gd name="T7" fmla="*/ 49 h 49"/>
                <a:gd name="T8" fmla="*/ 40 w 105"/>
                <a:gd name="T9" fmla="*/ 49 h 49"/>
                <a:gd name="T10" fmla="*/ 42 w 105"/>
                <a:gd name="T11" fmla="*/ 48 h 49"/>
                <a:gd name="T12" fmla="*/ 102 w 105"/>
                <a:gd name="T13" fmla="*/ 8 h 49"/>
                <a:gd name="T14" fmla="*/ 103 w 105"/>
                <a:gd name="T15" fmla="*/ 3 h 49"/>
                <a:gd name="T16" fmla="*/ 98 w 105"/>
                <a:gd name="T17" fmla="*/ 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5" h="49">
                  <a:moveTo>
                    <a:pt x="98" y="2"/>
                  </a:moveTo>
                  <a:cubicBezTo>
                    <a:pt x="39" y="41"/>
                    <a:pt x="39" y="41"/>
                    <a:pt x="39" y="41"/>
                  </a:cubicBezTo>
                  <a:cubicBezTo>
                    <a:pt x="0" y="41"/>
                    <a:pt x="0" y="41"/>
                    <a:pt x="0" y="41"/>
                  </a:cubicBezTo>
                  <a:cubicBezTo>
                    <a:pt x="0" y="49"/>
                    <a:pt x="0" y="49"/>
                    <a:pt x="0" y="49"/>
                  </a:cubicBezTo>
                  <a:cubicBezTo>
                    <a:pt x="40" y="49"/>
                    <a:pt x="40" y="49"/>
                    <a:pt x="40" y="49"/>
                  </a:cubicBezTo>
                  <a:cubicBezTo>
                    <a:pt x="41" y="49"/>
                    <a:pt x="42" y="49"/>
                    <a:pt x="42" y="48"/>
                  </a:cubicBezTo>
                  <a:cubicBezTo>
                    <a:pt x="102" y="8"/>
                    <a:pt x="102" y="8"/>
                    <a:pt x="102" y="8"/>
                  </a:cubicBezTo>
                  <a:cubicBezTo>
                    <a:pt x="104" y="7"/>
                    <a:pt x="105" y="5"/>
                    <a:pt x="103" y="3"/>
                  </a:cubicBezTo>
                  <a:cubicBezTo>
                    <a:pt x="102" y="1"/>
                    <a:pt x="100" y="0"/>
                    <a:pt x="98"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5" name="Freeform 6"/>
            <p:cNvSpPr>
              <a:spLocks/>
            </p:cNvSpPr>
            <p:nvPr/>
          </p:nvSpPr>
          <p:spPr bwMode="auto">
            <a:xfrm>
              <a:off x="6138863" y="3330576"/>
              <a:ext cx="287338" cy="134938"/>
            </a:xfrm>
            <a:custGeom>
              <a:avLst/>
              <a:gdLst>
                <a:gd name="T0" fmla="*/ 98 w 105"/>
                <a:gd name="T1" fmla="*/ 2 h 49"/>
                <a:gd name="T2" fmla="*/ 39 w 105"/>
                <a:gd name="T3" fmla="*/ 41 h 49"/>
                <a:gd name="T4" fmla="*/ 0 w 105"/>
                <a:gd name="T5" fmla="*/ 41 h 49"/>
                <a:gd name="T6" fmla="*/ 0 w 105"/>
                <a:gd name="T7" fmla="*/ 49 h 49"/>
                <a:gd name="T8" fmla="*/ 40 w 105"/>
                <a:gd name="T9" fmla="*/ 49 h 49"/>
                <a:gd name="T10" fmla="*/ 42 w 105"/>
                <a:gd name="T11" fmla="*/ 48 h 49"/>
                <a:gd name="T12" fmla="*/ 102 w 105"/>
                <a:gd name="T13" fmla="*/ 8 h 49"/>
                <a:gd name="T14" fmla="*/ 103 w 105"/>
                <a:gd name="T15" fmla="*/ 3 h 49"/>
                <a:gd name="T16" fmla="*/ 98 w 105"/>
                <a:gd name="T17" fmla="*/ 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5" h="49">
                  <a:moveTo>
                    <a:pt x="98" y="2"/>
                  </a:moveTo>
                  <a:cubicBezTo>
                    <a:pt x="39" y="41"/>
                    <a:pt x="39" y="41"/>
                    <a:pt x="39" y="41"/>
                  </a:cubicBezTo>
                  <a:cubicBezTo>
                    <a:pt x="0" y="41"/>
                    <a:pt x="0" y="41"/>
                    <a:pt x="0" y="41"/>
                  </a:cubicBezTo>
                  <a:cubicBezTo>
                    <a:pt x="0" y="49"/>
                    <a:pt x="0" y="49"/>
                    <a:pt x="0" y="49"/>
                  </a:cubicBezTo>
                  <a:cubicBezTo>
                    <a:pt x="40" y="49"/>
                    <a:pt x="40" y="49"/>
                    <a:pt x="40" y="49"/>
                  </a:cubicBezTo>
                  <a:cubicBezTo>
                    <a:pt x="41" y="49"/>
                    <a:pt x="42" y="49"/>
                    <a:pt x="42" y="48"/>
                  </a:cubicBezTo>
                  <a:cubicBezTo>
                    <a:pt x="102" y="8"/>
                    <a:pt x="102" y="8"/>
                    <a:pt x="102" y="8"/>
                  </a:cubicBezTo>
                  <a:cubicBezTo>
                    <a:pt x="104" y="7"/>
                    <a:pt x="105" y="5"/>
                    <a:pt x="103" y="3"/>
                  </a:cubicBezTo>
                  <a:cubicBezTo>
                    <a:pt x="102" y="1"/>
                    <a:pt x="100" y="0"/>
                    <a:pt x="98"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6" name="Freeform 7"/>
            <p:cNvSpPr>
              <a:spLocks/>
            </p:cNvSpPr>
            <p:nvPr/>
          </p:nvSpPr>
          <p:spPr bwMode="auto">
            <a:xfrm>
              <a:off x="6138863" y="3375026"/>
              <a:ext cx="287338" cy="134938"/>
            </a:xfrm>
            <a:custGeom>
              <a:avLst/>
              <a:gdLst>
                <a:gd name="T0" fmla="*/ 98 w 105"/>
                <a:gd name="T1" fmla="*/ 2 h 49"/>
                <a:gd name="T2" fmla="*/ 39 w 105"/>
                <a:gd name="T3" fmla="*/ 41 h 49"/>
                <a:gd name="T4" fmla="*/ 0 w 105"/>
                <a:gd name="T5" fmla="*/ 41 h 49"/>
                <a:gd name="T6" fmla="*/ 0 w 105"/>
                <a:gd name="T7" fmla="*/ 49 h 49"/>
                <a:gd name="T8" fmla="*/ 40 w 105"/>
                <a:gd name="T9" fmla="*/ 49 h 49"/>
                <a:gd name="T10" fmla="*/ 42 w 105"/>
                <a:gd name="T11" fmla="*/ 48 h 49"/>
                <a:gd name="T12" fmla="*/ 102 w 105"/>
                <a:gd name="T13" fmla="*/ 8 h 49"/>
                <a:gd name="T14" fmla="*/ 103 w 105"/>
                <a:gd name="T15" fmla="*/ 3 h 49"/>
                <a:gd name="T16" fmla="*/ 98 w 105"/>
                <a:gd name="T17" fmla="*/ 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5" h="49">
                  <a:moveTo>
                    <a:pt x="98" y="2"/>
                  </a:moveTo>
                  <a:cubicBezTo>
                    <a:pt x="39" y="41"/>
                    <a:pt x="39" y="41"/>
                    <a:pt x="39" y="41"/>
                  </a:cubicBezTo>
                  <a:cubicBezTo>
                    <a:pt x="0" y="41"/>
                    <a:pt x="0" y="41"/>
                    <a:pt x="0" y="41"/>
                  </a:cubicBezTo>
                  <a:cubicBezTo>
                    <a:pt x="0" y="49"/>
                    <a:pt x="0" y="49"/>
                    <a:pt x="0" y="49"/>
                  </a:cubicBezTo>
                  <a:cubicBezTo>
                    <a:pt x="40" y="49"/>
                    <a:pt x="40" y="49"/>
                    <a:pt x="40" y="49"/>
                  </a:cubicBezTo>
                  <a:cubicBezTo>
                    <a:pt x="41" y="49"/>
                    <a:pt x="42" y="49"/>
                    <a:pt x="42" y="48"/>
                  </a:cubicBezTo>
                  <a:cubicBezTo>
                    <a:pt x="102" y="8"/>
                    <a:pt x="102" y="8"/>
                    <a:pt x="102" y="8"/>
                  </a:cubicBezTo>
                  <a:cubicBezTo>
                    <a:pt x="104" y="7"/>
                    <a:pt x="105" y="5"/>
                    <a:pt x="103" y="3"/>
                  </a:cubicBezTo>
                  <a:cubicBezTo>
                    <a:pt x="102" y="1"/>
                    <a:pt x="100" y="0"/>
                    <a:pt x="98"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7" name="Freeform 8"/>
            <p:cNvSpPr>
              <a:spLocks/>
            </p:cNvSpPr>
            <p:nvPr/>
          </p:nvSpPr>
          <p:spPr bwMode="auto">
            <a:xfrm>
              <a:off x="6138863" y="3417888"/>
              <a:ext cx="287338" cy="134938"/>
            </a:xfrm>
            <a:custGeom>
              <a:avLst/>
              <a:gdLst>
                <a:gd name="T0" fmla="*/ 98 w 105"/>
                <a:gd name="T1" fmla="*/ 2 h 49"/>
                <a:gd name="T2" fmla="*/ 39 w 105"/>
                <a:gd name="T3" fmla="*/ 41 h 49"/>
                <a:gd name="T4" fmla="*/ 0 w 105"/>
                <a:gd name="T5" fmla="*/ 41 h 49"/>
                <a:gd name="T6" fmla="*/ 0 w 105"/>
                <a:gd name="T7" fmla="*/ 49 h 49"/>
                <a:gd name="T8" fmla="*/ 40 w 105"/>
                <a:gd name="T9" fmla="*/ 49 h 49"/>
                <a:gd name="T10" fmla="*/ 42 w 105"/>
                <a:gd name="T11" fmla="*/ 48 h 49"/>
                <a:gd name="T12" fmla="*/ 102 w 105"/>
                <a:gd name="T13" fmla="*/ 8 h 49"/>
                <a:gd name="T14" fmla="*/ 103 w 105"/>
                <a:gd name="T15" fmla="*/ 3 h 49"/>
                <a:gd name="T16" fmla="*/ 98 w 105"/>
                <a:gd name="T17" fmla="*/ 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5" h="49">
                  <a:moveTo>
                    <a:pt x="98" y="2"/>
                  </a:moveTo>
                  <a:cubicBezTo>
                    <a:pt x="39" y="41"/>
                    <a:pt x="39" y="41"/>
                    <a:pt x="39" y="41"/>
                  </a:cubicBezTo>
                  <a:cubicBezTo>
                    <a:pt x="0" y="41"/>
                    <a:pt x="0" y="41"/>
                    <a:pt x="0" y="41"/>
                  </a:cubicBezTo>
                  <a:cubicBezTo>
                    <a:pt x="0" y="49"/>
                    <a:pt x="0" y="49"/>
                    <a:pt x="0" y="49"/>
                  </a:cubicBezTo>
                  <a:cubicBezTo>
                    <a:pt x="40" y="49"/>
                    <a:pt x="40" y="49"/>
                    <a:pt x="40" y="49"/>
                  </a:cubicBezTo>
                  <a:cubicBezTo>
                    <a:pt x="41" y="49"/>
                    <a:pt x="42" y="49"/>
                    <a:pt x="42" y="48"/>
                  </a:cubicBezTo>
                  <a:cubicBezTo>
                    <a:pt x="102" y="8"/>
                    <a:pt x="102" y="8"/>
                    <a:pt x="102" y="8"/>
                  </a:cubicBezTo>
                  <a:cubicBezTo>
                    <a:pt x="104" y="7"/>
                    <a:pt x="105" y="5"/>
                    <a:pt x="103" y="3"/>
                  </a:cubicBezTo>
                  <a:cubicBezTo>
                    <a:pt x="102" y="1"/>
                    <a:pt x="100" y="0"/>
                    <a:pt x="98"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8" name="Freeform 9"/>
            <p:cNvSpPr>
              <a:spLocks/>
            </p:cNvSpPr>
            <p:nvPr/>
          </p:nvSpPr>
          <p:spPr bwMode="auto">
            <a:xfrm>
              <a:off x="5768975" y="3398838"/>
              <a:ext cx="109538" cy="22225"/>
            </a:xfrm>
            <a:custGeom>
              <a:avLst/>
              <a:gdLst>
                <a:gd name="T0" fmla="*/ 0 w 40"/>
                <a:gd name="T1" fmla="*/ 4 h 8"/>
                <a:gd name="T2" fmla="*/ 4 w 40"/>
                <a:gd name="T3" fmla="*/ 8 h 8"/>
                <a:gd name="T4" fmla="*/ 40 w 40"/>
                <a:gd name="T5" fmla="*/ 8 h 8"/>
                <a:gd name="T6" fmla="*/ 40 w 40"/>
                <a:gd name="T7" fmla="*/ 0 h 8"/>
                <a:gd name="T8" fmla="*/ 4 w 40"/>
                <a:gd name="T9" fmla="*/ 0 h 8"/>
                <a:gd name="T10" fmla="*/ 0 w 40"/>
                <a:gd name="T11" fmla="*/ 4 h 8"/>
              </a:gdLst>
              <a:ahLst/>
              <a:cxnLst>
                <a:cxn ang="0">
                  <a:pos x="T0" y="T1"/>
                </a:cxn>
                <a:cxn ang="0">
                  <a:pos x="T2" y="T3"/>
                </a:cxn>
                <a:cxn ang="0">
                  <a:pos x="T4" y="T5"/>
                </a:cxn>
                <a:cxn ang="0">
                  <a:pos x="T6" y="T7"/>
                </a:cxn>
                <a:cxn ang="0">
                  <a:pos x="T8" y="T9"/>
                </a:cxn>
                <a:cxn ang="0">
                  <a:pos x="T10" y="T11"/>
                </a:cxn>
              </a:cxnLst>
              <a:rect l="0" t="0" r="r" b="b"/>
              <a:pathLst>
                <a:path w="40" h="8">
                  <a:moveTo>
                    <a:pt x="0" y="4"/>
                  </a:moveTo>
                  <a:cubicBezTo>
                    <a:pt x="0" y="6"/>
                    <a:pt x="2" y="8"/>
                    <a:pt x="4" y="8"/>
                  </a:cubicBezTo>
                  <a:cubicBezTo>
                    <a:pt x="40" y="8"/>
                    <a:pt x="40" y="8"/>
                    <a:pt x="40" y="8"/>
                  </a:cubicBezTo>
                  <a:cubicBezTo>
                    <a:pt x="40" y="0"/>
                    <a:pt x="40" y="0"/>
                    <a:pt x="40" y="0"/>
                  </a:cubicBezTo>
                  <a:cubicBezTo>
                    <a:pt x="4" y="0"/>
                    <a:pt x="4" y="0"/>
                    <a:pt x="4" y="0"/>
                  </a:cubicBezTo>
                  <a:cubicBezTo>
                    <a:pt x="2" y="0"/>
                    <a:pt x="0" y="2"/>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10"/>
            <p:cNvSpPr>
              <a:spLocks/>
            </p:cNvSpPr>
            <p:nvPr/>
          </p:nvSpPr>
          <p:spPr bwMode="auto">
            <a:xfrm>
              <a:off x="5768975" y="3443288"/>
              <a:ext cx="109538" cy="22225"/>
            </a:xfrm>
            <a:custGeom>
              <a:avLst/>
              <a:gdLst>
                <a:gd name="T0" fmla="*/ 0 w 40"/>
                <a:gd name="T1" fmla="*/ 4 h 8"/>
                <a:gd name="T2" fmla="*/ 4 w 40"/>
                <a:gd name="T3" fmla="*/ 8 h 8"/>
                <a:gd name="T4" fmla="*/ 40 w 40"/>
                <a:gd name="T5" fmla="*/ 8 h 8"/>
                <a:gd name="T6" fmla="*/ 40 w 40"/>
                <a:gd name="T7" fmla="*/ 0 h 8"/>
                <a:gd name="T8" fmla="*/ 4 w 40"/>
                <a:gd name="T9" fmla="*/ 0 h 8"/>
                <a:gd name="T10" fmla="*/ 0 w 40"/>
                <a:gd name="T11" fmla="*/ 4 h 8"/>
              </a:gdLst>
              <a:ahLst/>
              <a:cxnLst>
                <a:cxn ang="0">
                  <a:pos x="T0" y="T1"/>
                </a:cxn>
                <a:cxn ang="0">
                  <a:pos x="T2" y="T3"/>
                </a:cxn>
                <a:cxn ang="0">
                  <a:pos x="T4" y="T5"/>
                </a:cxn>
                <a:cxn ang="0">
                  <a:pos x="T6" y="T7"/>
                </a:cxn>
                <a:cxn ang="0">
                  <a:pos x="T8" y="T9"/>
                </a:cxn>
                <a:cxn ang="0">
                  <a:pos x="T10" y="T11"/>
                </a:cxn>
              </a:cxnLst>
              <a:rect l="0" t="0" r="r" b="b"/>
              <a:pathLst>
                <a:path w="40" h="8">
                  <a:moveTo>
                    <a:pt x="0" y="4"/>
                  </a:moveTo>
                  <a:cubicBezTo>
                    <a:pt x="0" y="6"/>
                    <a:pt x="2" y="8"/>
                    <a:pt x="4" y="8"/>
                  </a:cubicBezTo>
                  <a:cubicBezTo>
                    <a:pt x="40" y="8"/>
                    <a:pt x="40" y="8"/>
                    <a:pt x="40" y="8"/>
                  </a:cubicBezTo>
                  <a:cubicBezTo>
                    <a:pt x="40" y="0"/>
                    <a:pt x="40" y="0"/>
                    <a:pt x="40" y="0"/>
                  </a:cubicBezTo>
                  <a:cubicBezTo>
                    <a:pt x="4" y="0"/>
                    <a:pt x="4" y="0"/>
                    <a:pt x="4" y="0"/>
                  </a:cubicBezTo>
                  <a:cubicBezTo>
                    <a:pt x="2" y="0"/>
                    <a:pt x="0" y="2"/>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11"/>
            <p:cNvSpPr>
              <a:spLocks/>
            </p:cNvSpPr>
            <p:nvPr/>
          </p:nvSpPr>
          <p:spPr bwMode="auto">
            <a:xfrm>
              <a:off x="5768975" y="3487738"/>
              <a:ext cx="109538" cy="22225"/>
            </a:xfrm>
            <a:custGeom>
              <a:avLst/>
              <a:gdLst>
                <a:gd name="T0" fmla="*/ 0 w 40"/>
                <a:gd name="T1" fmla="*/ 4 h 8"/>
                <a:gd name="T2" fmla="*/ 4 w 40"/>
                <a:gd name="T3" fmla="*/ 8 h 8"/>
                <a:gd name="T4" fmla="*/ 40 w 40"/>
                <a:gd name="T5" fmla="*/ 8 h 8"/>
                <a:gd name="T6" fmla="*/ 40 w 40"/>
                <a:gd name="T7" fmla="*/ 0 h 8"/>
                <a:gd name="T8" fmla="*/ 4 w 40"/>
                <a:gd name="T9" fmla="*/ 0 h 8"/>
                <a:gd name="T10" fmla="*/ 0 w 40"/>
                <a:gd name="T11" fmla="*/ 4 h 8"/>
              </a:gdLst>
              <a:ahLst/>
              <a:cxnLst>
                <a:cxn ang="0">
                  <a:pos x="T0" y="T1"/>
                </a:cxn>
                <a:cxn ang="0">
                  <a:pos x="T2" y="T3"/>
                </a:cxn>
                <a:cxn ang="0">
                  <a:pos x="T4" y="T5"/>
                </a:cxn>
                <a:cxn ang="0">
                  <a:pos x="T6" y="T7"/>
                </a:cxn>
                <a:cxn ang="0">
                  <a:pos x="T8" y="T9"/>
                </a:cxn>
                <a:cxn ang="0">
                  <a:pos x="T10" y="T11"/>
                </a:cxn>
              </a:cxnLst>
              <a:rect l="0" t="0" r="r" b="b"/>
              <a:pathLst>
                <a:path w="40" h="8">
                  <a:moveTo>
                    <a:pt x="0" y="4"/>
                  </a:moveTo>
                  <a:cubicBezTo>
                    <a:pt x="0" y="6"/>
                    <a:pt x="2" y="8"/>
                    <a:pt x="4" y="8"/>
                  </a:cubicBezTo>
                  <a:cubicBezTo>
                    <a:pt x="40" y="8"/>
                    <a:pt x="40" y="8"/>
                    <a:pt x="40" y="8"/>
                  </a:cubicBezTo>
                  <a:cubicBezTo>
                    <a:pt x="40" y="0"/>
                    <a:pt x="40" y="0"/>
                    <a:pt x="40" y="0"/>
                  </a:cubicBezTo>
                  <a:cubicBezTo>
                    <a:pt x="4" y="0"/>
                    <a:pt x="4" y="0"/>
                    <a:pt x="4" y="0"/>
                  </a:cubicBezTo>
                  <a:cubicBezTo>
                    <a:pt x="2" y="0"/>
                    <a:pt x="0" y="2"/>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12"/>
            <p:cNvSpPr>
              <a:spLocks/>
            </p:cNvSpPr>
            <p:nvPr/>
          </p:nvSpPr>
          <p:spPr bwMode="auto">
            <a:xfrm>
              <a:off x="5768975" y="3532188"/>
              <a:ext cx="109538" cy="20638"/>
            </a:xfrm>
            <a:custGeom>
              <a:avLst/>
              <a:gdLst>
                <a:gd name="T0" fmla="*/ 0 w 40"/>
                <a:gd name="T1" fmla="*/ 4 h 8"/>
                <a:gd name="T2" fmla="*/ 4 w 40"/>
                <a:gd name="T3" fmla="*/ 8 h 8"/>
                <a:gd name="T4" fmla="*/ 40 w 40"/>
                <a:gd name="T5" fmla="*/ 8 h 8"/>
                <a:gd name="T6" fmla="*/ 40 w 40"/>
                <a:gd name="T7" fmla="*/ 0 h 8"/>
                <a:gd name="T8" fmla="*/ 4 w 40"/>
                <a:gd name="T9" fmla="*/ 0 h 8"/>
                <a:gd name="T10" fmla="*/ 0 w 40"/>
                <a:gd name="T11" fmla="*/ 4 h 8"/>
              </a:gdLst>
              <a:ahLst/>
              <a:cxnLst>
                <a:cxn ang="0">
                  <a:pos x="T0" y="T1"/>
                </a:cxn>
                <a:cxn ang="0">
                  <a:pos x="T2" y="T3"/>
                </a:cxn>
                <a:cxn ang="0">
                  <a:pos x="T4" y="T5"/>
                </a:cxn>
                <a:cxn ang="0">
                  <a:pos x="T6" y="T7"/>
                </a:cxn>
                <a:cxn ang="0">
                  <a:pos x="T8" y="T9"/>
                </a:cxn>
                <a:cxn ang="0">
                  <a:pos x="T10" y="T11"/>
                </a:cxn>
              </a:cxnLst>
              <a:rect l="0" t="0" r="r" b="b"/>
              <a:pathLst>
                <a:path w="40" h="8">
                  <a:moveTo>
                    <a:pt x="0" y="4"/>
                  </a:moveTo>
                  <a:cubicBezTo>
                    <a:pt x="0" y="6"/>
                    <a:pt x="2" y="8"/>
                    <a:pt x="4" y="8"/>
                  </a:cubicBezTo>
                  <a:cubicBezTo>
                    <a:pt x="40" y="8"/>
                    <a:pt x="40" y="8"/>
                    <a:pt x="40" y="8"/>
                  </a:cubicBezTo>
                  <a:cubicBezTo>
                    <a:pt x="40" y="0"/>
                    <a:pt x="40" y="0"/>
                    <a:pt x="40" y="0"/>
                  </a:cubicBezTo>
                  <a:cubicBezTo>
                    <a:pt x="4" y="0"/>
                    <a:pt x="4" y="0"/>
                    <a:pt x="4" y="0"/>
                  </a:cubicBezTo>
                  <a:cubicBezTo>
                    <a:pt x="2" y="0"/>
                    <a:pt x="0" y="2"/>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2" name="Freeform 13"/>
            <p:cNvSpPr>
              <a:spLocks/>
            </p:cNvSpPr>
            <p:nvPr/>
          </p:nvSpPr>
          <p:spPr bwMode="auto">
            <a:xfrm>
              <a:off x="6138863" y="3244851"/>
              <a:ext cx="284163" cy="131763"/>
            </a:xfrm>
            <a:custGeom>
              <a:avLst/>
              <a:gdLst>
                <a:gd name="T0" fmla="*/ 0 w 104"/>
                <a:gd name="T1" fmla="*/ 48 h 48"/>
                <a:gd name="T2" fmla="*/ 40 w 104"/>
                <a:gd name="T3" fmla="*/ 48 h 48"/>
                <a:gd name="T4" fmla="*/ 42 w 104"/>
                <a:gd name="T5" fmla="*/ 47 h 48"/>
                <a:gd name="T6" fmla="*/ 102 w 104"/>
                <a:gd name="T7" fmla="*/ 7 h 48"/>
                <a:gd name="T8" fmla="*/ 104 w 104"/>
                <a:gd name="T9" fmla="*/ 3 h 48"/>
                <a:gd name="T10" fmla="*/ 100 w 104"/>
                <a:gd name="T11" fmla="*/ 0 h 48"/>
                <a:gd name="T12" fmla="*/ 70 w 104"/>
                <a:gd name="T13" fmla="*/ 0 h 48"/>
                <a:gd name="T14" fmla="*/ 64 w 104"/>
                <a:gd name="T15" fmla="*/ 4 h 48"/>
                <a:gd name="T16" fmla="*/ 64 w 104"/>
                <a:gd name="T17" fmla="*/ 4 h 48"/>
                <a:gd name="T18" fmla="*/ 63 w 104"/>
                <a:gd name="T19" fmla="*/ 5 h 48"/>
                <a:gd name="T20" fmla="*/ 0 w 104"/>
                <a:gd name="T21" fmla="*/ 46 h 48"/>
                <a:gd name="T22" fmla="*/ 0 w 104"/>
                <a:gd name="T23"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4" h="48">
                  <a:moveTo>
                    <a:pt x="0" y="48"/>
                  </a:moveTo>
                  <a:cubicBezTo>
                    <a:pt x="40" y="48"/>
                    <a:pt x="40" y="48"/>
                    <a:pt x="40" y="48"/>
                  </a:cubicBezTo>
                  <a:cubicBezTo>
                    <a:pt x="41" y="48"/>
                    <a:pt x="42" y="48"/>
                    <a:pt x="42" y="47"/>
                  </a:cubicBezTo>
                  <a:cubicBezTo>
                    <a:pt x="102" y="7"/>
                    <a:pt x="102" y="7"/>
                    <a:pt x="102" y="7"/>
                  </a:cubicBezTo>
                  <a:cubicBezTo>
                    <a:pt x="104" y="6"/>
                    <a:pt x="104" y="5"/>
                    <a:pt x="104" y="3"/>
                  </a:cubicBezTo>
                  <a:cubicBezTo>
                    <a:pt x="103" y="1"/>
                    <a:pt x="102" y="0"/>
                    <a:pt x="100" y="0"/>
                  </a:cubicBezTo>
                  <a:cubicBezTo>
                    <a:pt x="70" y="0"/>
                    <a:pt x="70" y="0"/>
                    <a:pt x="70" y="0"/>
                  </a:cubicBezTo>
                  <a:cubicBezTo>
                    <a:pt x="64" y="4"/>
                    <a:pt x="64" y="4"/>
                    <a:pt x="64" y="4"/>
                  </a:cubicBezTo>
                  <a:cubicBezTo>
                    <a:pt x="64" y="4"/>
                    <a:pt x="64" y="4"/>
                    <a:pt x="64" y="4"/>
                  </a:cubicBezTo>
                  <a:cubicBezTo>
                    <a:pt x="63" y="5"/>
                    <a:pt x="63" y="5"/>
                    <a:pt x="63" y="5"/>
                  </a:cubicBezTo>
                  <a:cubicBezTo>
                    <a:pt x="0" y="46"/>
                    <a:pt x="0" y="46"/>
                    <a:pt x="0" y="46"/>
                  </a:cubicBezTo>
                  <a:lnTo>
                    <a:pt x="0" y="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14"/>
            <p:cNvSpPr>
              <a:spLocks/>
            </p:cNvSpPr>
            <p:nvPr/>
          </p:nvSpPr>
          <p:spPr bwMode="auto">
            <a:xfrm>
              <a:off x="5768975" y="3244851"/>
              <a:ext cx="246063" cy="131763"/>
            </a:xfrm>
            <a:custGeom>
              <a:avLst/>
              <a:gdLst>
                <a:gd name="T0" fmla="*/ 64 w 90"/>
                <a:gd name="T1" fmla="*/ 0 h 48"/>
                <a:gd name="T2" fmla="*/ 62 w 90"/>
                <a:gd name="T3" fmla="*/ 1 h 48"/>
                <a:gd name="T4" fmla="*/ 2 w 90"/>
                <a:gd name="T5" fmla="*/ 41 h 48"/>
                <a:gd name="T6" fmla="*/ 0 w 90"/>
                <a:gd name="T7" fmla="*/ 45 h 48"/>
                <a:gd name="T8" fmla="*/ 4 w 90"/>
                <a:gd name="T9" fmla="*/ 48 h 48"/>
                <a:gd name="T10" fmla="*/ 40 w 90"/>
                <a:gd name="T11" fmla="*/ 48 h 48"/>
                <a:gd name="T12" fmla="*/ 40 w 90"/>
                <a:gd name="T13" fmla="*/ 36 h 48"/>
                <a:gd name="T14" fmla="*/ 42 w 90"/>
                <a:gd name="T15" fmla="*/ 32 h 48"/>
                <a:gd name="T16" fmla="*/ 90 w 90"/>
                <a:gd name="T17" fmla="*/ 0 h 48"/>
                <a:gd name="T18" fmla="*/ 64 w 90"/>
                <a:gd name="T19"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0" h="48">
                  <a:moveTo>
                    <a:pt x="64" y="0"/>
                  </a:moveTo>
                  <a:cubicBezTo>
                    <a:pt x="63" y="0"/>
                    <a:pt x="62" y="0"/>
                    <a:pt x="62" y="1"/>
                  </a:cubicBezTo>
                  <a:cubicBezTo>
                    <a:pt x="2" y="41"/>
                    <a:pt x="2" y="41"/>
                    <a:pt x="2" y="41"/>
                  </a:cubicBezTo>
                  <a:cubicBezTo>
                    <a:pt x="0" y="42"/>
                    <a:pt x="0" y="43"/>
                    <a:pt x="0" y="45"/>
                  </a:cubicBezTo>
                  <a:cubicBezTo>
                    <a:pt x="1" y="47"/>
                    <a:pt x="2" y="48"/>
                    <a:pt x="4" y="48"/>
                  </a:cubicBezTo>
                  <a:cubicBezTo>
                    <a:pt x="40" y="48"/>
                    <a:pt x="40" y="48"/>
                    <a:pt x="40" y="48"/>
                  </a:cubicBezTo>
                  <a:cubicBezTo>
                    <a:pt x="40" y="36"/>
                    <a:pt x="40" y="36"/>
                    <a:pt x="40" y="36"/>
                  </a:cubicBezTo>
                  <a:cubicBezTo>
                    <a:pt x="40" y="34"/>
                    <a:pt x="41" y="33"/>
                    <a:pt x="42" y="32"/>
                  </a:cubicBezTo>
                  <a:cubicBezTo>
                    <a:pt x="90" y="0"/>
                    <a:pt x="90" y="0"/>
                    <a:pt x="90" y="0"/>
                  </a:cubicBezTo>
                  <a:lnTo>
                    <a:pt x="6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15"/>
            <p:cNvSpPr>
              <a:spLocks noEditPoints="1"/>
            </p:cNvSpPr>
            <p:nvPr/>
          </p:nvSpPr>
          <p:spPr bwMode="auto">
            <a:xfrm>
              <a:off x="5899150" y="3233738"/>
              <a:ext cx="382588" cy="352425"/>
            </a:xfrm>
            <a:custGeom>
              <a:avLst/>
              <a:gdLst>
                <a:gd name="T0" fmla="*/ 140 w 140"/>
                <a:gd name="T1" fmla="*/ 3 h 128"/>
                <a:gd name="T2" fmla="*/ 136 w 140"/>
                <a:gd name="T3" fmla="*/ 0 h 128"/>
                <a:gd name="T4" fmla="*/ 64 w 140"/>
                <a:gd name="T5" fmla="*/ 0 h 128"/>
                <a:gd name="T6" fmla="*/ 62 w 140"/>
                <a:gd name="T7" fmla="*/ 1 h 128"/>
                <a:gd name="T8" fmla="*/ 2 w 140"/>
                <a:gd name="T9" fmla="*/ 41 h 128"/>
                <a:gd name="T10" fmla="*/ 0 w 140"/>
                <a:gd name="T11" fmla="*/ 42 h 128"/>
                <a:gd name="T12" fmla="*/ 0 w 140"/>
                <a:gd name="T13" fmla="*/ 44 h 128"/>
                <a:gd name="T14" fmla="*/ 0 w 140"/>
                <a:gd name="T15" fmla="*/ 124 h 128"/>
                <a:gd name="T16" fmla="*/ 4 w 140"/>
                <a:gd name="T17" fmla="*/ 128 h 128"/>
                <a:gd name="T18" fmla="*/ 76 w 140"/>
                <a:gd name="T19" fmla="*/ 128 h 128"/>
                <a:gd name="T20" fmla="*/ 80 w 140"/>
                <a:gd name="T21" fmla="*/ 124 h 128"/>
                <a:gd name="T22" fmla="*/ 80 w 140"/>
                <a:gd name="T23" fmla="*/ 48 h 128"/>
                <a:gd name="T24" fmla="*/ 82 w 140"/>
                <a:gd name="T25" fmla="*/ 45 h 128"/>
                <a:gd name="T26" fmla="*/ 138 w 140"/>
                <a:gd name="T27" fmla="*/ 7 h 128"/>
                <a:gd name="T28" fmla="*/ 140 w 140"/>
                <a:gd name="T29" fmla="*/ 3 h 128"/>
                <a:gd name="T30" fmla="*/ 40 w 140"/>
                <a:gd name="T31" fmla="*/ 68 h 128"/>
                <a:gd name="T32" fmla="*/ 56 w 140"/>
                <a:gd name="T33" fmla="*/ 84 h 128"/>
                <a:gd name="T34" fmla="*/ 44 w 140"/>
                <a:gd name="T35" fmla="*/ 99 h 128"/>
                <a:gd name="T36" fmla="*/ 44 w 140"/>
                <a:gd name="T37" fmla="*/ 104 h 128"/>
                <a:gd name="T38" fmla="*/ 40 w 140"/>
                <a:gd name="T39" fmla="*/ 108 h 128"/>
                <a:gd name="T40" fmla="*/ 36 w 140"/>
                <a:gd name="T41" fmla="*/ 104 h 128"/>
                <a:gd name="T42" fmla="*/ 36 w 140"/>
                <a:gd name="T43" fmla="*/ 99 h 128"/>
                <a:gd name="T44" fmla="*/ 24 w 140"/>
                <a:gd name="T45" fmla="*/ 84 h 128"/>
                <a:gd name="T46" fmla="*/ 28 w 140"/>
                <a:gd name="T47" fmla="*/ 80 h 128"/>
                <a:gd name="T48" fmla="*/ 32 w 140"/>
                <a:gd name="T49" fmla="*/ 84 h 128"/>
                <a:gd name="T50" fmla="*/ 40 w 140"/>
                <a:gd name="T51" fmla="*/ 92 h 128"/>
                <a:gd name="T52" fmla="*/ 40 w 140"/>
                <a:gd name="T53" fmla="*/ 92 h 128"/>
                <a:gd name="T54" fmla="*/ 40 w 140"/>
                <a:gd name="T55" fmla="*/ 92 h 128"/>
                <a:gd name="T56" fmla="*/ 48 w 140"/>
                <a:gd name="T57" fmla="*/ 84 h 128"/>
                <a:gd name="T58" fmla="*/ 40 w 140"/>
                <a:gd name="T59" fmla="*/ 76 h 128"/>
                <a:gd name="T60" fmla="*/ 24 w 140"/>
                <a:gd name="T61" fmla="*/ 60 h 128"/>
                <a:gd name="T62" fmla="*/ 36 w 140"/>
                <a:gd name="T63" fmla="*/ 45 h 128"/>
                <a:gd name="T64" fmla="*/ 36 w 140"/>
                <a:gd name="T65" fmla="*/ 40 h 128"/>
                <a:gd name="T66" fmla="*/ 40 w 140"/>
                <a:gd name="T67" fmla="*/ 36 h 128"/>
                <a:gd name="T68" fmla="*/ 44 w 140"/>
                <a:gd name="T69" fmla="*/ 40 h 128"/>
                <a:gd name="T70" fmla="*/ 44 w 140"/>
                <a:gd name="T71" fmla="*/ 45 h 128"/>
                <a:gd name="T72" fmla="*/ 56 w 140"/>
                <a:gd name="T73" fmla="*/ 60 h 128"/>
                <a:gd name="T74" fmla="*/ 52 w 140"/>
                <a:gd name="T75" fmla="*/ 64 h 128"/>
                <a:gd name="T76" fmla="*/ 48 w 140"/>
                <a:gd name="T77" fmla="*/ 60 h 128"/>
                <a:gd name="T78" fmla="*/ 40 w 140"/>
                <a:gd name="T79" fmla="*/ 52 h 128"/>
                <a:gd name="T80" fmla="*/ 32 w 140"/>
                <a:gd name="T81" fmla="*/ 60 h 128"/>
                <a:gd name="T82" fmla="*/ 40 w 140"/>
                <a:gd name="T83" fmla="*/ 6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0" h="128">
                  <a:moveTo>
                    <a:pt x="140" y="3"/>
                  </a:moveTo>
                  <a:cubicBezTo>
                    <a:pt x="139" y="1"/>
                    <a:pt x="138" y="0"/>
                    <a:pt x="136" y="0"/>
                  </a:cubicBezTo>
                  <a:cubicBezTo>
                    <a:pt x="64" y="0"/>
                    <a:pt x="64" y="0"/>
                    <a:pt x="64" y="0"/>
                  </a:cubicBezTo>
                  <a:cubicBezTo>
                    <a:pt x="63" y="0"/>
                    <a:pt x="62" y="0"/>
                    <a:pt x="62" y="1"/>
                  </a:cubicBezTo>
                  <a:cubicBezTo>
                    <a:pt x="2" y="41"/>
                    <a:pt x="2" y="41"/>
                    <a:pt x="2" y="41"/>
                  </a:cubicBezTo>
                  <a:cubicBezTo>
                    <a:pt x="0" y="42"/>
                    <a:pt x="0" y="42"/>
                    <a:pt x="0" y="42"/>
                  </a:cubicBezTo>
                  <a:cubicBezTo>
                    <a:pt x="0" y="44"/>
                    <a:pt x="0" y="44"/>
                    <a:pt x="0" y="44"/>
                  </a:cubicBezTo>
                  <a:cubicBezTo>
                    <a:pt x="0" y="124"/>
                    <a:pt x="0" y="124"/>
                    <a:pt x="0" y="124"/>
                  </a:cubicBezTo>
                  <a:cubicBezTo>
                    <a:pt x="0" y="126"/>
                    <a:pt x="2" y="128"/>
                    <a:pt x="4" y="128"/>
                  </a:cubicBezTo>
                  <a:cubicBezTo>
                    <a:pt x="76" y="128"/>
                    <a:pt x="76" y="128"/>
                    <a:pt x="76" y="128"/>
                  </a:cubicBezTo>
                  <a:cubicBezTo>
                    <a:pt x="78" y="128"/>
                    <a:pt x="80" y="126"/>
                    <a:pt x="80" y="124"/>
                  </a:cubicBezTo>
                  <a:cubicBezTo>
                    <a:pt x="80" y="48"/>
                    <a:pt x="80" y="48"/>
                    <a:pt x="80" y="48"/>
                  </a:cubicBezTo>
                  <a:cubicBezTo>
                    <a:pt x="80" y="47"/>
                    <a:pt x="81" y="46"/>
                    <a:pt x="82" y="45"/>
                  </a:cubicBezTo>
                  <a:cubicBezTo>
                    <a:pt x="138" y="7"/>
                    <a:pt x="138" y="7"/>
                    <a:pt x="138" y="7"/>
                  </a:cubicBezTo>
                  <a:cubicBezTo>
                    <a:pt x="140" y="6"/>
                    <a:pt x="140" y="5"/>
                    <a:pt x="140" y="3"/>
                  </a:cubicBezTo>
                  <a:close/>
                  <a:moveTo>
                    <a:pt x="40" y="68"/>
                  </a:moveTo>
                  <a:cubicBezTo>
                    <a:pt x="49" y="68"/>
                    <a:pt x="56" y="75"/>
                    <a:pt x="56" y="84"/>
                  </a:cubicBezTo>
                  <a:cubicBezTo>
                    <a:pt x="56" y="91"/>
                    <a:pt x="51" y="98"/>
                    <a:pt x="44" y="99"/>
                  </a:cubicBezTo>
                  <a:cubicBezTo>
                    <a:pt x="44" y="104"/>
                    <a:pt x="44" y="104"/>
                    <a:pt x="44" y="104"/>
                  </a:cubicBezTo>
                  <a:cubicBezTo>
                    <a:pt x="44" y="106"/>
                    <a:pt x="42" y="108"/>
                    <a:pt x="40" y="108"/>
                  </a:cubicBezTo>
                  <a:cubicBezTo>
                    <a:pt x="38" y="108"/>
                    <a:pt x="36" y="106"/>
                    <a:pt x="36" y="104"/>
                  </a:cubicBezTo>
                  <a:cubicBezTo>
                    <a:pt x="36" y="99"/>
                    <a:pt x="36" y="99"/>
                    <a:pt x="36" y="99"/>
                  </a:cubicBezTo>
                  <a:cubicBezTo>
                    <a:pt x="29" y="98"/>
                    <a:pt x="24" y="91"/>
                    <a:pt x="24" y="84"/>
                  </a:cubicBezTo>
                  <a:cubicBezTo>
                    <a:pt x="24" y="82"/>
                    <a:pt x="26" y="80"/>
                    <a:pt x="28" y="80"/>
                  </a:cubicBezTo>
                  <a:cubicBezTo>
                    <a:pt x="30" y="80"/>
                    <a:pt x="32" y="82"/>
                    <a:pt x="32" y="84"/>
                  </a:cubicBezTo>
                  <a:cubicBezTo>
                    <a:pt x="32" y="88"/>
                    <a:pt x="36" y="92"/>
                    <a:pt x="40" y="92"/>
                  </a:cubicBezTo>
                  <a:cubicBezTo>
                    <a:pt x="40" y="92"/>
                    <a:pt x="40" y="92"/>
                    <a:pt x="40" y="92"/>
                  </a:cubicBezTo>
                  <a:cubicBezTo>
                    <a:pt x="40" y="92"/>
                    <a:pt x="40" y="92"/>
                    <a:pt x="40" y="92"/>
                  </a:cubicBezTo>
                  <a:cubicBezTo>
                    <a:pt x="44" y="92"/>
                    <a:pt x="48" y="88"/>
                    <a:pt x="48" y="84"/>
                  </a:cubicBezTo>
                  <a:cubicBezTo>
                    <a:pt x="48" y="80"/>
                    <a:pt x="44" y="76"/>
                    <a:pt x="40" y="76"/>
                  </a:cubicBezTo>
                  <a:cubicBezTo>
                    <a:pt x="31" y="76"/>
                    <a:pt x="24" y="69"/>
                    <a:pt x="24" y="60"/>
                  </a:cubicBezTo>
                  <a:cubicBezTo>
                    <a:pt x="24" y="53"/>
                    <a:pt x="29" y="46"/>
                    <a:pt x="36" y="45"/>
                  </a:cubicBezTo>
                  <a:cubicBezTo>
                    <a:pt x="36" y="40"/>
                    <a:pt x="36" y="40"/>
                    <a:pt x="36" y="40"/>
                  </a:cubicBezTo>
                  <a:cubicBezTo>
                    <a:pt x="36" y="38"/>
                    <a:pt x="38" y="36"/>
                    <a:pt x="40" y="36"/>
                  </a:cubicBezTo>
                  <a:cubicBezTo>
                    <a:pt x="42" y="36"/>
                    <a:pt x="44" y="38"/>
                    <a:pt x="44" y="40"/>
                  </a:cubicBezTo>
                  <a:cubicBezTo>
                    <a:pt x="44" y="45"/>
                    <a:pt x="44" y="45"/>
                    <a:pt x="44" y="45"/>
                  </a:cubicBezTo>
                  <a:cubicBezTo>
                    <a:pt x="51" y="46"/>
                    <a:pt x="56" y="53"/>
                    <a:pt x="56" y="60"/>
                  </a:cubicBezTo>
                  <a:cubicBezTo>
                    <a:pt x="56" y="62"/>
                    <a:pt x="54" y="64"/>
                    <a:pt x="52" y="64"/>
                  </a:cubicBezTo>
                  <a:cubicBezTo>
                    <a:pt x="50" y="64"/>
                    <a:pt x="48" y="62"/>
                    <a:pt x="48" y="60"/>
                  </a:cubicBezTo>
                  <a:cubicBezTo>
                    <a:pt x="48" y="56"/>
                    <a:pt x="44" y="52"/>
                    <a:pt x="40" y="52"/>
                  </a:cubicBezTo>
                  <a:cubicBezTo>
                    <a:pt x="36" y="52"/>
                    <a:pt x="32" y="56"/>
                    <a:pt x="32" y="60"/>
                  </a:cubicBezTo>
                  <a:cubicBezTo>
                    <a:pt x="32" y="64"/>
                    <a:pt x="36" y="68"/>
                    <a:pt x="40" y="6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cxnSp>
        <p:nvCxnSpPr>
          <p:cNvPr id="195" name="Elbow Connector 194"/>
          <p:cNvCxnSpPr>
            <a:endCxn id="198" idx="0"/>
          </p:cNvCxnSpPr>
          <p:nvPr/>
        </p:nvCxnSpPr>
        <p:spPr>
          <a:xfrm rot="5400000">
            <a:off x="2732600" y="4147627"/>
            <a:ext cx="1971675" cy="401071"/>
          </a:xfrm>
          <a:prstGeom prst="bentConnector3">
            <a:avLst>
              <a:gd name="adj1" fmla="val 50000"/>
            </a:avLst>
          </a:prstGeom>
          <a:ln w="12700">
            <a:solidFill>
              <a:schemeClr val="tx1">
                <a:lumMod val="50000"/>
                <a:lumOff val="50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96" name="Elbow Connector 195"/>
          <p:cNvCxnSpPr>
            <a:endCxn id="147" idx="0"/>
          </p:cNvCxnSpPr>
          <p:nvPr/>
        </p:nvCxnSpPr>
        <p:spPr>
          <a:xfrm rot="5400000">
            <a:off x="4642548" y="3605605"/>
            <a:ext cx="600075" cy="113515"/>
          </a:xfrm>
          <a:prstGeom prst="bentConnector3">
            <a:avLst>
              <a:gd name="adj1" fmla="val 50000"/>
            </a:avLst>
          </a:prstGeom>
          <a:ln w="12700">
            <a:solidFill>
              <a:schemeClr val="tx1">
                <a:lumMod val="50000"/>
                <a:lumOff val="50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97" name="Rectangle 196"/>
          <p:cNvSpPr/>
          <p:nvPr>
            <p:custDataLst>
              <p:tags r:id="rId11"/>
            </p:custDataLst>
          </p:nvPr>
        </p:nvSpPr>
        <p:spPr>
          <a:xfrm>
            <a:off x="2233308" y="5562600"/>
            <a:ext cx="2756130" cy="1277273"/>
          </a:xfrm>
          <a:prstGeom prst="rect">
            <a:avLst/>
          </a:prstGeom>
        </p:spPr>
        <p:txBody>
          <a:bodyPr wrap="square" anchor="t" anchorCtr="0">
            <a:spAutoFit/>
          </a:bodyPr>
          <a:lstStyle/>
          <a:p>
            <a:pPr marL="171450" indent="-171450">
              <a:buFont typeface="Arial" panose="020B0604020202020204" pitchFamily="34" charset="0"/>
              <a:buChar char="•"/>
            </a:pPr>
            <a:r>
              <a:rPr lang="en-US" sz="1100" dirty="0">
                <a:solidFill>
                  <a:schemeClr val="tx1">
                    <a:lumMod val="75000"/>
                    <a:lumOff val="25000"/>
                  </a:schemeClr>
                </a:solidFill>
                <a:latin typeface="Calibri Light" pitchFamily="34" charset="0"/>
              </a:rPr>
              <a:t>To stay within its budget </a:t>
            </a:r>
            <a:r>
              <a:rPr lang="en-US" sz="1100" dirty="0" smtClean="0">
                <a:solidFill>
                  <a:schemeClr val="tx1">
                    <a:lumMod val="75000"/>
                    <a:lumOff val="25000"/>
                  </a:schemeClr>
                </a:solidFill>
                <a:latin typeface="Calibri Light" pitchFamily="34" charset="0"/>
              </a:rPr>
              <a:t>authority, </a:t>
            </a:r>
            <a:r>
              <a:rPr lang="en-US" sz="1100" dirty="0">
                <a:solidFill>
                  <a:schemeClr val="tx1">
                    <a:lumMod val="75000"/>
                    <a:lumOff val="25000"/>
                  </a:schemeClr>
                </a:solidFill>
                <a:latin typeface="Calibri Light" pitchFamily="34" charset="0"/>
              </a:rPr>
              <a:t>DSS </a:t>
            </a:r>
            <a:r>
              <a:rPr lang="en-US" sz="1100" dirty="0" smtClean="0">
                <a:solidFill>
                  <a:schemeClr val="tx1">
                    <a:lumMod val="75000"/>
                    <a:lumOff val="25000"/>
                  </a:schemeClr>
                </a:solidFill>
                <a:latin typeface="Calibri Light" pitchFamily="34" charset="0"/>
              </a:rPr>
              <a:t>has been metering </a:t>
            </a:r>
            <a:r>
              <a:rPr lang="en-US" sz="1100" dirty="0">
                <a:solidFill>
                  <a:schemeClr val="tx1">
                    <a:lumMod val="75000"/>
                    <a:lumOff val="25000"/>
                  </a:schemeClr>
                </a:solidFill>
                <a:latin typeface="Calibri Light" pitchFamily="34" charset="0"/>
              </a:rPr>
              <a:t>the expenditure of PSI-I funds and </a:t>
            </a:r>
            <a:r>
              <a:rPr lang="en-US" sz="1100" dirty="0" smtClean="0">
                <a:solidFill>
                  <a:schemeClr val="tx1">
                    <a:lumMod val="75000"/>
                    <a:lumOff val="25000"/>
                  </a:schemeClr>
                </a:solidFill>
                <a:latin typeface="Calibri Light" pitchFamily="34" charset="0"/>
              </a:rPr>
              <a:t>maintaining </a:t>
            </a:r>
            <a:r>
              <a:rPr lang="en-US" sz="1100" dirty="0">
                <a:solidFill>
                  <a:schemeClr val="tx1">
                    <a:lumMod val="75000"/>
                    <a:lumOff val="25000"/>
                  </a:schemeClr>
                </a:solidFill>
                <a:latin typeface="Calibri Light" pitchFamily="34" charset="0"/>
              </a:rPr>
              <a:t>a daily limit on the number of cases submitted to </a:t>
            </a:r>
            <a:r>
              <a:rPr lang="en-US" sz="1100" dirty="0" smtClean="0">
                <a:solidFill>
                  <a:schemeClr val="tx1">
                    <a:lumMod val="75000"/>
                    <a:lumOff val="25000"/>
                  </a:schemeClr>
                </a:solidFill>
                <a:latin typeface="Calibri Light" pitchFamily="34" charset="0"/>
              </a:rPr>
              <a:t>OPM.</a:t>
            </a:r>
          </a:p>
          <a:p>
            <a:pPr marL="514350" lvl="1" indent="-171450">
              <a:buFont typeface="Wingdings" panose="05000000000000000000" pitchFamily="2" charset="2"/>
              <a:buChar char="q"/>
            </a:pPr>
            <a:r>
              <a:rPr lang="en-US" sz="1100" dirty="0" smtClean="0">
                <a:solidFill>
                  <a:schemeClr val="tx1">
                    <a:lumMod val="75000"/>
                    <a:lumOff val="25000"/>
                  </a:schemeClr>
                </a:solidFill>
                <a:latin typeface="Calibri Light" pitchFamily="34" charset="0"/>
              </a:rPr>
              <a:t>If your case is set to expire in 3 days or less, please call the Knowledge Center</a:t>
            </a:r>
            <a:endParaRPr lang="en-US" sz="1100" dirty="0">
              <a:solidFill>
                <a:schemeClr val="tx1">
                  <a:lumMod val="75000"/>
                  <a:lumOff val="25000"/>
                </a:schemeClr>
              </a:solidFill>
              <a:latin typeface="Calibri Light" pitchFamily="34" charset="0"/>
            </a:endParaRPr>
          </a:p>
        </p:txBody>
      </p:sp>
      <p:sp>
        <p:nvSpPr>
          <p:cNvPr id="198" name="Rectangle 197"/>
          <p:cNvSpPr/>
          <p:nvPr>
            <p:custDataLst>
              <p:tags r:id="rId12"/>
            </p:custDataLst>
          </p:nvPr>
        </p:nvSpPr>
        <p:spPr>
          <a:xfrm>
            <a:off x="2592956" y="5334000"/>
            <a:ext cx="1849889" cy="307777"/>
          </a:xfrm>
          <a:prstGeom prst="rect">
            <a:avLst/>
          </a:prstGeom>
        </p:spPr>
        <p:txBody>
          <a:bodyPr wrap="square" lIns="9144" rIns="9144" anchor="t" anchorCtr="0">
            <a:spAutoFit/>
          </a:bodyPr>
          <a:lstStyle/>
          <a:p>
            <a:pPr algn="ctr"/>
            <a:r>
              <a:rPr lang="en-US" sz="1400" b="1" u="sng" dirty="0" smtClean="0">
                <a:solidFill>
                  <a:schemeClr val="tx2"/>
                </a:solidFill>
                <a:latin typeface="Calibri Light" pitchFamily="34" charset="0"/>
              </a:rPr>
              <a:t>e-QIP Processing</a:t>
            </a:r>
            <a:endParaRPr lang="en-US" sz="1400" b="1" u="sng" dirty="0">
              <a:solidFill>
                <a:schemeClr val="tx2"/>
              </a:solidFill>
              <a:latin typeface="Calibri Light" pitchFamily="34" charset="0"/>
            </a:endParaRPr>
          </a:p>
        </p:txBody>
      </p:sp>
    </p:spTree>
    <p:extLst>
      <p:ext uri="{BB962C8B-B14F-4D97-AF65-F5344CB8AC3E}">
        <p14:creationId xmlns:p14="http://schemas.microsoft.com/office/powerpoint/2010/main" val="4202390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Change in T5R Submissions Periodicity</a:t>
            </a:r>
            <a:endParaRPr lang="en-US" sz="3600" dirty="0"/>
          </a:p>
        </p:txBody>
      </p:sp>
      <p:sp>
        <p:nvSpPr>
          <p:cNvPr id="5" name="Content Placeholder 4"/>
          <p:cNvSpPr>
            <a:spLocks noGrp="1"/>
          </p:cNvSpPr>
          <p:nvPr>
            <p:ph idx="1"/>
          </p:nvPr>
        </p:nvSpPr>
        <p:spPr/>
        <p:txBody>
          <a:bodyPr>
            <a:normAutofit fontScale="47500" lnSpcReduction="20000"/>
          </a:bodyPr>
          <a:lstStyle/>
          <a:p>
            <a:pPr marL="0" indent="0">
              <a:buNone/>
            </a:pPr>
            <a:r>
              <a:rPr lang="en-US" dirty="0"/>
              <a:t>Notice of six year submission window for contractor </a:t>
            </a:r>
            <a:r>
              <a:rPr lang="en-US" dirty="0" smtClean="0"/>
              <a:t>periodic reinvestigations, effective </a:t>
            </a:r>
            <a:r>
              <a:rPr lang="en-US" dirty="0"/>
              <a:t>Jan. 6, 2017</a:t>
            </a:r>
          </a:p>
          <a:p>
            <a:endParaRPr lang="en-US" dirty="0"/>
          </a:p>
          <a:p>
            <a:r>
              <a:rPr lang="en-US" dirty="0"/>
              <a:t>Effective immediately, DSS will submit Tier 5 Periodic </a:t>
            </a:r>
            <a:r>
              <a:rPr lang="en-US" dirty="0" smtClean="0"/>
              <a:t>Reinvestigations (</a:t>
            </a:r>
            <a:r>
              <a:rPr lang="en-US" dirty="0"/>
              <a:t>PRs) for industry personnel </a:t>
            </a:r>
            <a:r>
              <a:rPr lang="en-US" b="1" dirty="0"/>
              <a:t>six years after the date of the </a:t>
            </a:r>
            <a:r>
              <a:rPr lang="en-US" b="1" dirty="0" smtClean="0"/>
              <a:t>previous investigation </a:t>
            </a:r>
            <a:r>
              <a:rPr lang="en-US" dirty="0"/>
              <a:t>rather than at the five-year mark to the National </a:t>
            </a:r>
            <a:r>
              <a:rPr lang="en-US" dirty="0" smtClean="0"/>
              <a:t>Background Investigations </a:t>
            </a:r>
            <a:r>
              <a:rPr lang="en-US" dirty="0"/>
              <a:t>Bureau (NBIB) of the Office of Personnel Management.  </a:t>
            </a:r>
            <a:r>
              <a:rPr lang="en-US" dirty="0" smtClean="0"/>
              <a:t>This change </a:t>
            </a:r>
            <a:r>
              <a:rPr lang="en-US" dirty="0"/>
              <a:t>in periodicity will be reevaluated prior to December 31, </a:t>
            </a:r>
            <a:r>
              <a:rPr lang="en-US" dirty="0" smtClean="0"/>
              <a:t>2017. </a:t>
            </a:r>
            <a:r>
              <a:rPr lang="en-US" b="1" dirty="0" smtClean="0"/>
              <a:t>Additional </a:t>
            </a:r>
            <a:r>
              <a:rPr lang="en-US" b="1" dirty="0"/>
              <a:t>information for Facility Security Officers on when and how </a:t>
            </a:r>
            <a:r>
              <a:rPr lang="en-US" b="1" dirty="0" smtClean="0"/>
              <a:t>to submit </a:t>
            </a:r>
            <a:r>
              <a:rPr lang="en-US" b="1" dirty="0"/>
              <a:t>Tier 5 PRs at the six-year mark will be provided at a later </a:t>
            </a:r>
            <a:r>
              <a:rPr lang="en-US" b="1" dirty="0" smtClean="0"/>
              <a:t>date</a:t>
            </a:r>
            <a:r>
              <a:rPr lang="en-US" dirty="0" smtClean="0"/>
              <a:t>. </a:t>
            </a:r>
          </a:p>
          <a:p>
            <a:endParaRPr lang="en-US" dirty="0"/>
          </a:p>
          <a:p>
            <a:r>
              <a:rPr lang="en-US" dirty="0" smtClean="0"/>
              <a:t>We </a:t>
            </a:r>
            <a:r>
              <a:rPr lang="en-US" dirty="0"/>
              <a:t>are asking that industry </a:t>
            </a:r>
            <a:r>
              <a:rPr lang="en-US" b="1" dirty="0"/>
              <a:t>no longer submit Tier 5 PRs </a:t>
            </a:r>
            <a:r>
              <a:rPr lang="en-US" b="1" dirty="0" smtClean="0"/>
              <a:t>unless directed </a:t>
            </a:r>
            <a:r>
              <a:rPr lang="en-US" b="1" dirty="0"/>
              <a:t>by DSS</a:t>
            </a:r>
            <a:r>
              <a:rPr lang="en-US" dirty="0"/>
              <a:t>.  </a:t>
            </a:r>
          </a:p>
          <a:p>
            <a:endParaRPr lang="en-US" dirty="0"/>
          </a:p>
          <a:p>
            <a:r>
              <a:rPr lang="en-US" b="1" dirty="0"/>
              <a:t>Exceptions will be made for those Tier 5 PRs required for Special </a:t>
            </a:r>
            <a:r>
              <a:rPr lang="en-US" b="1" dirty="0" smtClean="0"/>
              <a:t>Access Programs </a:t>
            </a:r>
            <a:r>
              <a:rPr lang="en-US" b="1" dirty="0"/>
              <a:t>(SAP) as determined by the Government Contracting Activity (GCA</a:t>
            </a:r>
            <a:r>
              <a:rPr lang="en-US" b="1" dirty="0" smtClean="0"/>
              <a:t>). In </a:t>
            </a:r>
            <a:r>
              <a:rPr lang="en-US" b="1" dirty="0"/>
              <a:t>addition, T5 PRs currently residing with DSS will only be processed </a:t>
            </a:r>
            <a:r>
              <a:rPr lang="en-US" b="1" dirty="0" smtClean="0"/>
              <a:t>if the </a:t>
            </a:r>
            <a:r>
              <a:rPr lang="en-US" b="1" dirty="0"/>
              <a:t>above exception is met. To identify those T5 PR exceptions </a:t>
            </a:r>
            <a:r>
              <a:rPr lang="en-US" b="1" dirty="0" smtClean="0"/>
              <a:t>for investigation </a:t>
            </a:r>
            <a:r>
              <a:rPr lang="en-US" b="1" dirty="0"/>
              <a:t>requests currently with DSS, please submit an RRU (Recertify) with the following information: </a:t>
            </a:r>
            <a:endParaRPr lang="en-US" b="1" dirty="0" smtClean="0"/>
          </a:p>
          <a:p>
            <a:pPr lvl="1"/>
            <a:r>
              <a:rPr lang="en-US" dirty="0" smtClean="0"/>
              <a:t>Applicant </a:t>
            </a:r>
            <a:r>
              <a:rPr lang="en-US" dirty="0"/>
              <a:t>requires PR processing due to their involvement in a designated caveat program</a:t>
            </a:r>
          </a:p>
          <a:p>
            <a:pPr lvl="1"/>
            <a:r>
              <a:rPr lang="en-US" dirty="0" smtClean="0"/>
              <a:t>Contact </a:t>
            </a:r>
            <a:r>
              <a:rPr lang="en-US" dirty="0"/>
              <a:t>information for </a:t>
            </a:r>
            <a:r>
              <a:rPr lang="en-US" dirty="0" smtClean="0"/>
              <a:t>FSO</a:t>
            </a:r>
            <a:endParaRPr lang="en-US" dirty="0"/>
          </a:p>
          <a:p>
            <a:pPr lvl="1"/>
            <a:r>
              <a:rPr lang="en-US" dirty="0"/>
              <a:t>C</a:t>
            </a:r>
            <a:r>
              <a:rPr lang="en-US" dirty="0" smtClean="0"/>
              <a:t>ontact </a:t>
            </a:r>
            <a:r>
              <a:rPr lang="en-US" dirty="0"/>
              <a:t>information for </a:t>
            </a:r>
            <a:r>
              <a:rPr lang="en-US" dirty="0" smtClean="0"/>
              <a:t>GCA</a:t>
            </a:r>
            <a:endParaRPr lang="en-US" dirty="0"/>
          </a:p>
        </p:txBody>
      </p:sp>
      <p:sp>
        <p:nvSpPr>
          <p:cNvPr id="130" name="Slide Number Placeholder 1"/>
          <p:cNvSpPr>
            <a:spLocks noGrp="1"/>
          </p:cNvSpPr>
          <p:nvPr>
            <p:ph type="sldNum" sz="quarter" idx="12"/>
          </p:nvPr>
        </p:nvSpPr>
        <p:spPr/>
        <p:txBody>
          <a:bodyPr/>
          <a:lstStyle/>
          <a:p>
            <a:fld id="{554637AC-DF02-4FE1-849A-EF3308F8B655}" type="slidenum">
              <a:rPr lang="en-US" smtClean="0"/>
              <a:pPr/>
              <a:t>4</a:t>
            </a:fld>
            <a:endParaRPr lang="en-US" dirty="0"/>
          </a:p>
        </p:txBody>
      </p:sp>
    </p:spTree>
    <p:extLst>
      <p:ext uri="{BB962C8B-B14F-4D97-AF65-F5344CB8AC3E}">
        <p14:creationId xmlns:p14="http://schemas.microsoft.com/office/powerpoint/2010/main" val="3130873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Snip Same Side Corner Rectangle 177"/>
          <p:cNvSpPr/>
          <p:nvPr/>
        </p:nvSpPr>
        <p:spPr>
          <a:xfrm>
            <a:off x="5495545" y="2745739"/>
            <a:ext cx="588080" cy="274320"/>
          </a:xfrm>
          <a:prstGeom prst="snip2SameRect">
            <a:avLst/>
          </a:prstGeom>
          <a:ln>
            <a:noFill/>
          </a:ln>
        </p:spPr>
        <p:style>
          <a:lnRef idx="1">
            <a:schemeClr val="accent6"/>
          </a:lnRef>
          <a:fillRef idx="3">
            <a:schemeClr val="accent6"/>
          </a:fillRef>
          <a:effectRef idx="2">
            <a:schemeClr val="accent6"/>
          </a:effectRef>
          <a:fontRef idx="minor">
            <a:schemeClr val="lt1"/>
          </a:fontRef>
        </p:style>
        <p:txBody>
          <a:bodyPr lIns="0" tIns="0" rIns="0" bIns="0" rtlCol="0" anchor="t"/>
          <a:lstStyle/>
          <a:p>
            <a:pPr algn="ctr"/>
            <a:r>
              <a:rPr lang="en-US" sz="1400" b="1" dirty="0">
                <a:latin typeface="Candara" panose="020E0502030303020204" pitchFamily="34" charset="0"/>
              </a:rPr>
              <a:t>Step </a:t>
            </a:r>
            <a:r>
              <a:rPr lang="en-US" sz="1400" b="1" dirty="0" smtClean="0">
                <a:latin typeface="Candara" panose="020E0502030303020204" pitchFamily="34" charset="0"/>
              </a:rPr>
              <a:t>6</a:t>
            </a:r>
            <a:endParaRPr lang="en-US" sz="1400" b="1" dirty="0">
              <a:latin typeface="Candara" panose="020E0502030303020204" pitchFamily="34" charset="0"/>
            </a:endParaRPr>
          </a:p>
        </p:txBody>
      </p:sp>
      <p:sp>
        <p:nvSpPr>
          <p:cNvPr id="182" name="Snip Same Side Corner Rectangle 181"/>
          <p:cNvSpPr/>
          <p:nvPr/>
        </p:nvSpPr>
        <p:spPr>
          <a:xfrm>
            <a:off x="413919" y="2745739"/>
            <a:ext cx="576681" cy="274320"/>
          </a:xfrm>
          <a:prstGeom prst="snip2SameRect">
            <a:avLst/>
          </a:prstGeom>
          <a:ln>
            <a:noFill/>
          </a:ln>
        </p:spPr>
        <p:style>
          <a:lnRef idx="1">
            <a:schemeClr val="accent6"/>
          </a:lnRef>
          <a:fillRef idx="3">
            <a:schemeClr val="accent6"/>
          </a:fillRef>
          <a:effectRef idx="2">
            <a:schemeClr val="accent6"/>
          </a:effectRef>
          <a:fontRef idx="minor">
            <a:schemeClr val="lt1"/>
          </a:fontRef>
        </p:style>
        <p:txBody>
          <a:bodyPr lIns="0" tIns="0" rIns="0" bIns="0" rtlCol="0" anchor="t"/>
          <a:lstStyle/>
          <a:p>
            <a:pPr algn="ctr"/>
            <a:r>
              <a:rPr lang="en-US" sz="1400" b="1" dirty="0">
                <a:latin typeface="Candara" panose="020E0502030303020204" pitchFamily="34" charset="0"/>
              </a:rPr>
              <a:t>Step </a:t>
            </a:r>
            <a:r>
              <a:rPr lang="en-US" sz="1400" b="1" dirty="0" smtClean="0">
                <a:latin typeface="Candara" panose="020E0502030303020204" pitchFamily="34" charset="0"/>
              </a:rPr>
              <a:t>9</a:t>
            </a:r>
            <a:endParaRPr lang="en-US" sz="1400" b="1" dirty="0">
              <a:latin typeface="Candara" panose="020E0502030303020204" pitchFamily="34" charset="0"/>
            </a:endParaRPr>
          </a:p>
        </p:txBody>
      </p:sp>
      <p:sp>
        <p:nvSpPr>
          <p:cNvPr id="201" name="Snip Same Side Corner Rectangle 200"/>
          <p:cNvSpPr/>
          <p:nvPr/>
        </p:nvSpPr>
        <p:spPr>
          <a:xfrm>
            <a:off x="3971545" y="2745739"/>
            <a:ext cx="524255" cy="274320"/>
          </a:xfrm>
          <a:prstGeom prst="snip2SameRect">
            <a:avLst/>
          </a:prstGeom>
          <a:ln>
            <a:noFill/>
          </a:ln>
        </p:spPr>
        <p:style>
          <a:lnRef idx="1">
            <a:schemeClr val="accent6"/>
          </a:lnRef>
          <a:fillRef idx="3">
            <a:schemeClr val="accent6"/>
          </a:fillRef>
          <a:effectRef idx="2">
            <a:schemeClr val="accent6"/>
          </a:effectRef>
          <a:fontRef idx="minor">
            <a:schemeClr val="lt1"/>
          </a:fontRef>
        </p:style>
        <p:txBody>
          <a:bodyPr lIns="0" tIns="0" rIns="0" bIns="0" rtlCol="0" anchor="t"/>
          <a:lstStyle/>
          <a:p>
            <a:pPr algn="ctr"/>
            <a:r>
              <a:rPr lang="en-US" sz="1400" b="1" dirty="0">
                <a:latin typeface="Candara" panose="020E0502030303020204" pitchFamily="34" charset="0"/>
              </a:rPr>
              <a:t>Step </a:t>
            </a:r>
            <a:r>
              <a:rPr lang="en-US" sz="1400" b="1" dirty="0" smtClean="0">
                <a:latin typeface="Candara" panose="020E0502030303020204" pitchFamily="34" charset="0"/>
              </a:rPr>
              <a:t>7</a:t>
            </a:r>
            <a:endParaRPr lang="en-US" sz="1400" b="1" dirty="0">
              <a:latin typeface="Candara" panose="020E0502030303020204" pitchFamily="34" charset="0"/>
            </a:endParaRPr>
          </a:p>
        </p:txBody>
      </p:sp>
      <p:sp>
        <p:nvSpPr>
          <p:cNvPr id="16" name="Snip Same Side Corner Rectangle 15"/>
          <p:cNvSpPr/>
          <p:nvPr/>
        </p:nvSpPr>
        <p:spPr>
          <a:xfrm>
            <a:off x="402504" y="1371600"/>
            <a:ext cx="524255" cy="271466"/>
          </a:xfrm>
          <a:prstGeom prst="snip2SameRect">
            <a:avLst/>
          </a:prstGeom>
          <a:ln>
            <a:noFill/>
          </a:ln>
        </p:spPr>
        <p:style>
          <a:lnRef idx="1">
            <a:schemeClr val="accent6"/>
          </a:lnRef>
          <a:fillRef idx="3">
            <a:schemeClr val="accent6"/>
          </a:fillRef>
          <a:effectRef idx="2">
            <a:schemeClr val="accent6"/>
          </a:effectRef>
          <a:fontRef idx="minor">
            <a:schemeClr val="lt1"/>
          </a:fontRef>
        </p:style>
        <p:txBody>
          <a:bodyPr lIns="0" tIns="0" rIns="0" bIns="0" rtlCol="0" anchor="t"/>
          <a:lstStyle/>
          <a:p>
            <a:pPr algn="ctr"/>
            <a:r>
              <a:rPr lang="en-US" sz="1400" b="1" dirty="0">
                <a:latin typeface="Candara" panose="020E0502030303020204" pitchFamily="34" charset="0"/>
              </a:rPr>
              <a:t>Step 1</a:t>
            </a:r>
          </a:p>
        </p:txBody>
      </p:sp>
      <p:sp>
        <p:nvSpPr>
          <p:cNvPr id="37" name="Snip Same Side Corner Rectangle 36"/>
          <p:cNvSpPr/>
          <p:nvPr/>
        </p:nvSpPr>
        <p:spPr>
          <a:xfrm>
            <a:off x="1948943" y="1371600"/>
            <a:ext cx="524255" cy="271466"/>
          </a:xfrm>
          <a:prstGeom prst="snip2SameRect">
            <a:avLst/>
          </a:prstGeom>
          <a:ln>
            <a:noFill/>
          </a:ln>
        </p:spPr>
        <p:style>
          <a:lnRef idx="1">
            <a:schemeClr val="accent6"/>
          </a:lnRef>
          <a:fillRef idx="3">
            <a:schemeClr val="accent6"/>
          </a:fillRef>
          <a:effectRef idx="2">
            <a:schemeClr val="accent6"/>
          </a:effectRef>
          <a:fontRef idx="minor">
            <a:schemeClr val="lt1"/>
          </a:fontRef>
        </p:style>
        <p:txBody>
          <a:bodyPr lIns="0" tIns="0" rIns="0" bIns="0" rtlCol="0" anchor="t"/>
          <a:lstStyle/>
          <a:p>
            <a:pPr algn="ctr"/>
            <a:r>
              <a:rPr lang="en-US" sz="1400" b="1" dirty="0">
                <a:latin typeface="Candara" panose="020E0502030303020204" pitchFamily="34" charset="0"/>
              </a:rPr>
              <a:t>Step 2</a:t>
            </a:r>
          </a:p>
        </p:txBody>
      </p:sp>
      <p:sp>
        <p:nvSpPr>
          <p:cNvPr id="180" name="Snip Same Side Corner Rectangle 179"/>
          <p:cNvSpPr/>
          <p:nvPr/>
        </p:nvSpPr>
        <p:spPr>
          <a:xfrm>
            <a:off x="4276345" y="1371600"/>
            <a:ext cx="524255" cy="271466"/>
          </a:xfrm>
          <a:prstGeom prst="snip2SameRect">
            <a:avLst/>
          </a:prstGeom>
          <a:ln>
            <a:noFill/>
          </a:ln>
        </p:spPr>
        <p:style>
          <a:lnRef idx="1">
            <a:schemeClr val="accent6"/>
          </a:lnRef>
          <a:fillRef idx="3">
            <a:schemeClr val="accent6"/>
          </a:fillRef>
          <a:effectRef idx="2">
            <a:schemeClr val="accent6"/>
          </a:effectRef>
          <a:fontRef idx="minor">
            <a:schemeClr val="lt1"/>
          </a:fontRef>
        </p:style>
        <p:txBody>
          <a:bodyPr lIns="0" tIns="0" rIns="0" bIns="0" rtlCol="0" anchor="t"/>
          <a:lstStyle/>
          <a:p>
            <a:pPr algn="ctr"/>
            <a:r>
              <a:rPr lang="en-US" sz="1400" b="1" dirty="0">
                <a:latin typeface="Candara" panose="020E0502030303020204" pitchFamily="34" charset="0"/>
              </a:rPr>
              <a:t>Step 3</a:t>
            </a:r>
          </a:p>
        </p:txBody>
      </p:sp>
      <p:sp>
        <p:nvSpPr>
          <p:cNvPr id="181" name="Snip Same Side Corner Rectangle 180"/>
          <p:cNvSpPr/>
          <p:nvPr/>
        </p:nvSpPr>
        <p:spPr>
          <a:xfrm>
            <a:off x="5765631" y="1371600"/>
            <a:ext cx="635169" cy="271466"/>
          </a:xfrm>
          <a:prstGeom prst="snip2SameRect">
            <a:avLst/>
          </a:prstGeom>
          <a:ln>
            <a:noFill/>
          </a:ln>
        </p:spPr>
        <p:style>
          <a:lnRef idx="1">
            <a:schemeClr val="accent6"/>
          </a:lnRef>
          <a:fillRef idx="3">
            <a:schemeClr val="accent6"/>
          </a:fillRef>
          <a:effectRef idx="2">
            <a:schemeClr val="accent6"/>
          </a:effectRef>
          <a:fontRef idx="minor">
            <a:schemeClr val="lt1"/>
          </a:fontRef>
        </p:style>
        <p:txBody>
          <a:bodyPr lIns="0" tIns="0" rIns="0" bIns="0" rtlCol="0" anchor="t"/>
          <a:lstStyle/>
          <a:p>
            <a:pPr algn="ctr"/>
            <a:r>
              <a:rPr lang="en-US" sz="1400" b="1" dirty="0" smtClean="0">
                <a:latin typeface="Candara" panose="020E0502030303020204" pitchFamily="34" charset="0"/>
              </a:rPr>
              <a:t>Step 4 </a:t>
            </a:r>
            <a:r>
              <a:rPr lang="en-US" sz="1400" b="1" dirty="0">
                <a:latin typeface="Candara" panose="020E0502030303020204" pitchFamily="34" charset="0"/>
              </a:rPr>
              <a:t>4</a:t>
            </a:r>
          </a:p>
        </p:txBody>
      </p:sp>
      <p:sp>
        <p:nvSpPr>
          <p:cNvPr id="32" name="Isosceles Triangle 31"/>
          <p:cNvSpPr/>
          <p:nvPr/>
        </p:nvSpPr>
        <p:spPr>
          <a:xfrm rot="15662136">
            <a:off x="7393484" y="5717054"/>
            <a:ext cx="632463" cy="484911"/>
          </a:xfrm>
          <a:prstGeom prst="triangle">
            <a:avLst/>
          </a:prstGeom>
          <a:gradFill flip="none" rotWithShape="1">
            <a:gsLst>
              <a:gs pos="41000">
                <a:schemeClr val="bg1">
                  <a:lumMod val="75000"/>
                </a:schemeClr>
              </a:gs>
              <a:gs pos="100000">
                <a:schemeClr val="accent6"/>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Snip Same Side Corner Rectangle 185"/>
          <p:cNvSpPr/>
          <p:nvPr/>
        </p:nvSpPr>
        <p:spPr>
          <a:xfrm>
            <a:off x="2275403" y="4114800"/>
            <a:ext cx="634349" cy="228600"/>
          </a:xfrm>
          <a:prstGeom prst="snip2SameRect">
            <a:avLst/>
          </a:prstGeom>
          <a:ln>
            <a:noFill/>
          </a:ln>
        </p:spPr>
        <p:style>
          <a:lnRef idx="1">
            <a:schemeClr val="accent6"/>
          </a:lnRef>
          <a:fillRef idx="3">
            <a:schemeClr val="accent6"/>
          </a:fillRef>
          <a:effectRef idx="2">
            <a:schemeClr val="accent6"/>
          </a:effectRef>
          <a:fontRef idx="minor">
            <a:schemeClr val="lt1"/>
          </a:fontRef>
        </p:style>
        <p:txBody>
          <a:bodyPr lIns="0" tIns="0" rIns="0" bIns="0" rtlCol="0" anchor="t"/>
          <a:lstStyle/>
          <a:p>
            <a:pPr algn="ctr"/>
            <a:r>
              <a:rPr lang="en-US" sz="1400" b="1" dirty="0">
                <a:latin typeface="Candara" panose="020E0502030303020204" pitchFamily="34" charset="0"/>
              </a:rPr>
              <a:t>Step </a:t>
            </a:r>
            <a:r>
              <a:rPr lang="en-US" sz="1400" b="1" dirty="0" smtClean="0">
                <a:latin typeface="Candara" panose="020E0502030303020204" pitchFamily="34" charset="0"/>
              </a:rPr>
              <a:t>10</a:t>
            </a:r>
            <a:endParaRPr lang="en-US" sz="1400" b="1" dirty="0">
              <a:latin typeface="Candara" panose="020E0502030303020204" pitchFamily="34" charset="0"/>
            </a:endParaRPr>
          </a:p>
        </p:txBody>
      </p:sp>
      <p:sp>
        <p:nvSpPr>
          <p:cNvPr id="187" name="Snip Same Side Corner Rectangle 186"/>
          <p:cNvSpPr/>
          <p:nvPr/>
        </p:nvSpPr>
        <p:spPr>
          <a:xfrm>
            <a:off x="3945332" y="4114800"/>
            <a:ext cx="576681" cy="228600"/>
          </a:xfrm>
          <a:prstGeom prst="snip2SameRect">
            <a:avLst/>
          </a:prstGeom>
          <a:ln>
            <a:noFill/>
          </a:ln>
        </p:spPr>
        <p:style>
          <a:lnRef idx="1">
            <a:schemeClr val="accent6"/>
          </a:lnRef>
          <a:fillRef idx="3">
            <a:schemeClr val="accent6"/>
          </a:fillRef>
          <a:effectRef idx="2">
            <a:schemeClr val="accent6"/>
          </a:effectRef>
          <a:fontRef idx="minor">
            <a:schemeClr val="lt1"/>
          </a:fontRef>
        </p:style>
        <p:txBody>
          <a:bodyPr lIns="0" tIns="0" rIns="0" bIns="0" rtlCol="0" anchor="t"/>
          <a:lstStyle/>
          <a:p>
            <a:pPr algn="ctr"/>
            <a:r>
              <a:rPr lang="en-US" sz="1400" b="1" dirty="0">
                <a:latin typeface="Candara" panose="020E0502030303020204" pitchFamily="34" charset="0"/>
              </a:rPr>
              <a:t>Step </a:t>
            </a:r>
            <a:r>
              <a:rPr lang="en-US" sz="1400" b="1" dirty="0" smtClean="0">
                <a:latin typeface="Candara" panose="020E0502030303020204" pitchFamily="34" charset="0"/>
              </a:rPr>
              <a:t>11</a:t>
            </a:r>
            <a:endParaRPr lang="en-US" sz="1400" b="1" dirty="0">
              <a:latin typeface="Candara" panose="020E0502030303020204" pitchFamily="34" charset="0"/>
            </a:endParaRPr>
          </a:p>
        </p:txBody>
      </p:sp>
      <p:sp>
        <p:nvSpPr>
          <p:cNvPr id="188" name="Snip Same Side Corner Rectangle 187"/>
          <p:cNvSpPr/>
          <p:nvPr/>
        </p:nvSpPr>
        <p:spPr>
          <a:xfrm>
            <a:off x="5766451" y="4114800"/>
            <a:ext cx="634349" cy="228600"/>
          </a:xfrm>
          <a:prstGeom prst="snip2SameRect">
            <a:avLst/>
          </a:prstGeom>
          <a:ln>
            <a:noFill/>
          </a:ln>
        </p:spPr>
        <p:style>
          <a:lnRef idx="1">
            <a:schemeClr val="accent6"/>
          </a:lnRef>
          <a:fillRef idx="3">
            <a:schemeClr val="accent6"/>
          </a:fillRef>
          <a:effectRef idx="2">
            <a:schemeClr val="accent6"/>
          </a:effectRef>
          <a:fontRef idx="minor">
            <a:schemeClr val="lt1"/>
          </a:fontRef>
        </p:style>
        <p:txBody>
          <a:bodyPr lIns="0" tIns="0" rIns="0" bIns="0" rtlCol="0" anchor="t"/>
          <a:lstStyle/>
          <a:p>
            <a:pPr algn="ctr"/>
            <a:r>
              <a:rPr lang="en-US" sz="1400" b="1" dirty="0">
                <a:latin typeface="Candara" panose="020E0502030303020204" pitchFamily="34" charset="0"/>
              </a:rPr>
              <a:t>Step </a:t>
            </a:r>
            <a:r>
              <a:rPr lang="en-US" sz="1400" b="1" dirty="0" smtClean="0">
                <a:latin typeface="Candara" panose="020E0502030303020204" pitchFamily="34" charset="0"/>
              </a:rPr>
              <a:t>12</a:t>
            </a:r>
            <a:endParaRPr lang="en-US" sz="1400" b="1" dirty="0">
              <a:latin typeface="Candara" panose="020E0502030303020204" pitchFamily="34" charset="0"/>
            </a:endParaRPr>
          </a:p>
        </p:txBody>
      </p:sp>
      <p:sp>
        <p:nvSpPr>
          <p:cNvPr id="2" name="Title 1"/>
          <p:cNvSpPr>
            <a:spLocks noGrp="1"/>
          </p:cNvSpPr>
          <p:nvPr>
            <p:ph type="title"/>
          </p:nvPr>
        </p:nvSpPr>
        <p:spPr/>
        <p:txBody>
          <a:bodyPr>
            <a:normAutofit fontScale="90000"/>
          </a:bodyPr>
          <a:lstStyle/>
          <a:p>
            <a:r>
              <a:rPr lang="en-US" dirty="0"/>
              <a:t>High Level PCL Process Overview</a:t>
            </a:r>
          </a:p>
        </p:txBody>
      </p:sp>
      <p:sp>
        <p:nvSpPr>
          <p:cNvPr id="4" name="Pentagon 3"/>
          <p:cNvSpPr/>
          <p:nvPr/>
        </p:nvSpPr>
        <p:spPr>
          <a:xfrm>
            <a:off x="317500" y="1648241"/>
            <a:ext cx="1927098" cy="914400"/>
          </a:xfrm>
          <a:prstGeom prst="homePlate">
            <a:avLst/>
          </a:prstGeom>
          <a:solidFill>
            <a:schemeClr val="bg1">
              <a:lumMod val="85000"/>
            </a:schemeClr>
          </a:solidFill>
          <a:ln>
            <a:noFill/>
          </a:ln>
        </p:spPr>
        <p:style>
          <a:lnRef idx="2">
            <a:schemeClr val="accent6"/>
          </a:lnRef>
          <a:fillRef idx="1">
            <a:schemeClr val="lt1"/>
          </a:fillRef>
          <a:effectRef idx="0">
            <a:schemeClr val="accent6"/>
          </a:effectRef>
          <a:fontRef idx="minor">
            <a:schemeClr val="dk1"/>
          </a:fontRef>
        </p:style>
        <p:txBody>
          <a:bodyPr rtlCol="0" anchor="t"/>
          <a:lstStyle/>
          <a:p>
            <a:r>
              <a:rPr lang="en-US" sz="1200" dirty="0">
                <a:latin typeface="Calibri Light" panose="020F0302020204030204" pitchFamily="34" charset="0"/>
              </a:rPr>
              <a:t>FSO identifies need and initiates e-QIP and </a:t>
            </a:r>
            <a:br>
              <a:rPr lang="en-US" sz="1200" dirty="0">
                <a:latin typeface="Calibri Light" panose="020F0302020204030204" pitchFamily="34" charset="0"/>
              </a:rPr>
            </a:br>
            <a:r>
              <a:rPr lang="en-US" sz="1200" dirty="0">
                <a:latin typeface="Calibri Light" panose="020F0302020204030204" pitchFamily="34" charset="0"/>
              </a:rPr>
              <a:t>instructs applicant</a:t>
            </a:r>
            <a:br>
              <a:rPr lang="en-US" sz="1200" dirty="0">
                <a:latin typeface="Calibri Light" panose="020F0302020204030204" pitchFamily="34" charset="0"/>
              </a:rPr>
            </a:br>
            <a:r>
              <a:rPr lang="en-US" sz="1200" dirty="0">
                <a:latin typeface="Calibri Light" panose="020F0302020204030204" pitchFamily="34" charset="0"/>
              </a:rPr>
              <a:t>to complete</a:t>
            </a:r>
          </a:p>
        </p:txBody>
      </p:sp>
      <p:sp>
        <p:nvSpPr>
          <p:cNvPr id="6" name="Chevron 5"/>
          <p:cNvSpPr/>
          <p:nvPr/>
        </p:nvSpPr>
        <p:spPr>
          <a:xfrm>
            <a:off x="4174272" y="1648241"/>
            <a:ext cx="1828800" cy="914400"/>
          </a:xfrm>
          <a:prstGeom prst="chevron">
            <a:avLst/>
          </a:prstGeom>
          <a:solidFill>
            <a:schemeClr val="bg1">
              <a:lumMod val="85000"/>
            </a:schemeClr>
          </a:solidFill>
          <a:ln w="57150">
            <a:solidFill>
              <a:schemeClr val="accent3"/>
            </a:solidFill>
          </a:ln>
        </p:spPr>
        <p:style>
          <a:lnRef idx="2">
            <a:schemeClr val="accent6"/>
          </a:lnRef>
          <a:fillRef idx="1">
            <a:schemeClr val="lt1"/>
          </a:fillRef>
          <a:effectRef idx="0">
            <a:schemeClr val="accent6"/>
          </a:effectRef>
          <a:fontRef idx="minor">
            <a:schemeClr val="dk1"/>
          </a:fontRef>
        </p:style>
        <p:txBody>
          <a:bodyPr rtlCol="0" anchor="t"/>
          <a:lstStyle/>
          <a:p>
            <a:endParaRPr lang="en-US" sz="1200" dirty="0">
              <a:solidFill>
                <a:schemeClr val="tx1"/>
              </a:solidFill>
              <a:latin typeface="Calibri Light" panose="020F0302020204030204" pitchFamily="34" charset="0"/>
            </a:endParaRPr>
          </a:p>
        </p:txBody>
      </p:sp>
      <p:grpSp>
        <p:nvGrpSpPr>
          <p:cNvPr id="24" name="Group 23"/>
          <p:cNvGrpSpPr/>
          <p:nvPr/>
        </p:nvGrpSpPr>
        <p:grpSpPr>
          <a:xfrm>
            <a:off x="339000" y="2990643"/>
            <a:ext cx="2313310" cy="2246702"/>
            <a:chOff x="1317482" y="3011098"/>
            <a:chExt cx="2313310" cy="2246702"/>
          </a:xfrm>
        </p:grpSpPr>
        <p:sp>
          <p:nvSpPr>
            <p:cNvPr id="13" name="Pentagon 12"/>
            <p:cNvSpPr/>
            <p:nvPr/>
          </p:nvSpPr>
          <p:spPr>
            <a:xfrm rot="5400000">
              <a:off x="663320" y="3669160"/>
              <a:ext cx="2230523" cy="914400"/>
            </a:xfrm>
            <a:prstGeom prst="homePlate">
              <a:avLst/>
            </a:prstGeom>
            <a:solidFill>
              <a:schemeClr val="bg1">
                <a:lumMod val="85000"/>
              </a:schemeClr>
            </a:solidFill>
            <a:ln>
              <a:noFill/>
            </a:ln>
          </p:spPr>
          <p:style>
            <a:lnRef idx="2">
              <a:schemeClr val="accent6"/>
            </a:lnRef>
            <a:fillRef idx="1">
              <a:schemeClr val="lt1"/>
            </a:fillRef>
            <a:effectRef idx="0">
              <a:schemeClr val="accent6"/>
            </a:effectRef>
            <a:fontRef idx="minor">
              <a:schemeClr val="dk1"/>
            </a:fontRef>
          </p:style>
          <p:txBody>
            <a:bodyPr rtlCol="0" anchor="t"/>
            <a:lstStyle/>
            <a:p>
              <a:endParaRPr lang="en-US" sz="1200">
                <a:latin typeface="Calibri Light" panose="020F0302020204030204" pitchFamily="34" charset="0"/>
              </a:endParaRPr>
            </a:p>
          </p:txBody>
        </p:sp>
        <p:sp>
          <p:nvSpPr>
            <p:cNvPr id="14" name="Pentagon 13"/>
            <p:cNvSpPr/>
            <p:nvPr/>
          </p:nvSpPr>
          <p:spPr>
            <a:xfrm rot="10800000" flipH="1">
              <a:off x="1317482" y="4343400"/>
              <a:ext cx="2313310" cy="914400"/>
            </a:xfrm>
            <a:prstGeom prst="homePlate">
              <a:avLst/>
            </a:prstGeom>
            <a:solidFill>
              <a:schemeClr val="bg1">
                <a:lumMod val="85000"/>
              </a:schemeClr>
            </a:solidFill>
            <a:ln>
              <a:noFill/>
            </a:ln>
          </p:spPr>
          <p:style>
            <a:lnRef idx="2">
              <a:schemeClr val="accent6"/>
            </a:lnRef>
            <a:fillRef idx="1">
              <a:schemeClr val="lt1"/>
            </a:fillRef>
            <a:effectRef idx="0">
              <a:schemeClr val="accent6"/>
            </a:effectRef>
            <a:fontRef idx="minor">
              <a:schemeClr val="dk1"/>
            </a:fontRef>
          </p:style>
          <p:txBody>
            <a:bodyPr rtlCol="0" anchor="t"/>
            <a:lstStyle/>
            <a:p>
              <a:endParaRPr lang="en-US" sz="1200">
                <a:latin typeface="Calibri Light" panose="020F0302020204030204" pitchFamily="34" charset="0"/>
              </a:endParaRPr>
            </a:p>
          </p:txBody>
        </p:sp>
      </p:grpSp>
      <p:sp>
        <p:nvSpPr>
          <p:cNvPr id="23" name="TextBox 22"/>
          <p:cNvSpPr txBox="1"/>
          <p:nvPr/>
        </p:nvSpPr>
        <p:spPr>
          <a:xfrm>
            <a:off x="594360" y="3017520"/>
            <a:ext cx="676594" cy="276999"/>
          </a:xfrm>
          <a:prstGeom prst="rect">
            <a:avLst/>
          </a:prstGeom>
          <a:noFill/>
        </p:spPr>
        <p:txBody>
          <a:bodyPr wrap="square" rtlCol="0">
            <a:spAutoFit/>
          </a:bodyPr>
          <a:lstStyle/>
          <a:p>
            <a:r>
              <a:rPr lang="en-US" sz="1200" dirty="0">
                <a:latin typeface="Calibri Light" panose="020F0302020204030204" pitchFamily="34" charset="0"/>
              </a:rPr>
              <a:t>Issues?</a:t>
            </a:r>
          </a:p>
        </p:txBody>
      </p:sp>
      <p:sp>
        <p:nvSpPr>
          <p:cNvPr id="25" name="TextBox 24"/>
          <p:cNvSpPr txBox="1"/>
          <p:nvPr/>
        </p:nvSpPr>
        <p:spPr>
          <a:xfrm>
            <a:off x="329713" y="3817203"/>
            <a:ext cx="923688" cy="646331"/>
          </a:xfrm>
          <a:prstGeom prst="rect">
            <a:avLst/>
          </a:prstGeom>
          <a:noFill/>
        </p:spPr>
        <p:txBody>
          <a:bodyPr wrap="square" rtlCol="0">
            <a:spAutoFit/>
          </a:bodyPr>
          <a:lstStyle/>
          <a:p>
            <a:r>
              <a:rPr lang="en-US" sz="1200" b="1" dirty="0">
                <a:latin typeface="Calibri Light" panose="020F0302020204030204" pitchFamily="34" charset="0"/>
              </a:rPr>
              <a:t>NO</a:t>
            </a:r>
            <a:r>
              <a:rPr lang="en-US" sz="1200" dirty="0">
                <a:latin typeface="Calibri Light" panose="020F0302020204030204" pitchFamily="34" charset="0"/>
              </a:rPr>
              <a:t> </a:t>
            </a:r>
            <a:r>
              <a:rPr lang="en-US" sz="1200" dirty="0" smtClean="0">
                <a:latin typeface="Calibri Light" panose="020F0302020204030204" pitchFamily="34" charset="0"/>
              </a:rPr>
              <a:t>– </a:t>
            </a:r>
            <a:br>
              <a:rPr lang="en-US" sz="1200" dirty="0" smtClean="0">
                <a:latin typeface="Calibri Light" panose="020F0302020204030204" pitchFamily="34" charset="0"/>
              </a:rPr>
            </a:br>
            <a:r>
              <a:rPr lang="en-US" sz="1200" dirty="0" smtClean="0">
                <a:latin typeface="Calibri Light" panose="020F0302020204030204" pitchFamily="34" charset="0"/>
              </a:rPr>
              <a:t>grant final </a:t>
            </a:r>
            <a:br>
              <a:rPr lang="en-US" sz="1200" dirty="0" smtClean="0">
                <a:latin typeface="Calibri Light" panose="020F0302020204030204" pitchFamily="34" charset="0"/>
              </a:rPr>
            </a:br>
            <a:r>
              <a:rPr lang="en-US" sz="1200" dirty="0" smtClean="0">
                <a:latin typeface="Calibri Light" panose="020F0302020204030204" pitchFamily="34" charset="0"/>
              </a:rPr>
              <a:t>eligibility</a:t>
            </a:r>
            <a:endParaRPr lang="en-US" sz="1200" dirty="0">
              <a:latin typeface="Calibri Light" panose="020F0302020204030204" pitchFamily="34" charset="0"/>
            </a:endParaRPr>
          </a:p>
        </p:txBody>
      </p:sp>
      <p:sp>
        <p:nvSpPr>
          <p:cNvPr id="26" name="TextBox 25"/>
          <p:cNvSpPr txBox="1"/>
          <p:nvPr/>
        </p:nvSpPr>
        <p:spPr>
          <a:xfrm>
            <a:off x="338999" y="4495800"/>
            <a:ext cx="1783285" cy="461665"/>
          </a:xfrm>
          <a:prstGeom prst="rect">
            <a:avLst/>
          </a:prstGeom>
          <a:noFill/>
        </p:spPr>
        <p:txBody>
          <a:bodyPr wrap="square" rtlCol="0">
            <a:spAutoFit/>
          </a:bodyPr>
          <a:lstStyle/>
          <a:p>
            <a:r>
              <a:rPr lang="en-US" sz="1200" b="1" dirty="0">
                <a:latin typeface="Calibri Light" panose="020F0302020204030204" pitchFamily="34" charset="0"/>
              </a:rPr>
              <a:t>YES</a:t>
            </a:r>
            <a:r>
              <a:rPr lang="en-US" sz="1200" dirty="0">
                <a:latin typeface="Calibri Light" panose="020F0302020204030204" pitchFamily="34" charset="0"/>
              </a:rPr>
              <a:t> – </a:t>
            </a:r>
            <a:r>
              <a:rPr lang="en-US" sz="1200" dirty="0" err="1">
                <a:latin typeface="Calibri Light" panose="020F0302020204030204" pitchFamily="34" charset="0"/>
              </a:rPr>
              <a:t>DoDCAF</a:t>
            </a:r>
            <a:r>
              <a:rPr lang="en-US" sz="1200" dirty="0">
                <a:latin typeface="Calibri Light" panose="020F0302020204030204" pitchFamily="34" charset="0"/>
              </a:rPr>
              <a:t> sends </a:t>
            </a:r>
            <a:br>
              <a:rPr lang="en-US" sz="1200" dirty="0">
                <a:latin typeface="Calibri Light" panose="020F0302020204030204" pitchFamily="34" charset="0"/>
              </a:rPr>
            </a:br>
            <a:r>
              <a:rPr lang="en-US" sz="1200" dirty="0">
                <a:latin typeface="Calibri Light" panose="020F0302020204030204" pitchFamily="34" charset="0"/>
              </a:rPr>
              <a:t>SOR to DOHA legal </a:t>
            </a:r>
            <a:r>
              <a:rPr lang="en-US" sz="1200" dirty="0" smtClean="0">
                <a:latin typeface="Calibri Light" panose="020F0302020204030204" pitchFamily="34" charset="0"/>
              </a:rPr>
              <a:t>review</a:t>
            </a:r>
            <a:endParaRPr lang="en-US" sz="1200" dirty="0">
              <a:latin typeface="Calibri Light" panose="020F0302020204030204" pitchFamily="34" charset="0"/>
            </a:endParaRPr>
          </a:p>
        </p:txBody>
      </p:sp>
      <p:grpSp>
        <p:nvGrpSpPr>
          <p:cNvPr id="6153" name="Group 6152"/>
          <p:cNvGrpSpPr/>
          <p:nvPr/>
        </p:nvGrpSpPr>
        <p:grpSpPr>
          <a:xfrm>
            <a:off x="2267815" y="4327871"/>
            <a:ext cx="2008226" cy="1082329"/>
            <a:chOff x="2157778" y="4114801"/>
            <a:chExt cx="2261821" cy="1082329"/>
          </a:xfrm>
        </p:grpSpPr>
        <p:sp>
          <p:nvSpPr>
            <p:cNvPr id="15" name="Chevron 14"/>
            <p:cNvSpPr/>
            <p:nvPr/>
          </p:nvSpPr>
          <p:spPr>
            <a:xfrm>
              <a:off x="2157778" y="4114801"/>
              <a:ext cx="2261821" cy="914400"/>
            </a:xfrm>
            <a:prstGeom prst="chevron">
              <a:avLst/>
            </a:prstGeom>
            <a:solidFill>
              <a:schemeClr val="bg1">
                <a:lumMod val="85000"/>
              </a:schemeClr>
            </a:solidFill>
            <a:ln>
              <a:noFill/>
            </a:ln>
          </p:spPr>
          <p:style>
            <a:lnRef idx="2">
              <a:schemeClr val="accent6"/>
            </a:lnRef>
            <a:fillRef idx="1">
              <a:schemeClr val="lt1"/>
            </a:fillRef>
            <a:effectRef idx="0">
              <a:schemeClr val="accent6"/>
            </a:effectRef>
            <a:fontRef idx="minor">
              <a:schemeClr val="dk1"/>
            </a:fontRef>
          </p:style>
          <p:txBody>
            <a:bodyPr rtlCol="0" anchor="t"/>
            <a:lstStyle/>
            <a:p>
              <a:endParaRPr lang="en-US" sz="1200" dirty="0">
                <a:solidFill>
                  <a:schemeClr val="tx1"/>
                </a:solidFill>
                <a:latin typeface="Calibri Light" panose="020F0302020204030204" pitchFamily="34" charset="0"/>
              </a:endParaRPr>
            </a:p>
          </p:txBody>
        </p:sp>
        <p:sp>
          <p:nvSpPr>
            <p:cNvPr id="27" name="Rectangle 26"/>
            <p:cNvSpPr/>
            <p:nvPr/>
          </p:nvSpPr>
          <p:spPr>
            <a:xfrm>
              <a:off x="2285998" y="4181467"/>
              <a:ext cx="2133601" cy="1015663"/>
            </a:xfrm>
            <a:prstGeom prst="rect">
              <a:avLst/>
            </a:prstGeom>
            <a:noFill/>
          </p:spPr>
          <p:txBody>
            <a:bodyPr wrap="square" rtlCol="0">
              <a:spAutoFit/>
            </a:bodyPr>
            <a:lstStyle/>
            <a:p>
              <a:r>
                <a:rPr lang="en-US" sz="1200" dirty="0">
                  <a:latin typeface="Calibri Light" panose="020F0302020204030204" pitchFamily="34" charset="0"/>
                </a:rPr>
                <a:t>    DOHA agrees with </a:t>
              </a:r>
              <a:br>
                <a:rPr lang="en-US" sz="1200" dirty="0">
                  <a:latin typeface="Calibri Light" panose="020F0302020204030204" pitchFamily="34" charset="0"/>
                </a:rPr>
              </a:br>
              <a:r>
                <a:rPr lang="en-US" sz="1200" dirty="0">
                  <a:latin typeface="Calibri Light" panose="020F0302020204030204" pitchFamily="34" charset="0"/>
                </a:rPr>
                <a:t>       SOR, sends to  </a:t>
              </a:r>
              <a:br>
                <a:rPr lang="en-US" sz="1200" dirty="0">
                  <a:latin typeface="Calibri Light" panose="020F0302020204030204" pitchFamily="34" charset="0"/>
                </a:rPr>
              </a:br>
              <a:r>
                <a:rPr lang="en-US" sz="1200" dirty="0">
                  <a:latin typeface="Calibri Light" panose="020F0302020204030204" pitchFamily="34" charset="0"/>
                </a:rPr>
                <a:t>        FSO/Subject</a:t>
              </a:r>
            </a:p>
            <a:p>
              <a:endParaRPr lang="en-US" sz="1200" dirty="0">
                <a:latin typeface="Calibri Light" panose="020F0302020204030204" pitchFamily="34" charset="0"/>
              </a:endParaRPr>
            </a:p>
            <a:p>
              <a:r>
                <a:rPr lang="en-US" sz="1200" dirty="0">
                  <a:latin typeface="Calibri Light" panose="020F0302020204030204" pitchFamily="34" charset="0"/>
                </a:rPr>
                <a:t>               </a:t>
              </a:r>
              <a:endParaRPr lang="en-US" sz="1200" b="1" dirty="0">
                <a:latin typeface="Calibri Light" panose="020F0302020204030204" pitchFamily="34" charset="0"/>
              </a:endParaRPr>
            </a:p>
          </p:txBody>
        </p:sp>
      </p:grpSp>
      <p:sp>
        <p:nvSpPr>
          <p:cNvPr id="30" name="Pentagon 29"/>
          <p:cNvSpPr/>
          <p:nvPr/>
        </p:nvSpPr>
        <p:spPr>
          <a:xfrm rot="5400000">
            <a:off x="2410460" y="5135880"/>
            <a:ext cx="1280160" cy="1554480"/>
          </a:xfrm>
          <a:prstGeom prst="homePlate">
            <a:avLst>
              <a:gd name="adj" fmla="val 13091"/>
            </a:avLst>
          </a:prstGeom>
          <a:solidFill>
            <a:schemeClr val="bg1">
              <a:lumMod val="85000"/>
            </a:schemeClr>
          </a:solidFill>
          <a:ln>
            <a:noFill/>
          </a:ln>
        </p:spPr>
        <p:style>
          <a:lnRef idx="2">
            <a:schemeClr val="accent6"/>
          </a:lnRef>
          <a:fillRef idx="1">
            <a:schemeClr val="lt1"/>
          </a:fillRef>
          <a:effectRef idx="0">
            <a:schemeClr val="accent6"/>
          </a:effectRef>
          <a:fontRef idx="minor">
            <a:schemeClr val="dk1"/>
          </a:fontRef>
        </p:style>
        <p:txBody>
          <a:bodyPr vert="vert270" rtlCol="0" anchor="t"/>
          <a:lstStyle/>
          <a:p>
            <a:pPr algn="ctr"/>
            <a:endParaRPr lang="en-US" sz="500" dirty="0" smtClean="0">
              <a:latin typeface="Calibri Light" panose="020F0302020204030204" pitchFamily="34" charset="0"/>
            </a:endParaRPr>
          </a:p>
          <a:p>
            <a:pPr algn="ctr"/>
            <a:r>
              <a:rPr lang="en-US" sz="1200" dirty="0" smtClean="0">
                <a:latin typeface="Calibri Light" panose="020F0302020204030204" pitchFamily="34" charset="0"/>
              </a:rPr>
              <a:t>DOHA </a:t>
            </a:r>
            <a:r>
              <a:rPr lang="en-US" sz="1200" dirty="0">
                <a:latin typeface="Calibri Light" panose="020F0302020204030204" pitchFamily="34" charset="0"/>
              </a:rPr>
              <a:t>disagrees with SOR and </a:t>
            </a:r>
            <a:r>
              <a:rPr lang="en-US" sz="1200" dirty="0" smtClean="0">
                <a:latin typeface="Calibri Light" panose="020F0302020204030204" pitchFamily="34" charset="0"/>
              </a:rPr>
              <a:t>recommends final </a:t>
            </a:r>
            <a:r>
              <a:rPr lang="en-US" sz="1200" dirty="0">
                <a:latin typeface="Calibri Light" panose="020F0302020204030204" pitchFamily="34" charset="0"/>
              </a:rPr>
              <a:t>eligibility</a:t>
            </a:r>
          </a:p>
        </p:txBody>
      </p:sp>
      <p:sp>
        <p:nvSpPr>
          <p:cNvPr id="36" name="Pentagon 35"/>
          <p:cNvSpPr/>
          <p:nvPr/>
        </p:nvSpPr>
        <p:spPr>
          <a:xfrm rot="5400000">
            <a:off x="6237372" y="5135880"/>
            <a:ext cx="1280160" cy="1554480"/>
          </a:xfrm>
          <a:prstGeom prst="homePlate">
            <a:avLst>
              <a:gd name="adj" fmla="val 10259"/>
            </a:avLst>
          </a:prstGeom>
          <a:solidFill>
            <a:schemeClr val="bg1">
              <a:lumMod val="85000"/>
            </a:schemeClr>
          </a:solidFill>
          <a:ln>
            <a:noFill/>
          </a:ln>
        </p:spPr>
        <p:style>
          <a:lnRef idx="2">
            <a:schemeClr val="accent6"/>
          </a:lnRef>
          <a:fillRef idx="1">
            <a:schemeClr val="lt1"/>
          </a:fillRef>
          <a:effectRef idx="0">
            <a:schemeClr val="accent6"/>
          </a:effectRef>
          <a:fontRef idx="minor">
            <a:schemeClr val="dk1"/>
          </a:fontRef>
        </p:style>
        <p:txBody>
          <a:bodyPr vert="vert270" rtlCol="0" anchor="t"/>
          <a:lstStyle/>
          <a:p>
            <a:pPr algn="ctr"/>
            <a:endParaRPr lang="en-US" sz="500" dirty="0" smtClean="0">
              <a:latin typeface="Calibri Light" panose="020F0302020204030204" pitchFamily="34" charset="0"/>
            </a:endParaRPr>
          </a:p>
          <a:p>
            <a:pPr algn="ctr"/>
            <a:r>
              <a:rPr lang="en-US" sz="1200" dirty="0" smtClean="0">
                <a:latin typeface="Calibri Light" panose="020F0302020204030204" pitchFamily="34" charset="0"/>
              </a:rPr>
              <a:t>If </a:t>
            </a:r>
            <a:r>
              <a:rPr lang="en-US" sz="1200" dirty="0">
                <a:latin typeface="Calibri Light" panose="020F0302020204030204" pitchFamily="34" charset="0"/>
              </a:rPr>
              <a:t>Subject fails to </a:t>
            </a:r>
            <a:r>
              <a:rPr lang="en-US" sz="1200" dirty="0" smtClean="0">
                <a:latin typeface="Calibri Light" panose="020F0302020204030204" pitchFamily="34" charset="0"/>
              </a:rPr>
              <a:t>respond </a:t>
            </a:r>
            <a:r>
              <a:rPr lang="en-US" sz="1200" dirty="0">
                <a:latin typeface="Calibri Light" panose="020F0302020204030204" pitchFamily="34" charset="0"/>
              </a:rPr>
              <a:t>to SOR, </a:t>
            </a:r>
            <a:r>
              <a:rPr lang="en-US" sz="1200" dirty="0" err="1">
                <a:latin typeface="Calibri Light" panose="020F0302020204030204" pitchFamily="34" charset="0"/>
              </a:rPr>
              <a:t>DoDCAF</a:t>
            </a:r>
            <a:r>
              <a:rPr lang="en-US" sz="1200" dirty="0">
                <a:latin typeface="Calibri Light" panose="020F0302020204030204" pitchFamily="34" charset="0"/>
              </a:rPr>
              <a:t> will post Denial/Revocation</a:t>
            </a:r>
          </a:p>
        </p:txBody>
      </p:sp>
      <p:grpSp>
        <p:nvGrpSpPr>
          <p:cNvPr id="6145" name="Group 6144"/>
          <p:cNvGrpSpPr/>
          <p:nvPr/>
        </p:nvGrpSpPr>
        <p:grpSpPr>
          <a:xfrm>
            <a:off x="1855234" y="1645213"/>
            <a:ext cx="2667000" cy="917428"/>
            <a:chOff x="1896636" y="1432143"/>
            <a:chExt cx="2667000" cy="917428"/>
          </a:xfrm>
        </p:grpSpPr>
        <p:sp>
          <p:nvSpPr>
            <p:cNvPr id="5" name="Chevron 4"/>
            <p:cNvSpPr/>
            <p:nvPr/>
          </p:nvSpPr>
          <p:spPr>
            <a:xfrm>
              <a:off x="1896636" y="1435171"/>
              <a:ext cx="2667000" cy="914400"/>
            </a:xfrm>
            <a:prstGeom prst="chevron">
              <a:avLst/>
            </a:prstGeom>
            <a:solidFill>
              <a:schemeClr val="bg1">
                <a:lumMod val="85000"/>
              </a:schemeClr>
            </a:solidFill>
            <a:ln>
              <a:noFill/>
            </a:ln>
          </p:spPr>
          <p:style>
            <a:lnRef idx="2">
              <a:schemeClr val="accent6"/>
            </a:lnRef>
            <a:fillRef idx="1">
              <a:schemeClr val="lt1"/>
            </a:fillRef>
            <a:effectRef idx="0">
              <a:schemeClr val="accent6"/>
            </a:effectRef>
            <a:fontRef idx="minor">
              <a:schemeClr val="dk1"/>
            </a:fontRef>
          </p:style>
          <p:txBody>
            <a:bodyPr lIns="9144" tIns="45720" rIns="9144" bIns="9144" rtlCol="0" anchor="t"/>
            <a:lstStyle/>
            <a:p>
              <a:endParaRPr lang="en-US" sz="1200" dirty="0">
                <a:latin typeface="Calibri Light" panose="020F0302020204030204" pitchFamily="34" charset="0"/>
              </a:endParaRPr>
            </a:p>
          </p:txBody>
        </p:sp>
        <p:sp>
          <p:nvSpPr>
            <p:cNvPr id="38" name="Rectangle 37"/>
            <p:cNvSpPr/>
            <p:nvPr/>
          </p:nvSpPr>
          <p:spPr>
            <a:xfrm>
              <a:off x="2133600" y="1432143"/>
              <a:ext cx="2236411" cy="830997"/>
            </a:xfrm>
            <a:prstGeom prst="rect">
              <a:avLst/>
            </a:prstGeom>
          </p:spPr>
          <p:txBody>
            <a:bodyPr wrap="square">
              <a:spAutoFit/>
            </a:bodyPr>
            <a:lstStyle/>
            <a:p>
              <a:r>
                <a:rPr lang="en-US" sz="1200" dirty="0">
                  <a:latin typeface="Calibri Light" panose="020F0302020204030204" pitchFamily="34" charset="0"/>
                </a:rPr>
                <a:t>Once applicant completes e-QIP, </a:t>
              </a:r>
              <a:br>
                <a:rPr lang="en-US" sz="1200" dirty="0">
                  <a:latin typeface="Calibri Light" panose="020F0302020204030204" pitchFamily="34" charset="0"/>
                </a:rPr>
              </a:br>
              <a:r>
                <a:rPr lang="en-US" sz="1200" dirty="0" smtClean="0">
                  <a:latin typeface="Calibri Light" panose="020F0302020204030204" pitchFamily="34" charset="0"/>
                </a:rPr>
                <a:t>     </a:t>
              </a:r>
              <a:r>
                <a:rPr lang="en-US" sz="1200" dirty="0">
                  <a:latin typeface="Calibri Light" panose="020F0302020204030204" pitchFamily="34" charset="0"/>
                </a:rPr>
                <a:t>FSO reviews for </a:t>
              </a:r>
              <a:r>
                <a:rPr lang="en-US" sz="1200" dirty="0" smtClean="0">
                  <a:latin typeface="Calibri Light" panose="020F0302020204030204" pitchFamily="34" charset="0"/>
                </a:rPr>
                <a:t>completeness        </a:t>
              </a:r>
            </a:p>
            <a:p>
              <a:pPr marL="168275" indent="-168275"/>
              <a:r>
                <a:rPr lang="en-US" sz="1200" dirty="0" smtClean="0">
                  <a:latin typeface="Calibri Light" panose="020F0302020204030204" pitchFamily="34" charset="0"/>
                </a:rPr>
                <a:t>	and releases </a:t>
              </a:r>
              <a:r>
                <a:rPr lang="en-US" sz="1200" dirty="0">
                  <a:latin typeface="Calibri Light" panose="020F0302020204030204" pitchFamily="34" charset="0"/>
                </a:rPr>
                <a:t>to </a:t>
              </a:r>
              <a:r>
                <a:rPr lang="en-US" sz="1200" dirty="0" smtClean="0">
                  <a:latin typeface="Calibri Light" panose="020F0302020204030204" pitchFamily="34" charset="0"/>
                </a:rPr>
                <a:t>PSMO </a:t>
              </a:r>
            </a:p>
            <a:p>
              <a:pPr marL="168275" indent="-168275"/>
              <a:r>
                <a:rPr lang="en-US" sz="1200" dirty="0" smtClean="0">
                  <a:latin typeface="Calibri Light" panose="020F0302020204030204" pitchFamily="34" charset="0"/>
                </a:rPr>
                <a:t>and submits </a:t>
              </a:r>
              <a:r>
                <a:rPr lang="en-US" sz="1200" dirty="0" err="1" smtClean="0">
                  <a:latin typeface="Calibri Light" panose="020F0302020204030204" pitchFamily="34" charset="0"/>
                </a:rPr>
                <a:t>eFP</a:t>
              </a:r>
              <a:endParaRPr lang="en-US" sz="1200" dirty="0">
                <a:latin typeface="Calibri Light" panose="020F0302020204030204" pitchFamily="34" charset="0"/>
              </a:endParaRPr>
            </a:p>
          </p:txBody>
        </p:sp>
      </p:grpSp>
      <p:grpSp>
        <p:nvGrpSpPr>
          <p:cNvPr id="67" name="Group 66"/>
          <p:cNvGrpSpPr>
            <a:grpSpLocks noChangeAspect="1"/>
          </p:cNvGrpSpPr>
          <p:nvPr/>
        </p:nvGrpSpPr>
        <p:grpSpPr>
          <a:xfrm>
            <a:off x="5422900" y="1905000"/>
            <a:ext cx="365760" cy="365760"/>
            <a:chOff x="885825" y="1925638"/>
            <a:chExt cx="287338" cy="287338"/>
          </a:xfrm>
          <a:solidFill>
            <a:srgbClr val="5F2987"/>
          </a:solidFill>
        </p:grpSpPr>
        <p:sp>
          <p:nvSpPr>
            <p:cNvPr id="68" name="Freeform 50"/>
            <p:cNvSpPr>
              <a:spLocks noEditPoints="1"/>
            </p:cNvSpPr>
            <p:nvPr/>
          </p:nvSpPr>
          <p:spPr bwMode="auto">
            <a:xfrm>
              <a:off x="885825" y="1925638"/>
              <a:ext cx="228600" cy="287338"/>
            </a:xfrm>
            <a:custGeom>
              <a:avLst/>
              <a:gdLst>
                <a:gd name="T0" fmla="*/ 230 w 722"/>
                <a:gd name="T1" fmla="*/ 221 h 905"/>
                <a:gd name="T2" fmla="*/ 252 w 722"/>
                <a:gd name="T3" fmla="*/ 167 h 905"/>
                <a:gd name="T4" fmla="*/ 252 w 722"/>
                <a:gd name="T5" fmla="*/ 105 h 905"/>
                <a:gd name="T6" fmla="*/ 227 w 722"/>
                <a:gd name="T7" fmla="*/ 52 h 905"/>
                <a:gd name="T8" fmla="*/ 598 w 722"/>
                <a:gd name="T9" fmla="*/ 30 h 905"/>
                <a:gd name="T10" fmla="*/ 635 w 722"/>
                <a:gd name="T11" fmla="*/ 43 h 905"/>
                <a:gd name="T12" fmla="*/ 668 w 722"/>
                <a:gd name="T13" fmla="*/ 70 h 905"/>
                <a:gd name="T14" fmla="*/ 688 w 722"/>
                <a:gd name="T15" fmla="*/ 106 h 905"/>
                <a:gd name="T16" fmla="*/ 692 w 722"/>
                <a:gd name="T17" fmla="*/ 145 h 905"/>
                <a:gd name="T18" fmla="*/ 679 w 722"/>
                <a:gd name="T19" fmla="*/ 184 h 905"/>
                <a:gd name="T20" fmla="*/ 652 w 722"/>
                <a:gd name="T21" fmla="*/ 216 h 905"/>
                <a:gd name="T22" fmla="*/ 617 w 722"/>
                <a:gd name="T23" fmla="*/ 236 h 905"/>
                <a:gd name="T24" fmla="*/ 587 w 722"/>
                <a:gd name="T25" fmla="*/ 241 h 905"/>
                <a:gd name="T26" fmla="*/ 572 w 722"/>
                <a:gd name="T27" fmla="*/ 271 h 905"/>
                <a:gd name="T28" fmla="*/ 217 w 722"/>
                <a:gd name="T29" fmla="*/ 181 h 905"/>
                <a:gd name="T30" fmla="*/ 191 w 722"/>
                <a:gd name="T31" fmla="*/ 220 h 905"/>
                <a:gd name="T32" fmla="*/ 150 w 722"/>
                <a:gd name="T33" fmla="*/ 240 h 905"/>
                <a:gd name="T34" fmla="*/ 30 w 722"/>
                <a:gd name="T35" fmla="*/ 125 h 905"/>
                <a:gd name="T36" fmla="*/ 42 w 722"/>
                <a:gd name="T37" fmla="*/ 86 h 905"/>
                <a:gd name="T38" fmla="*/ 66 w 722"/>
                <a:gd name="T39" fmla="*/ 55 h 905"/>
                <a:gd name="T40" fmla="*/ 100 w 722"/>
                <a:gd name="T41" fmla="*/ 35 h 905"/>
                <a:gd name="T42" fmla="*/ 138 w 722"/>
                <a:gd name="T43" fmla="*/ 30 h 905"/>
                <a:gd name="T44" fmla="*/ 174 w 722"/>
                <a:gd name="T45" fmla="*/ 43 h 905"/>
                <a:gd name="T46" fmla="*/ 203 w 722"/>
                <a:gd name="T47" fmla="*/ 69 h 905"/>
                <a:gd name="T48" fmla="*/ 221 w 722"/>
                <a:gd name="T49" fmla="*/ 105 h 905"/>
                <a:gd name="T50" fmla="*/ 225 w 722"/>
                <a:gd name="T51" fmla="*/ 143 h 905"/>
                <a:gd name="T52" fmla="*/ 129 w 722"/>
                <a:gd name="T53" fmla="*/ 152 h 905"/>
                <a:gd name="T54" fmla="*/ 121 w 722"/>
                <a:gd name="T55" fmla="*/ 160 h 905"/>
                <a:gd name="T56" fmla="*/ 120 w 722"/>
                <a:gd name="T57" fmla="*/ 604 h 905"/>
                <a:gd name="T58" fmla="*/ 720 w 722"/>
                <a:gd name="T59" fmla="*/ 110 h 905"/>
                <a:gd name="T60" fmla="*/ 699 w 722"/>
                <a:gd name="T61" fmla="*/ 62 h 905"/>
                <a:gd name="T62" fmla="*/ 661 w 722"/>
                <a:gd name="T63" fmla="*/ 24 h 905"/>
                <a:gd name="T64" fmla="*/ 614 w 722"/>
                <a:gd name="T65" fmla="*/ 3 h 905"/>
                <a:gd name="T66" fmla="*/ 134 w 722"/>
                <a:gd name="T67" fmla="*/ 0 h 905"/>
                <a:gd name="T68" fmla="*/ 116 w 722"/>
                <a:gd name="T69" fmla="*/ 1 h 905"/>
                <a:gd name="T70" fmla="*/ 67 w 722"/>
                <a:gd name="T71" fmla="*/ 16 h 905"/>
                <a:gd name="T72" fmla="*/ 29 w 722"/>
                <a:gd name="T73" fmla="*/ 50 h 905"/>
                <a:gd name="T74" fmla="*/ 5 w 722"/>
                <a:gd name="T75" fmla="*/ 96 h 905"/>
                <a:gd name="T76" fmla="*/ 0 w 722"/>
                <a:gd name="T77" fmla="*/ 619 h 905"/>
                <a:gd name="T78" fmla="*/ 4 w 722"/>
                <a:gd name="T79" fmla="*/ 629 h 905"/>
                <a:gd name="T80" fmla="*/ 15 w 722"/>
                <a:gd name="T81" fmla="*/ 634 h 905"/>
                <a:gd name="T82" fmla="*/ 121 w 722"/>
                <a:gd name="T83" fmla="*/ 895 h 905"/>
                <a:gd name="T84" fmla="*/ 129 w 722"/>
                <a:gd name="T85" fmla="*/ 904 h 905"/>
                <a:gd name="T86" fmla="*/ 590 w 722"/>
                <a:gd name="T87" fmla="*/ 905 h 905"/>
                <a:gd name="T88" fmla="*/ 600 w 722"/>
                <a:gd name="T89" fmla="*/ 898 h 905"/>
                <a:gd name="T90" fmla="*/ 602 w 722"/>
                <a:gd name="T91" fmla="*/ 270 h 905"/>
                <a:gd name="T92" fmla="*/ 648 w 722"/>
                <a:gd name="T93" fmla="*/ 255 h 905"/>
                <a:gd name="T94" fmla="*/ 687 w 722"/>
                <a:gd name="T95" fmla="*/ 225 h 905"/>
                <a:gd name="T96" fmla="*/ 713 w 722"/>
                <a:gd name="T97" fmla="*/ 183 h 905"/>
                <a:gd name="T98" fmla="*/ 722 w 722"/>
                <a:gd name="T99" fmla="*/ 136 h 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22" h="905">
                  <a:moveTo>
                    <a:pt x="587" y="241"/>
                  </a:moveTo>
                  <a:lnTo>
                    <a:pt x="211" y="241"/>
                  </a:lnTo>
                  <a:lnTo>
                    <a:pt x="221" y="231"/>
                  </a:lnTo>
                  <a:lnTo>
                    <a:pt x="230" y="221"/>
                  </a:lnTo>
                  <a:lnTo>
                    <a:pt x="237" y="209"/>
                  </a:lnTo>
                  <a:lnTo>
                    <a:pt x="244" y="195"/>
                  </a:lnTo>
                  <a:lnTo>
                    <a:pt x="249" y="182"/>
                  </a:lnTo>
                  <a:lnTo>
                    <a:pt x="252" y="167"/>
                  </a:lnTo>
                  <a:lnTo>
                    <a:pt x="254" y="152"/>
                  </a:lnTo>
                  <a:lnTo>
                    <a:pt x="256" y="136"/>
                  </a:lnTo>
                  <a:lnTo>
                    <a:pt x="254" y="120"/>
                  </a:lnTo>
                  <a:lnTo>
                    <a:pt x="252" y="105"/>
                  </a:lnTo>
                  <a:lnTo>
                    <a:pt x="248" y="91"/>
                  </a:lnTo>
                  <a:lnTo>
                    <a:pt x="243" y="77"/>
                  </a:lnTo>
                  <a:lnTo>
                    <a:pt x="235" y="64"/>
                  </a:lnTo>
                  <a:lnTo>
                    <a:pt x="227" y="52"/>
                  </a:lnTo>
                  <a:lnTo>
                    <a:pt x="218" y="40"/>
                  </a:lnTo>
                  <a:lnTo>
                    <a:pt x="207" y="30"/>
                  </a:lnTo>
                  <a:lnTo>
                    <a:pt x="587" y="30"/>
                  </a:lnTo>
                  <a:lnTo>
                    <a:pt x="598" y="30"/>
                  </a:lnTo>
                  <a:lnTo>
                    <a:pt x="607" y="33"/>
                  </a:lnTo>
                  <a:lnTo>
                    <a:pt x="617" y="36"/>
                  </a:lnTo>
                  <a:lnTo>
                    <a:pt x="627" y="39"/>
                  </a:lnTo>
                  <a:lnTo>
                    <a:pt x="635" y="43"/>
                  </a:lnTo>
                  <a:lnTo>
                    <a:pt x="645" y="50"/>
                  </a:lnTo>
                  <a:lnTo>
                    <a:pt x="652" y="56"/>
                  </a:lnTo>
                  <a:lnTo>
                    <a:pt x="660" y="63"/>
                  </a:lnTo>
                  <a:lnTo>
                    <a:pt x="668" y="70"/>
                  </a:lnTo>
                  <a:lnTo>
                    <a:pt x="674" y="79"/>
                  </a:lnTo>
                  <a:lnTo>
                    <a:pt x="679" y="87"/>
                  </a:lnTo>
                  <a:lnTo>
                    <a:pt x="684" y="96"/>
                  </a:lnTo>
                  <a:lnTo>
                    <a:pt x="688" y="106"/>
                  </a:lnTo>
                  <a:lnTo>
                    <a:pt x="690" y="115"/>
                  </a:lnTo>
                  <a:lnTo>
                    <a:pt x="692" y="126"/>
                  </a:lnTo>
                  <a:lnTo>
                    <a:pt x="692" y="136"/>
                  </a:lnTo>
                  <a:lnTo>
                    <a:pt x="692" y="145"/>
                  </a:lnTo>
                  <a:lnTo>
                    <a:pt x="690" y="156"/>
                  </a:lnTo>
                  <a:lnTo>
                    <a:pt x="688" y="166"/>
                  </a:lnTo>
                  <a:lnTo>
                    <a:pt x="684" y="176"/>
                  </a:lnTo>
                  <a:lnTo>
                    <a:pt x="679" y="184"/>
                  </a:lnTo>
                  <a:lnTo>
                    <a:pt x="674" y="193"/>
                  </a:lnTo>
                  <a:lnTo>
                    <a:pt x="668" y="201"/>
                  </a:lnTo>
                  <a:lnTo>
                    <a:pt x="660" y="209"/>
                  </a:lnTo>
                  <a:lnTo>
                    <a:pt x="652" y="216"/>
                  </a:lnTo>
                  <a:lnTo>
                    <a:pt x="645" y="222"/>
                  </a:lnTo>
                  <a:lnTo>
                    <a:pt x="635" y="228"/>
                  </a:lnTo>
                  <a:lnTo>
                    <a:pt x="627" y="233"/>
                  </a:lnTo>
                  <a:lnTo>
                    <a:pt x="617" y="236"/>
                  </a:lnTo>
                  <a:lnTo>
                    <a:pt x="607" y="239"/>
                  </a:lnTo>
                  <a:lnTo>
                    <a:pt x="598" y="241"/>
                  </a:lnTo>
                  <a:lnTo>
                    <a:pt x="587" y="241"/>
                  </a:lnTo>
                  <a:lnTo>
                    <a:pt x="587" y="241"/>
                  </a:lnTo>
                  <a:close/>
                  <a:moveTo>
                    <a:pt x="572" y="874"/>
                  </a:moveTo>
                  <a:lnTo>
                    <a:pt x="150" y="874"/>
                  </a:lnTo>
                  <a:lnTo>
                    <a:pt x="150" y="271"/>
                  </a:lnTo>
                  <a:lnTo>
                    <a:pt x="572" y="271"/>
                  </a:lnTo>
                  <a:lnTo>
                    <a:pt x="572" y="874"/>
                  </a:lnTo>
                  <a:close/>
                  <a:moveTo>
                    <a:pt x="150" y="240"/>
                  </a:moveTo>
                  <a:lnTo>
                    <a:pt x="150" y="181"/>
                  </a:lnTo>
                  <a:lnTo>
                    <a:pt x="217" y="181"/>
                  </a:lnTo>
                  <a:lnTo>
                    <a:pt x="211" y="192"/>
                  </a:lnTo>
                  <a:lnTo>
                    <a:pt x="206" y="201"/>
                  </a:lnTo>
                  <a:lnTo>
                    <a:pt x="199" y="211"/>
                  </a:lnTo>
                  <a:lnTo>
                    <a:pt x="191" y="220"/>
                  </a:lnTo>
                  <a:lnTo>
                    <a:pt x="182" y="226"/>
                  </a:lnTo>
                  <a:lnTo>
                    <a:pt x="172" y="233"/>
                  </a:lnTo>
                  <a:lnTo>
                    <a:pt x="161" y="237"/>
                  </a:lnTo>
                  <a:lnTo>
                    <a:pt x="150" y="240"/>
                  </a:lnTo>
                  <a:lnTo>
                    <a:pt x="150" y="240"/>
                  </a:lnTo>
                  <a:close/>
                  <a:moveTo>
                    <a:pt x="30" y="604"/>
                  </a:moveTo>
                  <a:lnTo>
                    <a:pt x="30" y="136"/>
                  </a:lnTo>
                  <a:lnTo>
                    <a:pt x="30" y="125"/>
                  </a:lnTo>
                  <a:lnTo>
                    <a:pt x="32" y="115"/>
                  </a:lnTo>
                  <a:lnTo>
                    <a:pt x="34" y="105"/>
                  </a:lnTo>
                  <a:lnTo>
                    <a:pt x="37" y="96"/>
                  </a:lnTo>
                  <a:lnTo>
                    <a:pt x="42" y="86"/>
                  </a:lnTo>
                  <a:lnTo>
                    <a:pt x="47" y="78"/>
                  </a:lnTo>
                  <a:lnTo>
                    <a:pt x="52" y="69"/>
                  </a:lnTo>
                  <a:lnTo>
                    <a:pt x="59" y="62"/>
                  </a:lnTo>
                  <a:lnTo>
                    <a:pt x="66" y="55"/>
                  </a:lnTo>
                  <a:lnTo>
                    <a:pt x="74" y="49"/>
                  </a:lnTo>
                  <a:lnTo>
                    <a:pt x="82" y="43"/>
                  </a:lnTo>
                  <a:lnTo>
                    <a:pt x="91" y="39"/>
                  </a:lnTo>
                  <a:lnTo>
                    <a:pt x="100" y="35"/>
                  </a:lnTo>
                  <a:lnTo>
                    <a:pt x="109" y="33"/>
                  </a:lnTo>
                  <a:lnTo>
                    <a:pt x="119" y="30"/>
                  </a:lnTo>
                  <a:lnTo>
                    <a:pt x="129" y="30"/>
                  </a:lnTo>
                  <a:lnTo>
                    <a:pt x="138" y="30"/>
                  </a:lnTo>
                  <a:lnTo>
                    <a:pt x="148" y="33"/>
                  </a:lnTo>
                  <a:lnTo>
                    <a:pt x="157" y="35"/>
                  </a:lnTo>
                  <a:lnTo>
                    <a:pt x="165" y="39"/>
                  </a:lnTo>
                  <a:lnTo>
                    <a:pt x="174" y="43"/>
                  </a:lnTo>
                  <a:lnTo>
                    <a:pt x="182" y="49"/>
                  </a:lnTo>
                  <a:lnTo>
                    <a:pt x="190" y="55"/>
                  </a:lnTo>
                  <a:lnTo>
                    <a:pt x="196" y="62"/>
                  </a:lnTo>
                  <a:lnTo>
                    <a:pt x="203" y="69"/>
                  </a:lnTo>
                  <a:lnTo>
                    <a:pt x="208" y="78"/>
                  </a:lnTo>
                  <a:lnTo>
                    <a:pt x="214" y="86"/>
                  </a:lnTo>
                  <a:lnTo>
                    <a:pt x="218" y="95"/>
                  </a:lnTo>
                  <a:lnTo>
                    <a:pt x="221" y="105"/>
                  </a:lnTo>
                  <a:lnTo>
                    <a:pt x="223" y="115"/>
                  </a:lnTo>
                  <a:lnTo>
                    <a:pt x="224" y="125"/>
                  </a:lnTo>
                  <a:lnTo>
                    <a:pt x="225" y="136"/>
                  </a:lnTo>
                  <a:lnTo>
                    <a:pt x="225" y="143"/>
                  </a:lnTo>
                  <a:lnTo>
                    <a:pt x="224" y="151"/>
                  </a:lnTo>
                  <a:lnTo>
                    <a:pt x="135" y="151"/>
                  </a:lnTo>
                  <a:lnTo>
                    <a:pt x="132" y="151"/>
                  </a:lnTo>
                  <a:lnTo>
                    <a:pt x="129" y="152"/>
                  </a:lnTo>
                  <a:lnTo>
                    <a:pt x="126" y="153"/>
                  </a:lnTo>
                  <a:lnTo>
                    <a:pt x="124" y="155"/>
                  </a:lnTo>
                  <a:lnTo>
                    <a:pt x="122" y="157"/>
                  </a:lnTo>
                  <a:lnTo>
                    <a:pt x="121" y="160"/>
                  </a:lnTo>
                  <a:lnTo>
                    <a:pt x="120" y="163"/>
                  </a:lnTo>
                  <a:lnTo>
                    <a:pt x="120" y="166"/>
                  </a:lnTo>
                  <a:lnTo>
                    <a:pt x="120" y="256"/>
                  </a:lnTo>
                  <a:lnTo>
                    <a:pt x="120" y="604"/>
                  </a:lnTo>
                  <a:lnTo>
                    <a:pt x="30" y="604"/>
                  </a:lnTo>
                  <a:close/>
                  <a:moveTo>
                    <a:pt x="722" y="136"/>
                  </a:moveTo>
                  <a:lnTo>
                    <a:pt x="722" y="123"/>
                  </a:lnTo>
                  <a:lnTo>
                    <a:pt x="720" y="110"/>
                  </a:lnTo>
                  <a:lnTo>
                    <a:pt x="717" y="97"/>
                  </a:lnTo>
                  <a:lnTo>
                    <a:pt x="712" y="84"/>
                  </a:lnTo>
                  <a:lnTo>
                    <a:pt x="706" y="72"/>
                  </a:lnTo>
                  <a:lnTo>
                    <a:pt x="699" y="62"/>
                  </a:lnTo>
                  <a:lnTo>
                    <a:pt x="691" y="51"/>
                  </a:lnTo>
                  <a:lnTo>
                    <a:pt x="682" y="41"/>
                  </a:lnTo>
                  <a:lnTo>
                    <a:pt x="672" y="33"/>
                  </a:lnTo>
                  <a:lnTo>
                    <a:pt x="661" y="24"/>
                  </a:lnTo>
                  <a:lnTo>
                    <a:pt x="650" y="17"/>
                  </a:lnTo>
                  <a:lnTo>
                    <a:pt x="638" y="11"/>
                  </a:lnTo>
                  <a:lnTo>
                    <a:pt x="626" y="7"/>
                  </a:lnTo>
                  <a:lnTo>
                    <a:pt x="614" y="3"/>
                  </a:lnTo>
                  <a:lnTo>
                    <a:pt x="601" y="1"/>
                  </a:lnTo>
                  <a:lnTo>
                    <a:pt x="587" y="0"/>
                  </a:lnTo>
                  <a:lnTo>
                    <a:pt x="135" y="0"/>
                  </a:lnTo>
                  <a:lnTo>
                    <a:pt x="134" y="0"/>
                  </a:lnTo>
                  <a:lnTo>
                    <a:pt x="133" y="0"/>
                  </a:lnTo>
                  <a:lnTo>
                    <a:pt x="131" y="0"/>
                  </a:lnTo>
                  <a:lnTo>
                    <a:pt x="129" y="0"/>
                  </a:lnTo>
                  <a:lnTo>
                    <a:pt x="116" y="1"/>
                  </a:lnTo>
                  <a:lnTo>
                    <a:pt x="103" y="2"/>
                  </a:lnTo>
                  <a:lnTo>
                    <a:pt x="90" y="7"/>
                  </a:lnTo>
                  <a:lnTo>
                    <a:pt x="78" y="11"/>
                  </a:lnTo>
                  <a:lnTo>
                    <a:pt x="67" y="16"/>
                  </a:lnTo>
                  <a:lnTo>
                    <a:pt x="57" y="24"/>
                  </a:lnTo>
                  <a:lnTo>
                    <a:pt x="47" y="31"/>
                  </a:lnTo>
                  <a:lnTo>
                    <a:pt x="37" y="40"/>
                  </a:lnTo>
                  <a:lnTo>
                    <a:pt x="29" y="50"/>
                  </a:lnTo>
                  <a:lnTo>
                    <a:pt x="21" y="60"/>
                  </a:lnTo>
                  <a:lnTo>
                    <a:pt x="15" y="71"/>
                  </a:lnTo>
                  <a:lnTo>
                    <a:pt x="9" y="83"/>
                  </a:lnTo>
                  <a:lnTo>
                    <a:pt x="5" y="96"/>
                  </a:lnTo>
                  <a:lnTo>
                    <a:pt x="2" y="109"/>
                  </a:lnTo>
                  <a:lnTo>
                    <a:pt x="0" y="122"/>
                  </a:lnTo>
                  <a:lnTo>
                    <a:pt x="0" y="136"/>
                  </a:lnTo>
                  <a:lnTo>
                    <a:pt x="0" y="619"/>
                  </a:lnTo>
                  <a:lnTo>
                    <a:pt x="0" y="621"/>
                  </a:lnTo>
                  <a:lnTo>
                    <a:pt x="1" y="624"/>
                  </a:lnTo>
                  <a:lnTo>
                    <a:pt x="2" y="626"/>
                  </a:lnTo>
                  <a:lnTo>
                    <a:pt x="4" y="629"/>
                  </a:lnTo>
                  <a:lnTo>
                    <a:pt x="6" y="630"/>
                  </a:lnTo>
                  <a:lnTo>
                    <a:pt x="8" y="633"/>
                  </a:lnTo>
                  <a:lnTo>
                    <a:pt x="11" y="633"/>
                  </a:lnTo>
                  <a:lnTo>
                    <a:pt x="15" y="634"/>
                  </a:lnTo>
                  <a:lnTo>
                    <a:pt x="120" y="634"/>
                  </a:lnTo>
                  <a:lnTo>
                    <a:pt x="120" y="890"/>
                  </a:lnTo>
                  <a:lnTo>
                    <a:pt x="120" y="893"/>
                  </a:lnTo>
                  <a:lnTo>
                    <a:pt x="121" y="895"/>
                  </a:lnTo>
                  <a:lnTo>
                    <a:pt x="122" y="898"/>
                  </a:lnTo>
                  <a:lnTo>
                    <a:pt x="124" y="900"/>
                  </a:lnTo>
                  <a:lnTo>
                    <a:pt x="126" y="902"/>
                  </a:lnTo>
                  <a:lnTo>
                    <a:pt x="129" y="904"/>
                  </a:lnTo>
                  <a:lnTo>
                    <a:pt x="132" y="905"/>
                  </a:lnTo>
                  <a:lnTo>
                    <a:pt x="135" y="905"/>
                  </a:lnTo>
                  <a:lnTo>
                    <a:pt x="587" y="905"/>
                  </a:lnTo>
                  <a:lnTo>
                    <a:pt x="590" y="905"/>
                  </a:lnTo>
                  <a:lnTo>
                    <a:pt x="593" y="904"/>
                  </a:lnTo>
                  <a:lnTo>
                    <a:pt x="595" y="902"/>
                  </a:lnTo>
                  <a:lnTo>
                    <a:pt x="598" y="900"/>
                  </a:lnTo>
                  <a:lnTo>
                    <a:pt x="600" y="898"/>
                  </a:lnTo>
                  <a:lnTo>
                    <a:pt x="601" y="895"/>
                  </a:lnTo>
                  <a:lnTo>
                    <a:pt x="602" y="893"/>
                  </a:lnTo>
                  <a:lnTo>
                    <a:pt x="602" y="890"/>
                  </a:lnTo>
                  <a:lnTo>
                    <a:pt x="602" y="270"/>
                  </a:lnTo>
                  <a:lnTo>
                    <a:pt x="615" y="268"/>
                  </a:lnTo>
                  <a:lnTo>
                    <a:pt x="626" y="265"/>
                  </a:lnTo>
                  <a:lnTo>
                    <a:pt x="637" y="260"/>
                  </a:lnTo>
                  <a:lnTo>
                    <a:pt x="648" y="255"/>
                  </a:lnTo>
                  <a:lnTo>
                    <a:pt x="659" y="249"/>
                  </a:lnTo>
                  <a:lnTo>
                    <a:pt x="669" y="241"/>
                  </a:lnTo>
                  <a:lnTo>
                    <a:pt x="678" y="234"/>
                  </a:lnTo>
                  <a:lnTo>
                    <a:pt x="687" y="225"/>
                  </a:lnTo>
                  <a:lnTo>
                    <a:pt x="694" y="215"/>
                  </a:lnTo>
                  <a:lnTo>
                    <a:pt x="702" y="206"/>
                  </a:lnTo>
                  <a:lnTo>
                    <a:pt x="708" y="195"/>
                  </a:lnTo>
                  <a:lnTo>
                    <a:pt x="713" y="183"/>
                  </a:lnTo>
                  <a:lnTo>
                    <a:pt x="717" y="172"/>
                  </a:lnTo>
                  <a:lnTo>
                    <a:pt x="720" y="160"/>
                  </a:lnTo>
                  <a:lnTo>
                    <a:pt x="722" y="148"/>
                  </a:lnTo>
                  <a:lnTo>
                    <a:pt x="722" y="136"/>
                  </a:lnTo>
                  <a:lnTo>
                    <a:pt x="722" y="1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latin typeface="Calibri Light" panose="020F0302020204030204" pitchFamily="34" charset="0"/>
              </a:endParaRPr>
            </a:p>
          </p:txBody>
        </p:sp>
        <p:sp>
          <p:nvSpPr>
            <p:cNvPr id="69" name="Freeform 51"/>
            <p:cNvSpPr>
              <a:spLocks/>
            </p:cNvSpPr>
            <p:nvPr/>
          </p:nvSpPr>
          <p:spPr bwMode="auto">
            <a:xfrm>
              <a:off x="995363" y="2051050"/>
              <a:ext cx="57150" cy="9525"/>
            </a:xfrm>
            <a:custGeom>
              <a:avLst/>
              <a:gdLst>
                <a:gd name="T0" fmla="*/ 15 w 181"/>
                <a:gd name="T1" fmla="*/ 30 h 30"/>
                <a:gd name="T2" fmla="*/ 166 w 181"/>
                <a:gd name="T3" fmla="*/ 30 h 30"/>
                <a:gd name="T4" fmla="*/ 169 w 181"/>
                <a:gd name="T5" fmla="*/ 30 h 30"/>
                <a:gd name="T6" fmla="*/ 172 w 181"/>
                <a:gd name="T7" fmla="*/ 29 h 30"/>
                <a:gd name="T8" fmla="*/ 174 w 181"/>
                <a:gd name="T9" fmla="*/ 28 h 30"/>
                <a:gd name="T10" fmla="*/ 176 w 181"/>
                <a:gd name="T11" fmla="*/ 25 h 30"/>
                <a:gd name="T12" fmla="*/ 178 w 181"/>
                <a:gd name="T13" fmla="*/ 23 h 30"/>
                <a:gd name="T14" fmla="*/ 180 w 181"/>
                <a:gd name="T15" fmla="*/ 21 h 30"/>
                <a:gd name="T16" fmla="*/ 181 w 181"/>
                <a:gd name="T17" fmla="*/ 18 h 30"/>
                <a:gd name="T18" fmla="*/ 181 w 181"/>
                <a:gd name="T19" fmla="*/ 15 h 30"/>
                <a:gd name="T20" fmla="*/ 181 w 181"/>
                <a:gd name="T21" fmla="*/ 13 h 30"/>
                <a:gd name="T22" fmla="*/ 180 w 181"/>
                <a:gd name="T23" fmla="*/ 9 h 30"/>
                <a:gd name="T24" fmla="*/ 178 w 181"/>
                <a:gd name="T25" fmla="*/ 7 h 30"/>
                <a:gd name="T26" fmla="*/ 176 w 181"/>
                <a:gd name="T27" fmla="*/ 4 h 30"/>
                <a:gd name="T28" fmla="*/ 174 w 181"/>
                <a:gd name="T29" fmla="*/ 3 h 30"/>
                <a:gd name="T30" fmla="*/ 172 w 181"/>
                <a:gd name="T31" fmla="*/ 1 h 30"/>
                <a:gd name="T32" fmla="*/ 169 w 181"/>
                <a:gd name="T33" fmla="*/ 1 h 30"/>
                <a:gd name="T34" fmla="*/ 166 w 181"/>
                <a:gd name="T35" fmla="*/ 0 h 30"/>
                <a:gd name="T36" fmla="*/ 15 w 181"/>
                <a:gd name="T37" fmla="*/ 0 h 30"/>
                <a:gd name="T38" fmla="*/ 12 w 181"/>
                <a:gd name="T39" fmla="*/ 1 h 30"/>
                <a:gd name="T40" fmla="*/ 10 w 181"/>
                <a:gd name="T41" fmla="*/ 1 h 30"/>
                <a:gd name="T42" fmla="*/ 6 w 181"/>
                <a:gd name="T43" fmla="*/ 3 h 30"/>
                <a:gd name="T44" fmla="*/ 4 w 181"/>
                <a:gd name="T45" fmla="*/ 4 h 30"/>
                <a:gd name="T46" fmla="*/ 2 w 181"/>
                <a:gd name="T47" fmla="*/ 7 h 30"/>
                <a:gd name="T48" fmla="*/ 1 w 181"/>
                <a:gd name="T49" fmla="*/ 9 h 30"/>
                <a:gd name="T50" fmla="*/ 0 w 181"/>
                <a:gd name="T51" fmla="*/ 13 h 30"/>
                <a:gd name="T52" fmla="*/ 0 w 181"/>
                <a:gd name="T53" fmla="*/ 15 h 30"/>
                <a:gd name="T54" fmla="*/ 0 w 181"/>
                <a:gd name="T55" fmla="*/ 18 h 30"/>
                <a:gd name="T56" fmla="*/ 1 w 181"/>
                <a:gd name="T57" fmla="*/ 21 h 30"/>
                <a:gd name="T58" fmla="*/ 2 w 181"/>
                <a:gd name="T59" fmla="*/ 23 h 30"/>
                <a:gd name="T60" fmla="*/ 4 w 181"/>
                <a:gd name="T61" fmla="*/ 25 h 30"/>
                <a:gd name="T62" fmla="*/ 6 w 181"/>
                <a:gd name="T63" fmla="*/ 28 h 30"/>
                <a:gd name="T64" fmla="*/ 10 w 181"/>
                <a:gd name="T65" fmla="*/ 29 h 30"/>
                <a:gd name="T66" fmla="*/ 12 w 181"/>
                <a:gd name="T67" fmla="*/ 30 h 30"/>
                <a:gd name="T68" fmla="*/ 15 w 181"/>
                <a:gd name="T69"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1" h="30">
                  <a:moveTo>
                    <a:pt x="15" y="30"/>
                  </a:moveTo>
                  <a:lnTo>
                    <a:pt x="166" y="30"/>
                  </a:lnTo>
                  <a:lnTo>
                    <a:pt x="169" y="30"/>
                  </a:lnTo>
                  <a:lnTo>
                    <a:pt x="172" y="29"/>
                  </a:lnTo>
                  <a:lnTo>
                    <a:pt x="174" y="28"/>
                  </a:lnTo>
                  <a:lnTo>
                    <a:pt x="176" y="25"/>
                  </a:lnTo>
                  <a:lnTo>
                    <a:pt x="178" y="23"/>
                  </a:lnTo>
                  <a:lnTo>
                    <a:pt x="180" y="21"/>
                  </a:lnTo>
                  <a:lnTo>
                    <a:pt x="181" y="18"/>
                  </a:lnTo>
                  <a:lnTo>
                    <a:pt x="181" y="15"/>
                  </a:lnTo>
                  <a:lnTo>
                    <a:pt x="181" y="13"/>
                  </a:lnTo>
                  <a:lnTo>
                    <a:pt x="180" y="9"/>
                  </a:lnTo>
                  <a:lnTo>
                    <a:pt x="178" y="7"/>
                  </a:lnTo>
                  <a:lnTo>
                    <a:pt x="176" y="4"/>
                  </a:lnTo>
                  <a:lnTo>
                    <a:pt x="174" y="3"/>
                  </a:lnTo>
                  <a:lnTo>
                    <a:pt x="172" y="1"/>
                  </a:lnTo>
                  <a:lnTo>
                    <a:pt x="169" y="1"/>
                  </a:lnTo>
                  <a:lnTo>
                    <a:pt x="166" y="0"/>
                  </a:lnTo>
                  <a:lnTo>
                    <a:pt x="15" y="0"/>
                  </a:lnTo>
                  <a:lnTo>
                    <a:pt x="12" y="1"/>
                  </a:lnTo>
                  <a:lnTo>
                    <a:pt x="10" y="1"/>
                  </a:lnTo>
                  <a:lnTo>
                    <a:pt x="6" y="3"/>
                  </a:lnTo>
                  <a:lnTo>
                    <a:pt x="4" y="4"/>
                  </a:lnTo>
                  <a:lnTo>
                    <a:pt x="2" y="7"/>
                  </a:lnTo>
                  <a:lnTo>
                    <a:pt x="1" y="9"/>
                  </a:lnTo>
                  <a:lnTo>
                    <a:pt x="0" y="13"/>
                  </a:lnTo>
                  <a:lnTo>
                    <a:pt x="0" y="15"/>
                  </a:lnTo>
                  <a:lnTo>
                    <a:pt x="0" y="18"/>
                  </a:lnTo>
                  <a:lnTo>
                    <a:pt x="1" y="21"/>
                  </a:lnTo>
                  <a:lnTo>
                    <a:pt x="2" y="23"/>
                  </a:lnTo>
                  <a:lnTo>
                    <a:pt x="4" y="25"/>
                  </a:lnTo>
                  <a:lnTo>
                    <a:pt x="6" y="28"/>
                  </a:lnTo>
                  <a:lnTo>
                    <a:pt x="10" y="29"/>
                  </a:lnTo>
                  <a:lnTo>
                    <a:pt x="12" y="30"/>
                  </a:lnTo>
                  <a:lnTo>
                    <a:pt x="15"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latin typeface="Calibri Light" panose="020F0302020204030204" pitchFamily="34" charset="0"/>
              </a:endParaRPr>
            </a:p>
          </p:txBody>
        </p:sp>
        <p:sp>
          <p:nvSpPr>
            <p:cNvPr id="70" name="Freeform 52"/>
            <p:cNvSpPr>
              <a:spLocks/>
            </p:cNvSpPr>
            <p:nvPr/>
          </p:nvSpPr>
          <p:spPr bwMode="auto">
            <a:xfrm>
              <a:off x="995363" y="2098675"/>
              <a:ext cx="57150" cy="9525"/>
            </a:xfrm>
            <a:custGeom>
              <a:avLst/>
              <a:gdLst>
                <a:gd name="T0" fmla="*/ 15 w 181"/>
                <a:gd name="T1" fmla="*/ 31 h 31"/>
                <a:gd name="T2" fmla="*/ 166 w 181"/>
                <a:gd name="T3" fmla="*/ 31 h 31"/>
                <a:gd name="T4" fmla="*/ 169 w 181"/>
                <a:gd name="T5" fmla="*/ 30 h 31"/>
                <a:gd name="T6" fmla="*/ 172 w 181"/>
                <a:gd name="T7" fmla="*/ 30 h 31"/>
                <a:gd name="T8" fmla="*/ 174 w 181"/>
                <a:gd name="T9" fmla="*/ 28 h 31"/>
                <a:gd name="T10" fmla="*/ 176 w 181"/>
                <a:gd name="T11" fmla="*/ 27 h 31"/>
                <a:gd name="T12" fmla="*/ 178 w 181"/>
                <a:gd name="T13" fmla="*/ 24 h 31"/>
                <a:gd name="T14" fmla="*/ 180 w 181"/>
                <a:gd name="T15" fmla="*/ 22 h 31"/>
                <a:gd name="T16" fmla="*/ 181 w 181"/>
                <a:gd name="T17" fmla="*/ 19 h 31"/>
                <a:gd name="T18" fmla="*/ 181 w 181"/>
                <a:gd name="T19" fmla="*/ 16 h 31"/>
                <a:gd name="T20" fmla="*/ 181 w 181"/>
                <a:gd name="T21" fmla="*/ 13 h 31"/>
                <a:gd name="T22" fmla="*/ 180 w 181"/>
                <a:gd name="T23" fmla="*/ 10 h 31"/>
                <a:gd name="T24" fmla="*/ 178 w 181"/>
                <a:gd name="T25" fmla="*/ 8 h 31"/>
                <a:gd name="T26" fmla="*/ 176 w 181"/>
                <a:gd name="T27" fmla="*/ 6 h 31"/>
                <a:gd name="T28" fmla="*/ 174 w 181"/>
                <a:gd name="T29" fmla="*/ 3 h 31"/>
                <a:gd name="T30" fmla="*/ 172 w 181"/>
                <a:gd name="T31" fmla="*/ 2 h 31"/>
                <a:gd name="T32" fmla="*/ 169 w 181"/>
                <a:gd name="T33" fmla="*/ 1 h 31"/>
                <a:gd name="T34" fmla="*/ 166 w 181"/>
                <a:gd name="T35" fmla="*/ 1 h 31"/>
                <a:gd name="T36" fmla="*/ 15 w 181"/>
                <a:gd name="T37" fmla="*/ 0 h 31"/>
                <a:gd name="T38" fmla="*/ 12 w 181"/>
                <a:gd name="T39" fmla="*/ 1 h 31"/>
                <a:gd name="T40" fmla="*/ 10 w 181"/>
                <a:gd name="T41" fmla="*/ 2 h 31"/>
                <a:gd name="T42" fmla="*/ 6 w 181"/>
                <a:gd name="T43" fmla="*/ 3 h 31"/>
                <a:gd name="T44" fmla="*/ 4 w 181"/>
                <a:gd name="T45" fmla="*/ 6 h 31"/>
                <a:gd name="T46" fmla="*/ 2 w 181"/>
                <a:gd name="T47" fmla="*/ 8 h 31"/>
                <a:gd name="T48" fmla="*/ 1 w 181"/>
                <a:gd name="T49" fmla="*/ 10 h 31"/>
                <a:gd name="T50" fmla="*/ 0 w 181"/>
                <a:gd name="T51" fmla="*/ 13 h 31"/>
                <a:gd name="T52" fmla="*/ 0 w 181"/>
                <a:gd name="T53" fmla="*/ 16 h 31"/>
                <a:gd name="T54" fmla="*/ 0 w 181"/>
                <a:gd name="T55" fmla="*/ 19 h 31"/>
                <a:gd name="T56" fmla="*/ 1 w 181"/>
                <a:gd name="T57" fmla="*/ 22 h 31"/>
                <a:gd name="T58" fmla="*/ 2 w 181"/>
                <a:gd name="T59" fmla="*/ 24 h 31"/>
                <a:gd name="T60" fmla="*/ 4 w 181"/>
                <a:gd name="T61" fmla="*/ 27 h 31"/>
                <a:gd name="T62" fmla="*/ 6 w 181"/>
                <a:gd name="T63" fmla="*/ 28 h 31"/>
                <a:gd name="T64" fmla="*/ 10 w 181"/>
                <a:gd name="T65" fmla="*/ 30 h 31"/>
                <a:gd name="T66" fmla="*/ 12 w 181"/>
                <a:gd name="T67" fmla="*/ 30 h 31"/>
                <a:gd name="T68" fmla="*/ 15 w 181"/>
                <a:gd name="T69"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1" h="31">
                  <a:moveTo>
                    <a:pt x="15" y="31"/>
                  </a:moveTo>
                  <a:lnTo>
                    <a:pt x="166" y="31"/>
                  </a:lnTo>
                  <a:lnTo>
                    <a:pt x="169" y="30"/>
                  </a:lnTo>
                  <a:lnTo>
                    <a:pt x="172" y="30"/>
                  </a:lnTo>
                  <a:lnTo>
                    <a:pt x="174" y="28"/>
                  </a:lnTo>
                  <a:lnTo>
                    <a:pt x="176" y="27"/>
                  </a:lnTo>
                  <a:lnTo>
                    <a:pt x="178" y="24"/>
                  </a:lnTo>
                  <a:lnTo>
                    <a:pt x="180" y="22"/>
                  </a:lnTo>
                  <a:lnTo>
                    <a:pt x="181" y="19"/>
                  </a:lnTo>
                  <a:lnTo>
                    <a:pt x="181" y="16"/>
                  </a:lnTo>
                  <a:lnTo>
                    <a:pt x="181" y="13"/>
                  </a:lnTo>
                  <a:lnTo>
                    <a:pt x="180" y="10"/>
                  </a:lnTo>
                  <a:lnTo>
                    <a:pt x="178" y="8"/>
                  </a:lnTo>
                  <a:lnTo>
                    <a:pt x="176" y="6"/>
                  </a:lnTo>
                  <a:lnTo>
                    <a:pt x="174" y="3"/>
                  </a:lnTo>
                  <a:lnTo>
                    <a:pt x="172" y="2"/>
                  </a:lnTo>
                  <a:lnTo>
                    <a:pt x="169" y="1"/>
                  </a:lnTo>
                  <a:lnTo>
                    <a:pt x="166" y="1"/>
                  </a:lnTo>
                  <a:lnTo>
                    <a:pt x="15" y="0"/>
                  </a:lnTo>
                  <a:lnTo>
                    <a:pt x="12" y="1"/>
                  </a:lnTo>
                  <a:lnTo>
                    <a:pt x="10" y="2"/>
                  </a:lnTo>
                  <a:lnTo>
                    <a:pt x="6" y="3"/>
                  </a:lnTo>
                  <a:lnTo>
                    <a:pt x="4" y="6"/>
                  </a:lnTo>
                  <a:lnTo>
                    <a:pt x="2" y="8"/>
                  </a:lnTo>
                  <a:lnTo>
                    <a:pt x="1" y="10"/>
                  </a:lnTo>
                  <a:lnTo>
                    <a:pt x="0" y="13"/>
                  </a:lnTo>
                  <a:lnTo>
                    <a:pt x="0" y="16"/>
                  </a:lnTo>
                  <a:lnTo>
                    <a:pt x="0" y="19"/>
                  </a:lnTo>
                  <a:lnTo>
                    <a:pt x="1" y="22"/>
                  </a:lnTo>
                  <a:lnTo>
                    <a:pt x="2" y="24"/>
                  </a:lnTo>
                  <a:lnTo>
                    <a:pt x="4" y="27"/>
                  </a:lnTo>
                  <a:lnTo>
                    <a:pt x="6" y="28"/>
                  </a:lnTo>
                  <a:lnTo>
                    <a:pt x="10" y="30"/>
                  </a:lnTo>
                  <a:lnTo>
                    <a:pt x="12" y="30"/>
                  </a:lnTo>
                  <a:lnTo>
                    <a:pt x="15" y="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latin typeface="Calibri Light" panose="020F0302020204030204" pitchFamily="34" charset="0"/>
              </a:endParaRPr>
            </a:p>
          </p:txBody>
        </p:sp>
        <p:sp>
          <p:nvSpPr>
            <p:cNvPr id="71" name="Freeform 53"/>
            <p:cNvSpPr>
              <a:spLocks/>
            </p:cNvSpPr>
            <p:nvPr/>
          </p:nvSpPr>
          <p:spPr bwMode="auto">
            <a:xfrm>
              <a:off x="995363" y="2146300"/>
              <a:ext cx="57150" cy="9525"/>
            </a:xfrm>
            <a:custGeom>
              <a:avLst/>
              <a:gdLst>
                <a:gd name="T0" fmla="*/ 15 w 181"/>
                <a:gd name="T1" fmla="*/ 30 h 30"/>
                <a:gd name="T2" fmla="*/ 166 w 181"/>
                <a:gd name="T3" fmla="*/ 30 h 30"/>
                <a:gd name="T4" fmla="*/ 169 w 181"/>
                <a:gd name="T5" fmla="*/ 30 h 30"/>
                <a:gd name="T6" fmla="*/ 172 w 181"/>
                <a:gd name="T7" fmla="*/ 29 h 30"/>
                <a:gd name="T8" fmla="*/ 174 w 181"/>
                <a:gd name="T9" fmla="*/ 27 h 30"/>
                <a:gd name="T10" fmla="*/ 176 w 181"/>
                <a:gd name="T11" fmla="*/ 26 h 30"/>
                <a:gd name="T12" fmla="*/ 178 w 181"/>
                <a:gd name="T13" fmla="*/ 23 h 30"/>
                <a:gd name="T14" fmla="*/ 180 w 181"/>
                <a:gd name="T15" fmla="*/ 20 h 30"/>
                <a:gd name="T16" fmla="*/ 181 w 181"/>
                <a:gd name="T17" fmla="*/ 18 h 30"/>
                <a:gd name="T18" fmla="*/ 181 w 181"/>
                <a:gd name="T19" fmla="*/ 15 h 30"/>
                <a:gd name="T20" fmla="*/ 181 w 181"/>
                <a:gd name="T21" fmla="*/ 12 h 30"/>
                <a:gd name="T22" fmla="*/ 180 w 181"/>
                <a:gd name="T23" fmla="*/ 8 h 30"/>
                <a:gd name="T24" fmla="*/ 178 w 181"/>
                <a:gd name="T25" fmla="*/ 6 h 30"/>
                <a:gd name="T26" fmla="*/ 176 w 181"/>
                <a:gd name="T27" fmla="*/ 4 h 30"/>
                <a:gd name="T28" fmla="*/ 174 w 181"/>
                <a:gd name="T29" fmla="*/ 2 h 30"/>
                <a:gd name="T30" fmla="*/ 172 w 181"/>
                <a:gd name="T31" fmla="*/ 1 h 30"/>
                <a:gd name="T32" fmla="*/ 169 w 181"/>
                <a:gd name="T33" fmla="*/ 0 h 30"/>
                <a:gd name="T34" fmla="*/ 166 w 181"/>
                <a:gd name="T35" fmla="*/ 0 h 30"/>
                <a:gd name="T36" fmla="*/ 15 w 181"/>
                <a:gd name="T37" fmla="*/ 0 h 30"/>
                <a:gd name="T38" fmla="*/ 12 w 181"/>
                <a:gd name="T39" fmla="*/ 0 h 30"/>
                <a:gd name="T40" fmla="*/ 10 w 181"/>
                <a:gd name="T41" fmla="*/ 1 h 30"/>
                <a:gd name="T42" fmla="*/ 6 w 181"/>
                <a:gd name="T43" fmla="*/ 2 h 30"/>
                <a:gd name="T44" fmla="*/ 4 w 181"/>
                <a:gd name="T45" fmla="*/ 4 h 30"/>
                <a:gd name="T46" fmla="*/ 2 w 181"/>
                <a:gd name="T47" fmla="*/ 6 h 30"/>
                <a:gd name="T48" fmla="*/ 1 w 181"/>
                <a:gd name="T49" fmla="*/ 8 h 30"/>
                <a:gd name="T50" fmla="*/ 0 w 181"/>
                <a:gd name="T51" fmla="*/ 12 h 30"/>
                <a:gd name="T52" fmla="*/ 0 w 181"/>
                <a:gd name="T53" fmla="*/ 15 h 30"/>
                <a:gd name="T54" fmla="*/ 0 w 181"/>
                <a:gd name="T55" fmla="*/ 18 h 30"/>
                <a:gd name="T56" fmla="*/ 1 w 181"/>
                <a:gd name="T57" fmla="*/ 20 h 30"/>
                <a:gd name="T58" fmla="*/ 2 w 181"/>
                <a:gd name="T59" fmla="*/ 23 h 30"/>
                <a:gd name="T60" fmla="*/ 4 w 181"/>
                <a:gd name="T61" fmla="*/ 26 h 30"/>
                <a:gd name="T62" fmla="*/ 6 w 181"/>
                <a:gd name="T63" fmla="*/ 27 h 30"/>
                <a:gd name="T64" fmla="*/ 10 w 181"/>
                <a:gd name="T65" fmla="*/ 29 h 30"/>
                <a:gd name="T66" fmla="*/ 12 w 181"/>
                <a:gd name="T67" fmla="*/ 30 h 30"/>
                <a:gd name="T68" fmla="*/ 15 w 181"/>
                <a:gd name="T69"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1" h="30">
                  <a:moveTo>
                    <a:pt x="15" y="30"/>
                  </a:moveTo>
                  <a:lnTo>
                    <a:pt x="166" y="30"/>
                  </a:lnTo>
                  <a:lnTo>
                    <a:pt x="169" y="30"/>
                  </a:lnTo>
                  <a:lnTo>
                    <a:pt x="172" y="29"/>
                  </a:lnTo>
                  <a:lnTo>
                    <a:pt x="174" y="27"/>
                  </a:lnTo>
                  <a:lnTo>
                    <a:pt x="176" y="26"/>
                  </a:lnTo>
                  <a:lnTo>
                    <a:pt x="178" y="23"/>
                  </a:lnTo>
                  <a:lnTo>
                    <a:pt x="180" y="20"/>
                  </a:lnTo>
                  <a:lnTo>
                    <a:pt x="181" y="18"/>
                  </a:lnTo>
                  <a:lnTo>
                    <a:pt x="181" y="15"/>
                  </a:lnTo>
                  <a:lnTo>
                    <a:pt x="181" y="12"/>
                  </a:lnTo>
                  <a:lnTo>
                    <a:pt x="180" y="8"/>
                  </a:lnTo>
                  <a:lnTo>
                    <a:pt x="178" y="6"/>
                  </a:lnTo>
                  <a:lnTo>
                    <a:pt x="176" y="4"/>
                  </a:lnTo>
                  <a:lnTo>
                    <a:pt x="174" y="2"/>
                  </a:lnTo>
                  <a:lnTo>
                    <a:pt x="172" y="1"/>
                  </a:lnTo>
                  <a:lnTo>
                    <a:pt x="169" y="0"/>
                  </a:lnTo>
                  <a:lnTo>
                    <a:pt x="166" y="0"/>
                  </a:lnTo>
                  <a:lnTo>
                    <a:pt x="15" y="0"/>
                  </a:lnTo>
                  <a:lnTo>
                    <a:pt x="12" y="0"/>
                  </a:lnTo>
                  <a:lnTo>
                    <a:pt x="10" y="1"/>
                  </a:lnTo>
                  <a:lnTo>
                    <a:pt x="6" y="2"/>
                  </a:lnTo>
                  <a:lnTo>
                    <a:pt x="4" y="4"/>
                  </a:lnTo>
                  <a:lnTo>
                    <a:pt x="2" y="6"/>
                  </a:lnTo>
                  <a:lnTo>
                    <a:pt x="1" y="8"/>
                  </a:lnTo>
                  <a:lnTo>
                    <a:pt x="0" y="12"/>
                  </a:lnTo>
                  <a:lnTo>
                    <a:pt x="0" y="15"/>
                  </a:lnTo>
                  <a:lnTo>
                    <a:pt x="0" y="18"/>
                  </a:lnTo>
                  <a:lnTo>
                    <a:pt x="1" y="20"/>
                  </a:lnTo>
                  <a:lnTo>
                    <a:pt x="2" y="23"/>
                  </a:lnTo>
                  <a:lnTo>
                    <a:pt x="4" y="26"/>
                  </a:lnTo>
                  <a:lnTo>
                    <a:pt x="6" y="27"/>
                  </a:lnTo>
                  <a:lnTo>
                    <a:pt x="10" y="29"/>
                  </a:lnTo>
                  <a:lnTo>
                    <a:pt x="12" y="30"/>
                  </a:lnTo>
                  <a:lnTo>
                    <a:pt x="15"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latin typeface="Calibri Light" panose="020F0302020204030204" pitchFamily="34" charset="0"/>
              </a:endParaRPr>
            </a:p>
          </p:txBody>
        </p:sp>
        <p:sp>
          <p:nvSpPr>
            <p:cNvPr id="72" name="Freeform 54"/>
            <p:cNvSpPr>
              <a:spLocks/>
            </p:cNvSpPr>
            <p:nvPr/>
          </p:nvSpPr>
          <p:spPr bwMode="auto">
            <a:xfrm>
              <a:off x="947738" y="2022475"/>
              <a:ext cx="38100" cy="33338"/>
            </a:xfrm>
            <a:custGeom>
              <a:avLst/>
              <a:gdLst>
                <a:gd name="T0" fmla="*/ 20 w 121"/>
                <a:gd name="T1" fmla="*/ 101 h 106"/>
                <a:gd name="T2" fmla="*/ 22 w 121"/>
                <a:gd name="T3" fmla="*/ 104 h 106"/>
                <a:gd name="T4" fmla="*/ 25 w 121"/>
                <a:gd name="T5" fmla="*/ 105 h 106"/>
                <a:gd name="T6" fmla="*/ 27 w 121"/>
                <a:gd name="T7" fmla="*/ 106 h 106"/>
                <a:gd name="T8" fmla="*/ 30 w 121"/>
                <a:gd name="T9" fmla="*/ 106 h 106"/>
                <a:gd name="T10" fmla="*/ 36 w 121"/>
                <a:gd name="T11" fmla="*/ 105 h 106"/>
                <a:gd name="T12" fmla="*/ 41 w 121"/>
                <a:gd name="T13" fmla="*/ 101 h 106"/>
                <a:gd name="T14" fmla="*/ 116 w 121"/>
                <a:gd name="T15" fmla="*/ 26 h 106"/>
                <a:gd name="T16" fmla="*/ 119 w 121"/>
                <a:gd name="T17" fmla="*/ 24 h 106"/>
                <a:gd name="T18" fmla="*/ 120 w 121"/>
                <a:gd name="T19" fmla="*/ 21 h 106"/>
                <a:gd name="T20" fmla="*/ 121 w 121"/>
                <a:gd name="T21" fmla="*/ 19 h 106"/>
                <a:gd name="T22" fmla="*/ 121 w 121"/>
                <a:gd name="T23" fmla="*/ 15 h 106"/>
                <a:gd name="T24" fmla="*/ 121 w 121"/>
                <a:gd name="T25" fmla="*/ 13 h 106"/>
                <a:gd name="T26" fmla="*/ 120 w 121"/>
                <a:gd name="T27" fmla="*/ 10 h 106"/>
                <a:gd name="T28" fmla="*/ 119 w 121"/>
                <a:gd name="T29" fmla="*/ 8 h 106"/>
                <a:gd name="T30" fmla="*/ 116 w 121"/>
                <a:gd name="T31" fmla="*/ 5 h 106"/>
                <a:gd name="T32" fmla="*/ 114 w 121"/>
                <a:gd name="T33" fmla="*/ 4 h 106"/>
                <a:gd name="T34" fmla="*/ 111 w 121"/>
                <a:gd name="T35" fmla="*/ 1 h 106"/>
                <a:gd name="T36" fmla="*/ 109 w 121"/>
                <a:gd name="T37" fmla="*/ 0 h 106"/>
                <a:gd name="T38" fmla="*/ 106 w 121"/>
                <a:gd name="T39" fmla="*/ 0 h 106"/>
                <a:gd name="T40" fmla="*/ 103 w 121"/>
                <a:gd name="T41" fmla="*/ 0 h 106"/>
                <a:gd name="T42" fmla="*/ 100 w 121"/>
                <a:gd name="T43" fmla="*/ 1 h 106"/>
                <a:gd name="T44" fmla="*/ 97 w 121"/>
                <a:gd name="T45" fmla="*/ 4 h 106"/>
                <a:gd name="T46" fmla="*/ 95 w 121"/>
                <a:gd name="T47" fmla="*/ 5 h 106"/>
                <a:gd name="T48" fmla="*/ 30 w 121"/>
                <a:gd name="T49" fmla="*/ 69 h 106"/>
                <a:gd name="T50" fmla="*/ 26 w 121"/>
                <a:gd name="T51" fmla="*/ 65 h 106"/>
                <a:gd name="T52" fmla="*/ 24 w 121"/>
                <a:gd name="T53" fmla="*/ 64 h 106"/>
                <a:gd name="T54" fmla="*/ 21 w 121"/>
                <a:gd name="T55" fmla="*/ 62 h 106"/>
                <a:gd name="T56" fmla="*/ 18 w 121"/>
                <a:gd name="T57" fmla="*/ 62 h 106"/>
                <a:gd name="T58" fmla="*/ 15 w 121"/>
                <a:gd name="T59" fmla="*/ 61 h 106"/>
                <a:gd name="T60" fmla="*/ 12 w 121"/>
                <a:gd name="T61" fmla="*/ 62 h 106"/>
                <a:gd name="T62" fmla="*/ 10 w 121"/>
                <a:gd name="T63" fmla="*/ 62 h 106"/>
                <a:gd name="T64" fmla="*/ 7 w 121"/>
                <a:gd name="T65" fmla="*/ 64 h 106"/>
                <a:gd name="T66" fmla="*/ 5 w 121"/>
                <a:gd name="T67" fmla="*/ 65 h 106"/>
                <a:gd name="T68" fmla="*/ 2 w 121"/>
                <a:gd name="T69" fmla="*/ 68 h 106"/>
                <a:gd name="T70" fmla="*/ 1 w 121"/>
                <a:gd name="T71" fmla="*/ 70 h 106"/>
                <a:gd name="T72" fmla="*/ 0 w 121"/>
                <a:gd name="T73" fmla="*/ 73 h 106"/>
                <a:gd name="T74" fmla="*/ 0 w 121"/>
                <a:gd name="T75" fmla="*/ 76 h 106"/>
                <a:gd name="T76" fmla="*/ 0 w 121"/>
                <a:gd name="T77" fmla="*/ 79 h 106"/>
                <a:gd name="T78" fmla="*/ 1 w 121"/>
                <a:gd name="T79" fmla="*/ 82 h 106"/>
                <a:gd name="T80" fmla="*/ 2 w 121"/>
                <a:gd name="T81" fmla="*/ 84 h 106"/>
                <a:gd name="T82" fmla="*/ 5 w 121"/>
                <a:gd name="T83" fmla="*/ 86 h 106"/>
                <a:gd name="T84" fmla="*/ 20 w 121"/>
                <a:gd name="T85" fmla="*/ 101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1" h="106">
                  <a:moveTo>
                    <a:pt x="20" y="101"/>
                  </a:moveTo>
                  <a:lnTo>
                    <a:pt x="22" y="104"/>
                  </a:lnTo>
                  <a:lnTo>
                    <a:pt x="25" y="105"/>
                  </a:lnTo>
                  <a:lnTo>
                    <a:pt x="27" y="106"/>
                  </a:lnTo>
                  <a:lnTo>
                    <a:pt x="30" y="106"/>
                  </a:lnTo>
                  <a:lnTo>
                    <a:pt x="36" y="105"/>
                  </a:lnTo>
                  <a:lnTo>
                    <a:pt x="41" y="101"/>
                  </a:lnTo>
                  <a:lnTo>
                    <a:pt x="116" y="26"/>
                  </a:lnTo>
                  <a:lnTo>
                    <a:pt x="119" y="24"/>
                  </a:lnTo>
                  <a:lnTo>
                    <a:pt x="120" y="21"/>
                  </a:lnTo>
                  <a:lnTo>
                    <a:pt x="121" y="19"/>
                  </a:lnTo>
                  <a:lnTo>
                    <a:pt x="121" y="15"/>
                  </a:lnTo>
                  <a:lnTo>
                    <a:pt x="121" y="13"/>
                  </a:lnTo>
                  <a:lnTo>
                    <a:pt x="120" y="10"/>
                  </a:lnTo>
                  <a:lnTo>
                    <a:pt x="119" y="8"/>
                  </a:lnTo>
                  <a:lnTo>
                    <a:pt x="116" y="5"/>
                  </a:lnTo>
                  <a:lnTo>
                    <a:pt x="114" y="4"/>
                  </a:lnTo>
                  <a:lnTo>
                    <a:pt x="111" y="1"/>
                  </a:lnTo>
                  <a:lnTo>
                    <a:pt x="109" y="0"/>
                  </a:lnTo>
                  <a:lnTo>
                    <a:pt x="106" y="0"/>
                  </a:lnTo>
                  <a:lnTo>
                    <a:pt x="103" y="0"/>
                  </a:lnTo>
                  <a:lnTo>
                    <a:pt x="100" y="1"/>
                  </a:lnTo>
                  <a:lnTo>
                    <a:pt x="97" y="4"/>
                  </a:lnTo>
                  <a:lnTo>
                    <a:pt x="95" y="5"/>
                  </a:lnTo>
                  <a:lnTo>
                    <a:pt x="30" y="69"/>
                  </a:lnTo>
                  <a:lnTo>
                    <a:pt x="26" y="65"/>
                  </a:lnTo>
                  <a:lnTo>
                    <a:pt x="24" y="64"/>
                  </a:lnTo>
                  <a:lnTo>
                    <a:pt x="21" y="62"/>
                  </a:lnTo>
                  <a:lnTo>
                    <a:pt x="18" y="62"/>
                  </a:lnTo>
                  <a:lnTo>
                    <a:pt x="15" y="61"/>
                  </a:lnTo>
                  <a:lnTo>
                    <a:pt x="12" y="62"/>
                  </a:lnTo>
                  <a:lnTo>
                    <a:pt x="10" y="62"/>
                  </a:lnTo>
                  <a:lnTo>
                    <a:pt x="7" y="64"/>
                  </a:lnTo>
                  <a:lnTo>
                    <a:pt x="5" y="65"/>
                  </a:lnTo>
                  <a:lnTo>
                    <a:pt x="2" y="68"/>
                  </a:lnTo>
                  <a:lnTo>
                    <a:pt x="1" y="70"/>
                  </a:lnTo>
                  <a:lnTo>
                    <a:pt x="0" y="73"/>
                  </a:lnTo>
                  <a:lnTo>
                    <a:pt x="0" y="76"/>
                  </a:lnTo>
                  <a:lnTo>
                    <a:pt x="0" y="79"/>
                  </a:lnTo>
                  <a:lnTo>
                    <a:pt x="1" y="82"/>
                  </a:lnTo>
                  <a:lnTo>
                    <a:pt x="2" y="84"/>
                  </a:lnTo>
                  <a:lnTo>
                    <a:pt x="5" y="86"/>
                  </a:lnTo>
                  <a:lnTo>
                    <a:pt x="20" y="1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latin typeface="Calibri Light" panose="020F0302020204030204" pitchFamily="34" charset="0"/>
              </a:endParaRPr>
            </a:p>
          </p:txBody>
        </p:sp>
        <p:sp>
          <p:nvSpPr>
            <p:cNvPr id="73" name="Freeform 55"/>
            <p:cNvSpPr>
              <a:spLocks/>
            </p:cNvSpPr>
            <p:nvPr/>
          </p:nvSpPr>
          <p:spPr bwMode="auto">
            <a:xfrm>
              <a:off x="947738" y="2070100"/>
              <a:ext cx="38100" cy="33338"/>
            </a:xfrm>
            <a:custGeom>
              <a:avLst/>
              <a:gdLst>
                <a:gd name="T0" fmla="*/ 20 w 121"/>
                <a:gd name="T1" fmla="*/ 101 h 106"/>
                <a:gd name="T2" fmla="*/ 22 w 121"/>
                <a:gd name="T3" fmla="*/ 103 h 106"/>
                <a:gd name="T4" fmla="*/ 25 w 121"/>
                <a:gd name="T5" fmla="*/ 105 h 106"/>
                <a:gd name="T6" fmla="*/ 27 w 121"/>
                <a:gd name="T7" fmla="*/ 105 h 106"/>
                <a:gd name="T8" fmla="*/ 30 w 121"/>
                <a:gd name="T9" fmla="*/ 106 h 106"/>
                <a:gd name="T10" fmla="*/ 34 w 121"/>
                <a:gd name="T11" fmla="*/ 105 h 106"/>
                <a:gd name="T12" fmla="*/ 36 w 121"/>
                <a:gd name="T13" fmla="*/ 105 h 106"/>
                <a:gd name="T14" fmla="*/ 39 w 121"/>
                <a:gd name="T15" fmla="*/ 103 h 106"/>
                <a:gd name="T16" fmla="*/ 41 w 121"/>
                <a:gd name="T17" fmla="*/ 102 h 106"/>
                <a:gd name="T18" fmla="*/ 116 w 121"/>
                <a:gd name="T19" fmla="*/ 26 h 106"/>
                <a:gd name="T20" fmla="*/ 119 w 121"/>
                <a:gd name="T21" fmla="*/ 24 h 106"/>
                <a:gd name="T22" fmla="*/ 120 w 121"/>
                <a:gd name="T23" fmla="*/ 21 h 106"/>
                <a:gd name="T24" fmla="*/ 121 w 121"/>
                <a:gd name="T25" fmla="*/ 18 h 106"/>
                <a:gd name="T26" fmla="*/ 121 w 121"/>
                <a:gd name="T27" fmla="*/ 15 h 106"/>
                <a:gd name="T28" fmla="*/ 121 w 121"/>
                <a:gd name="T29" fmla="*/ 13 h 106"/>
                <a:gd name="T30" fmla="*/ 120 w 121"/>
                <a:gd name="T31" fmla="*/ 10 h 106"/>
                <a:gd name="T32" fmla="*/ 119 w 121"/>
                <a:gd name="T33" fmla="*/ 7 h 106"/>
                <a:gd name="T34" fmla="*/ 116 w 121"/>
                <a:gd name="T35" fmla="*/ 5 h 106"/>
                <a:gd name="T36" fmla="*/ 114 w 121"/>
                <a:gd name="T37" fmla="*/ 3 h 106"/>
                <a:gd name="T38" fmla="*/ 111 w 121"/>
                <a:gd name="T39" fmla="*/ 1 h 106"/>
                <a:gd name="T40" fmla="*/ 109 w 121"/>
                <a:gd name="T41" fmla="*/ 1 h 106"/>
                <a:gd name="T42" fmla="*/ 106 w 121"/>
                <a:gd name="T43" fmla="*/ 0 h 106"/>
                <a:gd name="T44" fmla="*/ 103 w 121"/>
                <a:gd name="T45" fmla="*/ 1 h 106"/>
                <a:gd name="T46" fmla="*/ 100 w 121"/>
                <a:gd name="T47" fmla="*/ 1 h 106"/>
                <a:gd name="T48" fmla="*/ 97 w 121"/>
                <a:gd name="T49" fmla="*/ 3 h 106"/>
                <a:gd name="T50" fmla="*/ 95 w 121"/>
                <a:gd name="T51" fmla="*/ 5 h 106"/>
                <a:gd name="T52" fmla="*/ 30 w 121"/>
                <a:gd name="T53" fmla="*/ 70 h 106"/>
                <a:gd name="T54" fmla="*/ 26 w 121"/>
                <a:gd name="T55" fmla="*/ 65 h 106"/>
                <a:gd name="T56" fmla="*/ 24 w 121"/>
                <a:gd name="T57" fmla="*/ 63 h 106"/>
                <a:gd name="T58" fmla="*/ 21 w 121"/>
                <a:gd name="T59" fmla="*/ 61 h 106"/>
                <a:gd name="T60" fmla="*/ 18 w 121"/>
                <a:gd name="T61" fmla="*/ 61 h 106"/>
                <a:gd name="T62" fmla="*/ 15 w 121"/>
                <a:gd name="T63" fmla="*/ 60 h 106"/>
                <a:gd name="T64" fmla="*/ 12 w 121"/>
                <a:gd name="T65" fmla="*/ 61 h 106"/>
                <a:gd name="T66" fmla="*/ 10 w 121"/>
                <a:gd name="T67" fmla="*/ 62 h 106"/>
                <a:gd name="T68" fmla="*/ 7 w 121"/>
                <a:gd name="T69" fmla="*/ 63 h 106"/>
                <a:gd name="T70" fmla="*/ 5 w 121"/>
                <a:gd name="T71" fmla="*/ 65 h 106"/>
                <a:gd name="T72" fmla="*/ 2 w 121"/>
                <a:gd name="T73" fmla="*/ 68 h 106"/>
                <a:gd name="T74" fmla="*/ 1 w 121"/>
                <a:gd name="T75" fmla="*/ 70 h 106"/>
                <a:gd name="T76" fmla="*/ 0 w 121"/>
                <a:gd name="T77" fmla="*/ 73 h 106"/>
                <a:gd name="T78" fmla="*/ 0 w 121"/>
                <a:gd name="T79" fmla="*/ 76 h 106"/>
                <a:gd name="T80" fmla="*/ 0 w 121"/>
                <a:gd name="T81" fmla="*/ 78 h 106"/>
                <a:gd name="T82" fmla="*/ 1 w 121"/>
                <a:gd name="T83" fmla="*/ 82 h 106"/>
                <a:gd name="T84" fmla="*/ 2 w 121"/>
                <a:gd name="T85" fmla="*/ 84 h 106"/>
                <a:gd name="T86" fmla="*/ 5 w 121"/>
                <a:gd name="T87" fmla="*/ 87 h 106"/>
                <a:gd name="T88" fmla="*/ 20 w 121"/>
                <a:gd name="T89" fmla="*/ 101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1" h="106">
                  <a:moveTo>
                    <a:pt x="20" y="101"/>
                  </a:moveTo>
                  <a:lnTo>
                    <a:pt x="22" y="103"/>
                  </a:lnTo>
                  <a:lnTo>
                    <a:pt x="25" y="105"/>
                  </a:lnTo>
                  <a:lnTo>
                    <a:pt x="27" y="105"/>
                  </a:lnTo>
                  <a:lnTo>
                    <a:pt x="30" y="106"/>
                  </a:lnTo>
                  <a:lnTo>
                    <a:pt x="34" y="105"/>
                  </a:lnTo>
                  <a:lnTo>
                    <a:pt x="36" y="105"/>
                  </a:lnTo>
                  <a:lnTo>
                    <a:pt x="39" y="103"/>
                  </a:lnTo>
                  <a:lnTo>
                    <a:pt x="41" y="102"/>
                  </a:lnTo>
                  <a:lnTo>
                    <a:pt x="116" y="26"/>
                  </a:lnTo>
                  <a:lnTo>
                    <a:pt x="119" y="24"/>
                  </a:lnTo>
                  <a:lnTo>
                    <a:pt x="120" y="21"/>
                  </a:lnTo>
                  <a:lnTo>
                    <a:pt x="121" y="18"/>
                  </a:lnTo>
                  <a:lnTo>
                    <a:pt x="121" y="15"/>
                  </a:lnTo>
                  <a:lnTo>
                    <a:pt x="121" y="13"/>
                  </a:lnTo>
                  <a:lnTo>
                    <a:pt x="120" y="10"/>
                  </a:lnTo>
                  <a:lnTo>
                    <a:pt x="119" y="7"/>
                  </a:lnTo>
                  <a:lnTo>
                    <a:pt x="116" y="5"/>
                  </a:lnTo>
                  <a:lnTo>
                    <a:pt x="114" y="3"/>
                  </a:lnTo>
                  <a:lnTo>
                    <a:pt x="111" y="1"/>
                  </a:lnTo>
                  <a:lnTo>
                    <a:pt x="109" y="1"/>
                  </a:lnTo>
                  <a:lnTo>
                    <a:pt x="106" y="0"/>
                  </a:lnTo>
                  <a:lnTo>
                    <a:pt x="103" y="1"/>
                  </a:lnTo>
                  <a:lnTo>
                    <a:pt x="100" y="1"/>
                  </a:lnTo>
                  <a:lnTo>
                    <a:pt x="97" y="3"/>
                  </a:lnTo>
                  <a:lnTo>
                    <a:pt x="95" y="5"/>
                  </a:lnTo>
                  <a:lnTo>
                    <a:pt x="30" y="70"/>
                  </a:lnTo>
                  <a:lnTo>
                    <a:pt x="26" y="65"/>
                  </a:lnTo>
                  <a:lnTo>
                    <a:pt x="24" y="63"/>
                  </a:lnTo>
                  <a:lnTo>
                    <a:pt x="21" y="61"/>
                  </a:lnTo>
                  <a:lnTo>
                    <a:pt x="18" y="61"/>
                  </a:lnTo>
                  <a:lnTo>
                    <a:pt x="15" y="60"/>
                  </a:lnTo>
                  <a:lnTo>
                    <a:pt x="12" y="61"/>
                  </a:lnTo>
                  <a:lnTo>
                    <a:pt x="10" y="62"/>
                  </a:lnTo>
                  <a:lnTo>
                    <a:pt x="7" y="63"/>
                  </a:lnTo>
                  <a:lnTo>
                    <a:pt x="5" y="65"/>
                  </a:lnTo>
                  <a:lnTo>
                    <a:pt x="2" y="68"/>
                  </a:lnTo>
                  <a:lnTo>
                    <a:pt x="1" y="70"/>
                  </a:lnTo>
                  <a:lnTo>
                    <a:pt x="0" y="73"/>
                  </a:lnTo>
                  <a:lnTo>
                    <a:pt x="0" y="76"/>
                  </a:lnTo>
                  <a:lnTo>
                    <a:pt x="0" y="78"/>
                  </a:lnTo>
                  <a:lnTo>
                    <a:pt x="1" y="82"/>
                  </a:lnTo>
                  <a:lnTo>
                    <a:pt x="2" y="84"/>
                  </a:lnTo>
                  <a:lnTo>
                    <a:pt x="5" y="87"/>
                  </a:lnTo>
                  <a:lnTo>
                    <a:pt x="20" y="1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latin typeface="Calibri Light" panose="020F0302020204030204" pitchFamily="34" charset="0"/>
              </a:endParaRPr>
            </a:p>
          </p:txBody>
        </p:sp>
        <p:sp>
          <p:nvSpPr>
            <p:cNvPr id="74" name="Freeform 56"/>
            <p:cNvSpPr>
              <a:spLocks noEditPoints="1"/>
            </p:cNvSpPr>
            <p:nvPr/>
          </p:nvSpPr>
          <p:spPr bwMode="auto">
            <a:xfrm>
              <a:off x="1104900" y="1993900"/>
              <a:ext cx="68263" cy="219075"/>
            </a:xfrm>
            <a:custGeom>
              <a:avLst/>
              <a:gdLst>
                <a:gd name="T0" fmla="*/ 120 w 212"/>
                <a:gd name="T1" fmla="*/ 659 h 694"/>
                <a:gd name="T2" fmla="*/ 99 w 212"/>
                <a:gd name="T3" fmla="*/ 643 h 694"/>
                <a:gd name="T4" fmla="*/ 92 w 212"/>
                <a:gd name="T5" fmla="*/ 618 h 694"/>
                <a:gd name="T6" fmla="*/ 181 w 212"/>
                <a:gd name="T7" fmla="*/ 616 h 694"/>
                <a:gd name="T8" fmla="*/ 167 w 212"/>
                <a:gd name="T9" fmla="*/ 647 h 694"/>
                <a:gd name="T10" fmla="*/ 144 w 212"/>
                <a:gd name="T11" fmla="*/ 662 h 694"/>
                <a:gd name="T12" fmla="*/ 145 w 212"/>
                <a:gd name="T13" fmla="*/ 31 h 694"/>
                <a:gd name="T14" fmla="*/ 168 w 212"/>
                <a:gd name="T15" fmla="*/ 43 h 694"/>
                <a:gd name="T16" fmla="*/ 181 w 212"/>
                <a:gd name="T17" fmla="*/ 57 h 694"/>
                <a:gd name="T18" fmla="*/ 92 w 212"/>
                <a:gd name="T19" fmla="*/ 331 h 694"/>
                <a:gd name="T20" fmla="*/ 95 w 212"/>
                <a:gd name="T21" fmla="*/ 53 h 694"/>
                <a:gd name="T22" fmla="*/ 112 w 212"/>
                <a:gd name="T23" fmla="*/ 38 h 694"/>
                <a:gd name="T24" fmla="*/ 137 w 212"/>
                <a:gd name="T25" fmla="*/ 30 h 694"/>
                <a:gd name="T26" fmla="*/ 182 w 212"/>
                <a:gd name="T27" fmla="*/ 362 h 694"/>
                <a:gd name="T28" fmla="*/ 92 w 212"/>
                <a:gd name="T29" fmla="*/ 362 h 694"/>
                <a:gd name="T30" fmla="*/ 113 w 212"/>
                <a:gd name="T31" fmla="*/ 4 h 694"/>
                <a:gd name="T32" fmla="*/ 84 w 212"/>
                <a:gd name="T33" fmla="*/ 22 h 694"/>
                <a:gd name="T34" fmla="*/ 65 w 212"/>
                <a:gd name="T35" fmla="*/ 46 h 694"/>
                <a:gd name="T36" fmla="*/ 36 w 212"/>
                <a:gd name="T37" fmla="*/ 55 h 694"/>
                <a:gd name="T38" fmla="*/ 21 w 212"/>
                <a:gd name="T39" fmla="*/ 67 h 694"/>
                <a:gd name="T40" fmla="*/ 9 w 212"/>
                <a:gd name="T41" fmla="*/ 82 h 694"/>
                <a:gd name="T42" fmla="*/ 2 w 212"/>
                <a:gd name="T43" fmla="*/ 103 h 694"/>
                <a:gd name="T44" fmla="*/ 0 w 212"/>
                <a:gd name="T45" fmla="*/ 394 h 694"/>
                <a:gd name="T46" fmla="*/ 3 w 212"/>
                <a:gd name="T47" fmla="*/ 402 h 694"/>
                <a:gd name="T48" fmla="*/ 10 w 212"/>
                <a:gd name="T49" fmla="*/ 408 h 694"/>
                <a:gd name="T50" fmla="*/ 19 w 212"/>
                <a:gd name="T51" fmla="*/ 409 h 694"/>
                <a:gd name="T52" fmla="*/ 26 w 212"/>
                <a:gd name="T53" fmla="*/ 404 h 694"/>
                <a:gd name="T54" fmla="*/ 30 w 212"/>
                <a:gd name="T55" fmla="*/ 397 h 694"/>
                <a:gd name="T56" fmla="*/ 31 w 212"/>
                <a:gd name="T57" fmla="*/ 111 h 694"/>
                <a:gd name="T58" fmla="*/ 40 w 212"/>
                <a:gd name="T59" fmla="*/ 89 h 694"/>
                <a:gd name="T60" fmla="*/ 55 w 212"/>
                <a:gd name="T61" fmla="*/ 79 h 694"/>
                <a:gd name="T62" fmla="*/ 62 w 212"/>
                <a:gd name="T63" fmla="*/ 626 h 694"/>
                <a:gd name="T64" fmla="*/ 67 w 212"/>
                <a:gd name="T65" fmla="*/ 647 h 694"/>
                <a:gd name="T66" fmla="*/ 79 w 212"/>
                <a:gd name="T67" fmla="*/ 666 h 694"/>
                <a:gd name="T68" fmla="*/ 95 w 212"/>
                <a:gd name="T69" fmla="*/ 681 h 694"/>
                <a:gd name="T70" fmla="*/ 114 w 212"/>
                <a:gd name="T71" fmla="*/ 690 h 694"/>
                <a:gd name="T72" fmla="*/ 137 w 212"/>
                <a:gd name="T73" fmla="*/ 694 h 694"/>
                <a:gd name="T74" fmla="*/ 157 w 212"/>
                <a:gd name="T75" fmla="*/ 690 h 694"/>
                <a:gd name="T76" fmla="*/ 177 w 212"/>
                <a:gd name="T77" fmla="*/ 680 h 694"/>
                <a:gd name="T78" fmla="*/ 193 w 212"/>
                <a:gd name="T79" fmla="*/ 663 h 694"/>
                <a:gd name="T80" fmla="*/ 206 w 212"/>
                <a:gd name="T81" fmla="*/ 641 h 694"/>
                <a:gd name="T82" fmla="*/ 211 w 212"/>
                <a:gd name="T83" fmla="*/ 613 h 694"/>
                <a:gd name="T84" fmla="*/ 211 w 212"/>
                <a:gd name="T85" fmla="*/ 56 h 694"/>
                <a:gd name="T86" fmla="*/ 206 w 212"/>
                <a:gd name="T87" fmla="*/ 41 h 694"/>
                <a:gd name="T88" fmla="*/ 177 w 212"/>
                <a:gd name="T89" fmla="*/ 13 h 694"/>
                <a:gd name="T90" fmla="*/ 151 w 212"/>
                <a:gd name="T91" fmla="*/ 2 h 694"/>
                <a:gd name="T92" fmla="*/ 137 w 212"/>
                <a:gd name="T93" fmla="*/ 0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12" h="694">
                  <a:moveTo>
                    <a:pt x="137" y="663"/>
                  </a:moveTo>
                  <a:lnTo>
                    <a:pt x="128" y="662"/>
                  </a:lnTo>
                  <a:lnTo>
                    <a:pt x="120" y="659"/>
                  </a:lnTo>
                  <a:lnTo>
                    <a:pt x="112" y="655"/>
                  </a:lnTo>
                  <a:lnTo>
                    <a:pt x="105" y="650"/>
                  </a:lnTo>
                  <a:lnTo>
                    <a:pt x="99" y="643"/>
                  </a:lnTo>
                  <a:lnTo>
                    <a:pt x="95" y="636"/>
                  </a:lnTo>
                  <a:lnTo>
                    <a:pt x="92" y="627"/>
                  </a:lnTo>
                  <a:lnTo>
                    <a:pt x="92" y="618"/>
                  </a:lnTo>
                  <a:lnTo>
                    <a:pt x="92" y="603"/>
                  </a:lnTo>
                  <a:lnTo>
                    <a:pt x="182" y="603"/>
                  </a:lnTo>
                  <a:lnTo>
                    <a:pt x="181" y="616"/>
                  </a:lnTo>
                  <a:lnTo>
                    <a:pt x="178" y="628"/>
                  </a:lnTo>
                  <a:lnTo>
                    <a:pt x="173" y="639"/>
                  </a:lnTo>
                  <a:lnTo>
                    <a:pt x="167" y="647"/>
                  </a:lnTo>
                  <a:lnTo>
                    <a:pt x="161" y="654"/>
                  </a:lnTo>
                  <a:lnTo>
                    <a:pt x="153" y="659"/>
                  </a:lnTo>
                  <a:lnTo>
                    <a:pt x="144" y="662"/>
                  </a:lnTo>
                  <a:lnTo>
                    <a:pt x="137" y="663"/>
                  </a:lnTo>
                  <a:close/>
                  <a:moveTo>
                    <a:pt x="137" y="30"/>
                  </a:moveTo>
                  <a:lnTo>
                    <a:pt x="145" y="31"/>
                  </a:lnTo>
                  <a:lnTo>
                    <a:pt x="153" y="34"/>
                  </a:lnTo>
                  <a:lnTo>
                    <a:pt x="161" y="38"/>
                  </a:lnTo>
                  <a:lnTo>
                    <a:pt x="168" y="43"/>
                  </a:lnTo>
                  <a:lnTo>
                    <a:pt x="173" y="47"/>
                  </a:lnTo>
                  <a:lnTo>
                    <a:pt x="178" y="53"/>
                  </a:lnTo>
                  <a:lnTo>
                    <a:pt x="181" y="57"/>
                  </a:lnTo>
                  <a:lnTo>
                    <a:pt x="182" y="60"/>
                  </a:lnTo>
                  <a:lnTo>
                    <a:pt x="182" y="331"/>
                  </a:lnTo>
                  <a:lnTo>
                    <a:pt x="92" y="331"/>
                  </a:lnTo>
                  <a:lnTo>
                    <a:pt x="92" y="60"/>
                  </a:lnTo>
                  <a:lnTo>
                    <a:pt x="93" y="57"/>
                  </a:lnTo>
                  <a:lnTo>
                    <a:pt x="95" y="53"/>
                  </a:lnTo>
                  <a:lnTo>
                    <a:pt x="99" y="48"/>
                  </a:lnTo>
                  <a:lnTo>
                    <a:pt x="106" y="43"/>
                  </a:lnTo>
                  <a:lnTo>
                    <a:pt x="112" y="38"/>
                  </a:lnTo>
                  <a:lnTo>
                    <a:pt x="120" y="34"/>
                  </a:lnTo>
                  <a:lnTo>
                    <a:pt x="127" y="31"/>
                  </a:lnTo>
                  <a:lnTo>
                    <a:pt x="137" y="30"/>
                  </a:lnTo>
                  <a:lnTo>
                    <a:pt x="137" y="30"/>
                  </a:lnTo>
                  <a:close/>
                  <a:moveTo>
                    <a:pt x="92" y="362"/>
                  </a:moveTo>
                  <a:lnTo>
                    <a:pt x="182" y="362"/>
                  </a:lnTo>
                  <a:lnTo>
                    <a:pt x="182" y="573"/>
                  </a:lnTo>
                  <a:lnTo>
                    <a:pt x="92" y="573"/>
                  </a:lnTo>
                  <a:lnTo>
                    <a:pt x="92" y="362"/>
                  </a:lnTo>
                  <a:close/>
                  <a:moveTo>
                    <a:pt x="137" y="0"/>
                  </a:moveTo>
                  <a:lnTo>
                    <a:pt x="125" y="1"/>
                  </a:lnTo>
                  <a:lnTo>
                    <a:pt x="113" y="4"/>
                  </a:lnTo>
                  <a:lnTo>
                    <a:pt x="102" y="9"/>
                  </a:lnTo>
                  <a:lnTo>
                    <a:pt x="93" y="15"/>
                  </a:lnTo>
                  <a:lnTo>
                    <a:pt x="84" y="22"/>
                  </a:lnTo>
                  <a:lnTo>
                    <a:pt x="76" y="29"/>
                  </a:lnTo>
                  <a:lnTo>
                    <a:pt x="69" y="38"/>
                  </a:lnTo>
                  <a:lnTo>
                    <a:pt x="65" y="46"/>
                  </a:lnTo>
                  <a:lnTo>
                    <a:pt x="53" y="48"/>
                  </a:lnTo>
                  <a:lnTo>
                    <a:pt x="41" y="53"/>
                  </a:lnTo>
                  <a:lnTo>
                    <a:pt x="36" y="55"/>
                  </a:lnTo>
                  <a:lnTo>
                    <a:pt x="30" y="58"/>
                  </a:lnTo>
                  <a:lnTo>
                    <a:pt x="25" y="62"/>
                  </a:lnTo>
                  <a:lnTo>
                    <a:pt x="21" y="67"/>
                  </a:lnTo>
                  <a:lnTo>
                    <a:pt x="16" y="71"/>
                  </a:lnTo>
                  <a:lnTo>
                    <a:pt x="12" y="76"/>
                  </a:lnTo>
                  <a:lnTo>
                    <a:pt x="9" y="82"/>
                  </a:lnTo>
                  <a:lnTo>
                    <a:pt x="6" y="88"/>
                  </a:lnTo>
                  <a:lnTo>
                    <a:pt x="3" y="96"/>
                  </a:lnTo>
                  <a:lnTo>
                    <a:pt x="2" y="103"/>
                  </a:lnTo>
                  <a:lnTo>
                    <a:pt x="1" y="112"/>
                  </a:lnTo>
                  <a:lnTo>
                    <a:pt x="0" y="120"/>
                  </a:lnTo>
                  <a:lnTo>
                    <a:pt x="0" y="394"/>
                  </a:lnTo>
                  <a:lnTo>
                    <a:pt x="1" y="397"/>
                  </a:lnTo>
                  <a:lnTo>
                    <a:pt x="2" y="399"/>
                  </a:lnTo>
                  <a:lnTo>
                    <a:pt x="3" y="402"/>
                  </a:lnTo>
                  <a:lnTo>
                    <a:pt x="6" y="404"/>
                  </a:lnTo>
                  <a:lnTo>
                    <a:pt x="8" y="406"/>
                  </a:lnTo>
                  <a:lnTo>
                    <a:pt x="10" y="408"/>
                  </a:lnTo>
                  <a:lnTo>
                    <a:pt x="13" y="409"/>
                  </a:lnTo>
                  <a:lnTo>
                    <a:pt x="15" y="409"/>
                  </a:lnTo>
                  <a:lnTo>
                    <a:pt x="19" y="409"/>
                  </a:lnTo>
                  <a:lnTo>
                    <a:pt x="22" y="408"/>
                  </a:lnTo>
                  <a:lnTo>
                    <a:pt x="24" y="406"/>
                  </a:lnTo>
                  <a:lnTo>
                    <a:pt x="26" y="404"/>
                  </a:lnTo>
                  <a:lnTo>
                    <a:pt x="28" y="402"/>
                  </a:lnTo>
                  <a:lnTo>
                    <a:pt x="29" y="399"/>
                  </a:lnTo>
                  <a:lnTo>
                    <a:pt x="30" y="397"/>
                  </a:lnTo>
                  <a:lnTo>
                    <a:pt x="30" y="394"/>
                  </a:lnTo>
                  <a:lnTo>
                    <a:pt x="30" y="120"/>
                  </a:lnTo>
                  <a:lnTo>
                    <a:pt x="31" y="111"/>
                  </a:lnTo>
                  <a:lnTo>
                    <a:pt x="34" y="102"/>
                  </a:lnTo>
                  <a:lnTo>
                    <a:pt x="36" y="96"/>
                  </a:lnTo>
                  <a:lnTo>
                    <a:pt x="40" y="89"/>
                  </a:lnTo>
                  <a:lnTo>
                    <a:pt x="44" y="85"/>
                  </a:lnTo>
                  <a:lnTo>
                    <a:pt x="50" y="82"/>
                  </a:lnTo>
                  <a:lnTo>
                    <a:pt x="55" y="79"/>
                  </a:lnTo>
                  <a:lnTo>
                    <a:pt x="62" y="77"/>
                  </a:lnTo>
                  <a:lnTo>
                    <a:pt x="62" y="618"/>
                  </a:lnTo>
                  <a:lnTo>
                    <a:pt x="62" y="626"/>
                  </a:lnTo>
                  <a:lnTo>
                    <a:pt x="63" y="633"/>
                  </a:lnTo>
                  <a:lnTo>
                    <a:pt x="65" y="640"/>
                  </a:lnTo>
                  <a:lnTo>
                    <a:pt x="67" y="647"/>
                  </a:lnTo>
                  <a:lnTo>
                    <a:pt x="70" y="654"/>
                  </a:lnTo>
                  <a:lnTo>
                    <a:pt x="74" y="660"/>
                  </a:lnTo>
                  <a:lnTo>
                    <a:pt x="79" y="666"/>
                  </a:lnTo>
                  <a:lnTo>
                    <a:pt x="84" y="671"/>
                  </a:lnTo>
                  <a:lnTo>
                    <a:pt x="90" y="676"/>
                  </a:lnTo>
                  <a:lnTo>
                    <a:pt x="95" y="681"/>
                  </a:lnTo>
                  <a:lnTo>
                    <a:pt x="101" y="684"/>
                  </a:lnTo>
                  <a:lnTo>
                    <a:pt x="108" y="687"/>
                  </a:lnTo>
                  <a:lnTo>
                    <a:pt x="114" y="690"/>
                  </a:lnTo>
                  <a:lnTo>
                    <a:pt x="122" y="693"/>
                  </a:lnTo>
                  <a:lnTo>
                    <a:pt x="129" y="694"/>
                  </a:lnTo>
                  <a:lnTo>
                    <a:pt x="137" y="694"/>
                  </a:lnTo>
                  <a:lnTo>
                    <a:pt x="143" y="694"/>
                  </a:lnTo>
                  <a:lnTo>
                    <a:pt x="150" y="693"/>
                  </a:lnTo>
                  <a:lnTo>
                    <a:pt x="157" y="690"/>
                  </a:lnTo>
                  <a:lnTo>
                    <a:pt x="164" y="687"/>
                  </a:lnTo>
                  <a:lnTo>
                    <a:pt x="170" y="684"/>
                  </a:lnTo>
                  <a:lnTo>
                    <a:pt x="177" y="680"/>
                  </a:lnTo>
                  <a:lnTo>
                    <a:pt x="182" y="675"/>
                  </a:lnTo>
                  <a:lnTo>
                    <a:pt x="187" y="669"/>
                  </a:lnTo>
                  <a:lnTo>
                    <a:pt x="193" y="663"/>
                  </a:lnTo>
                  <a:lnTo>
                    <a:pt x="197" y="656"/>
                  </a:lnTo>
                  <a:lnTo>
                    <a:pt x="201" y="648"/>
                  </a:lnTo>
                  <a:lnTo>
                    <a:pt x="206" y="641"/>
                  </a:lnTo>
                  <a:lnTo>
                    <a:pt x="208" y="632"/>
                  </a:lnTo>
                  <a:lnTo>
                    <a:pt x="210" y="623"/>
                  </a:lnTo>
                  <a:lnTo>
                    <a:pt x="211" y="613"/>
                  </a:lnTo>
                  <a:lnTo>
                    <a:pt x="212" y="603"/>
                  </a:lnTo>
                  <a:lnTo>
                    <a:pt x="212" y="60"/>
                  </a:lnTo>
                  <a:lnTo>
                    <a:pt x="211" y="56"/>
                  </a:lnTo>
                  <a:lnTo>
                    <a:pt x="210" y="51"/>
                  </a:lnTo>
                  <a:lnTo>
                    <a:pt x="208" y="45"/>
                  </a:lnTo>
                  <a:lnTo>
                    <a:pt x="206" y="41"/>
                  </a:lnTo>
                  <a:lnTo>
                    <a:pt x="198" y="30"/>
                  </a:lnTo>
                  <a:lnTo>
                    <a:pt x="188" y="20"/>
                  </a:lnTo>
                  <a:lnTo>
                    <a:pt x="177" y="13"/>
                  </a:lnTo>
                  <a:lnTo>
                    <a:pt x="164" y="6"/>
                  </a:lnTo>
                  <a:lnTo>
                    <a:pt x="157" y="3"/>
                  </a:lnTo>
                  <a:lnTo>
                    <a:pt x="151" y="2"/>
                  </a:lnTo>
                  <a:lnTo>
                    <a:pt x="143" y="1"/>
                  </a:lnTo>
                  <a:lnTo>
                    <a:pt x="137" y="0"/>
                  </a:lnTo>
                  <a:lnTo>
                    <a:pt x="13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latin typeface="Calibri Light" panose="020F0302020204030204" pitchFamily="34" charset="0"/>
              </a:endParaRPr>
            </a:p>
          </p:txBody>
        </p:sp>
      </p:grpSp>
      <p:sp>
        <p:nvSpPr>
          <p:cNvPr id="83" name="Freeform 82"/>
          <p:cNvSpPr>
            <a:spLocks noEditPoints="1"/>
          </p:cNvSpPr>
          <p:nvPr/>
        </p:nvSpPr>
        <p:spPr bwMode="auto">
          <a:xfrm>
            <a:off x="3545309" y="2310369"/>
            <a:ext cx="265284" cy="233010"/>
          </a:xfrm>
          <a:custGeom>
            <a:avLst/>
            <a:gdLst>
              <a:gd name="T0" fmla="*/ 91 w 905"/>
              <a:gd name="T1" fmla="*/ 90 h 845"/>
              <a:gd name="T2" fmla="*/ 452 w 905"/>
              <a:gd name="T3" fmla="*/ 679 h 845"/>
              <a:gd name="T4" fmla="*/ 436 w 905"/>
              <a:gd name="T5" fmla="*/ 673 h 845"/>
              <a:gd name="T6" fmla="*/ 425 w 905"/>
              <a:gd name="T7" fmla="*/ 660 h 845"/>
              <a:gd name="T8" fmla="*/ 423 w 905"/>
              <a:gd name="T9" fmla="*/ 642 h 845"/>
              <a:gd name="T10" fmla="*/ 431 w 905"/>
              <a:gd name="T11" fmla="*/ 627 h 845"/>
              <a:gd name="T12" fmla="*/ 447 w 905"/>
              <a:gd name="T13" fmla="*/ 619 h 845"/>
              <a:gd name="T14" fmla="*/ 465 w 905"/>
              <a:gd name="T15" fmla="*/ 621 h 845"/>
              <a:gd name="T16" fmla="*/ 478 w 905"/>
              <a:gd name="T17" fmla="*/ 631 h 845"/>
              <a:gd name="T18" fmla="*/ 482 w 905"/>
              <a:gd name="T19" fmla="*/ 649 h 845"/>
              <a:gd name="T20" fmla="*/ 478 w 905"/>
              <a:gd name="T21" fmla="*/ 666 h 845"/>
              <a:gd name="T22" fmla="*/ 465 w 905"/>
              <a:gd name="T23" fmla="*/ 677 h 845"/>
              <a:gd name="T24" fmla="*/ 830 w 905"/>
              <a:gd name="T25" fmla="*/ 0 h 845"/>
              <a:gd name="T26" fmla="*/ 60 w 905"/>
              <a:gd name="T27" fmla="*/ 2 h 845"/>
              <a:gd name="T28" fmla="*/ 40 w 905"/>
              <a:gd name="T29" fmla="*/ 8 h 845"/>
              <a:gd name="T30" fmla="*/ 22 w 905"/>
              <a:gd name="T31" fmla="*/ 22 h 845"/>
              <a:gd name="T32" fmla="*/ 9 w 905"/>
              <a:gd name="T33" fmla="*/ 39 h 845"/>
              <a:gd name="T34" fmla="*/ 1 w 905"/>
              <a:gd name="T35" fmla="*/ 60 h 845"/>
              <a:gd name="T36" fmla="*/ 0 w 905"/>
              <a:gd name="T37" fmla="*/ 649 h 845"/>
              <a:gd name="T38" fmla="*/ 3 w 905"/>
              <a:gd name="T39" fmla="*/ 671 h 845"/>
              <a:gd name="T40" fmla="*/ 13 w 905"/>
              <a:gd name="T41" fmla="*/ 691 h 845"/>
              <a:gd name="T42" fmla="*/ 28 w 905"/>
              <a:gd name="T43" fmla="*/ 706 h 845"/>
              <a:gd name="T44" fmla="*/ 46 w 905"/>
              <a:gd name="T45" fmla="*/ 718 h 845"/>
              <a:gd name="T46" fmla="*/ 67 w 905"/>
              <a:gd name="T47" fmla="*/ 724 h 845"/>
              <a:gd name="T48" fmla="*/ 306 w 905"/>
              <a:gd name="T49" fmla="*/ 815 h 845"/>
              <a:gd name="T50" fmla="*/ 175 w 905"/>
              <a:gd name="T51" fmla="*/ 816 h 845"/>
              <a:gd name="T52" fmla="*/ 168 w 905"/>
              <a:gd name="T53" fmla="*/ 822 h 845"/>
              <a:gd name="T54" fmla="*/ 166 w 905"/>
              <a:gd name="T55" fmla="*/ 829 h 845"/>
              <a:gd name="T56" fmla="*/ 168 w 905"/>
              <a:gd name="T57" fmla="*/ 838 h 845"/>
              <a:gd name="T58" fmla="*/ 175 w 905"/>
              <a:gd name="T59" fmla="*/ 844 h 845"/>
              <a:gd name="T60" fmla="*/ 316 w 905"/>
              <a:gd name="T61" fmla="*/ 845 h 845"/>
              <a:gd name="T62" fmla="*/ 725 w 905"/>
              <a:gd name="T63" fmla="*/ 845 h 845"/>
              <a:gd name="T64" fmla="*/ 732 w 905"/>
              <a:gd name="T65" fmla="*/ 843 h 845"/>
              <a:gd name="T66" fmla="*/ 738 w 905"/>
              <a:gd name="T67" fmla="*/ 836 h 845"/>
              <a:gd name="T68" fmla="*/ 739 w 905"/>
              <a:gd name="T69" fmla="*/ 827 h 845"/>
              <a:gd name="T70" fmla="*/ 734 w 905"/>
              <a:gd name="T71" fmla="*/ 819 h 845"/>
              <a:gd name="T72" fmla="*/ 727 w 905"/>
              <a:gd name="T73" fmla="*/ 815 h 845"/>
              <a:gd name="T74" fmla="*/ 565 w 905"/>
              <a:gd name="T75" fmla="*/ 724 h 845"/>
              <a:gd name="T76" fmla="*/ 845 w 905"/>
              <a:gd name="T77" fmla="*/ 722 h 845"/>
              <a:gd name="T78" fmla="*/ 866 w 905"/>
              <a:gd name="T79" fmla="*/ 715 h 845"/>
              <a:gd name="T80" fmla="*/ 883 w 905"/>
              <a:gd name="T81" fmla="*/ 702 h 845"/>
              <a:gd name="T82" fmla="*/ 896 w 905"/>
              <a:gd name="T83" fmla="*/ 684 h 845"/>
              <a:gd name="T84" fmla="*/ 904 w 905"/>
              <a:gd name="T85" fmla="*/ 663 h 845"/>
              <a:gd name="T86" fmla="*/ 905 w 905"/>
              <a:gd name="T87" fmla="*/ 75 h 845"/>
              <a:gd name="T88" fmla="*/ 901 w 905"/>
              <a:gd name="T89" fmla="*/ 53 h 845"/>
              <a:gd name="T90" fmla="*/ 893 w 905"/>
              <a:gd name="T91" fmla="*/ 33 h 845"/>
              <a:gd name="T92" fmla="*/ 878 w 905"/>
              <a:gd name="T93" fmla="*/ 17 h 845"/>
              <a:gd name="T94" fmla="*/ 859 w 905"/>
              <a:gd name="T95" fmla="*/ 5 h 845"/>
              <a:gd name="T96" fmla="*/ 837 w 905"/>
              <a:gd name="T97" fmla="*/ 0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05" h="845">
                <a:moveTo>
                  <a:pt x="815" y="604"/>
                </a:moveTo>
                <a:lnTo>
                  <a:pt x="91" y="604"/>
                </a:lnTo>
                <a:lnTo>
                  <a:pt x="91" y="90"/>
                </a:lnTo>
                <a:lnTo>
                  <a:pt x="815" y="90"/>
                </a:lnTo>
                <a:lnTo>
                  <a:pt x="815" y="604"/>
                </a:lnTo>
                <a:close/>
                <a:moveTo>
                  <a:pt x="452" y="679"/>
                </a:moveTo>
                <a:lnTo>
                  <a:pt x="447" y="678"/>
                </a:lnTo>
                <a:lnTo>
                  <a:pt x="441" y="677"/>
                </a:lnTo>
                <a:lnTo>
                  <a:pt x="436" y="673"/>
                </a:lnTo>
                <a:lnTo>
                  <a:pt x="431" y="670"/>
                </a:lnTo>
                <a:lnTo>
                  <a:pt x="428" y="666"/>
                </a:lnTo>
                <a:lnTo>
                  <a:pt x="425" y="660"/>
                </a:lnTo>
                <a:lnTo>
                  <a:pt x="423" y="654"/>
                </a:lnTo>
                <a:lnTo>
                  <a:pt x="423" y="649"/>
                </a:lnTo>
                <a:lnTo>
                  <a:pt x="423" y="642"/>
                </a:lnTo>
                <a:lnTo>
                  <a:pt x="425" y="637"/>
                </a:lnTo>
                <a:lnTo>
                  <a:pt x="428" y="631"/>
                </a:lnTo>
                <a:lnTo>
                  <a:pt x="431" y="627"/>
                </a:lnTo>
                <a:lnTo>
                  <a:pt x="436" y="623"/>
                </a:lnTo>
                <a:lnTo>
                  <a:pt x="441" y="621"/>
                </a:lnTo>
                <a:lnTo>
                  <a:pt x="447" y="619"/>
                </a:lnTo>
                <a:lnTo>
                  <a:pt x="452" y="618"/>
                </a:lnTo>
                <a:lnTo>
                  <a:pt x="459" y="619"/>
                </a:lnTo>
                <a:lnTo>
                  <a:pt x="465" y="621"/>
                </a:lnTo>
                <a:lnTo>
                  <a:pt x="469" y="623"/>
                </a:lnTo>
                <a:lnTo>
                  <a:pt x="473" y="627"/>
                </a:lnTo>
                <a:lnTo>
                  <a:pt x="478" y="631"/>
                </a:lnTo>
                <a:lnTo>
                  <a:pt x="480" y="637"/>
                </a:lnTo>
                <a:lnTo>
                  <a:pt x="482" y="642"/>
                </a:lnTo>
                <a:lnTo>
                  <a:pt x="482" y="649"/>
                </a:lnTo>
                <a:lnTo>
                  <a:pt x="482" y="654"/>
                </a:lnTo>
                <a:lnTo>
                  <a:pt x="480" y="660"/>
                </a:lnTo>
                <a:lnTo>
                  <a:pt x="478" y="666"/>
                </a:lnTo>
                <a:lnTo>
                  <a:pt x="473" y="670"/>
                </a:lnTo>
                <a:lnTo>
                  <a:pt x="469" y="673"/>
                </a:lnTo>
                <a:lnTo>
                  <a:pt x="465" y="677"/>
                </a:lnTo>
                <a:lnTo>
                  <a:pt x="459" y="678"/>
                </a:lnTo>
                <a:lnTo>
                  <a:pt x="452" y="679"/>
                </a:lnTo>
                <a:close/>
                <a:moveTo>
                  <a:pt x="830" y="0"/>
                </a:moveTo>
                <a:lnTo>
                  <a:pt x="75" y="0"/>
                </a:lnTo>
                <a:lnTo>
                  <a:pt x="67" y="0"/>
                </a:lnTo>
                <a:lnTo>
                  <a:pt x="60" y="2"/>
                </a:lnTo>
                <a:lnTo>
                  <a:pt x="53" y="3"/>
                </a:lnTo>
                <a:lnTo>
                  <a:pt x="46" y="5"/>
                </a:lnTo>
                <a:lnTo>
                  <a:pt x="40" y="8"/>
                </a:lnTo>
                <a:lnTo>
                  <a:pt x="33" y="13"/>
                </a:lnTo>
                <a:lnTo>
                  <a:pt x="28" y="17"/>
                </a:lnTo>
                <a:lnTo>
                  <a:pt x="22" y="22"/>
                </a:lnTo>
                <a:lnTo>
                  <a:pt x="18" y="27"/>
                </a:lnTo>
                <a:lnTo>
                  <a:pt x="13" y="33"/>
                </a:lnTo>
                <a:lnTo>
                  <a:pt x="9" y="39"/>
                </a:lnTo>
                <a:lnTo>
                  <a:pt x="6" y="46"/>
                </a:lnTo>
                <a:lnTo>
                  <a:pt x="3" y="53"/>
                </a:lnTo>
                <a:lnTo>
                  <a:pt x="1" y="60"/>
                </a:lnTo>
                <a:lnTo>
                  <a:pt x="0" y="67"/>
                </a:lnTo>
                <a:lnTo>
                  <a:pt x="0" y="75"/>
                </a:lnTo>
                <a:lnTo>
                  <a:pt x="0" y="649"/>
                </a:lnTo>
                <a:lnTo>
                  <a:pt x="0" y="657"/>
                </a:lnTo>
                <a:lnTo>
                  <a:pt x="1" y="663"/>
                </a:lnTo>
                <a:lnTo>
                  <a:pt x="3" y="671"/>
                </a:lnTo>
                <a:lnTo>
                  <a:pt x="6" y="678"/>
                </a:lnTo>
                <a:lnTo>
                  <a:pt x="9" y="684"/>
                </a:lnTo>
                <a:lnTo>
                  <a:pt x="13" y="691"/>
                </a:lnTo>
                <a:lnTo>
                  <a:pt x="18" y="697"/>
                </a:lnTo>
                <a:lnTo>
                  <a:pt x="22" y="702"/>
                </a:lnTo>
                <a:lnTo>
                  <a:pt x="28" y="706"/>
                </a:lnTo>
                <a:lnTo>
                  <a:pt x="33" y="711"/>
                </a:lnTo>
                <a:lnTo>
                  <a:pt x="40" y="715"/>
                </a:lnTo>
                <a:lnTo>
                  <a:pt x="46" y="718"/>
                </a:lnTo>
                <a:lnTo>
                  <a:pt x="53" y="721"/>
                </a:lnTo>
                <a:lnTo>
                  <a:pt x="60" y="722"/>
                </a:lnTo>
                <a:lnTo>
                  <a:pt x="67" y="724"/>
                </a:lnTo>
                <a:lnTo>
                  <a:pt x="75" y="724"/>
                </a:lnTo>
                <a:lnTo>
                  <a:pt x="341" y="724"/>
                </a:lnTo>
                <a:lnTo>
                  <a:pt x="306" y="815"/>
                </a:lnTo>
                <a:lnTo>
                  <a:pt x="181" y="815"/>
                </a:lnTo>
                <a:lnTo>
                  <a:pt x="178" y="815"/>
                </a:lnTo>
                <a:lnTo>
                  <a:pt x="175" y="816"/>
                </a:lnTo>
                <a:lnTo>
                  <a:pt x="173" y="817"/>
                </a:lnTo>
                <a:lnTo>
                  <a:pt x="170" y="819"/>
                </a:lnTo>
                <a:lnTo>
                  <a:pt x="168" y="822"/>
                </a:lnTo>
                <a:lnTo>
                  <a:pt x="167" y="824"/>
                </a:lnTo>
                <a:lnTo>
                  <a:pt x="166" y="827"/>
                </a:lnTo>
                <a:lnTo>
                  <a:pt x="166" y="829"/>
                </a:lnTo>
                <a:lnTo>
                  <a:pt x="166" y="833"/>
                </a:lnTo>
                <a:lnTo>
                  <a:pt x="167" y="836"/>
                </a:lnTo>
                <a:lnTo>
                  <a:pt x="168" y="838"/>
                </a:lnTo>
                <a:lnTo>
                  <a:pt x="170" y="840"/>
                </a:lnTo>
                <a:lnTo>
                  <a:pt x="173" y="843"/>
                </a:lnTo>
                <a:lnTo>
                  <a:pt x="175" y="844"/>
                </a:lnTo>
                <a:lnTo>
                  <a:pt x="178" y="845"/>
                </a:lnTo>
                <a:lnTo>
                  <a:pt x="181" y="845"/>
                </a:lnTo>
                <a:lnTo>
                  <a:pt x="316" y="845"/>
                </a:lnTo>
                <a:lnTo>
                  <a:pt x="588" y="845"/>
                </a:lnTo>
                <a:lnTo>
                  <a:pt x="588" y="845"/>
                </a:lnTo>
                <a:lnTo>
                  <a:pt x="725" y="845"/>
                </a:lnTo>
                <a:lnTo>
                  <a:pt x="727" y="845"/>
                </a:lnTo>
                <a:lnTo>
                  <a:pt x="730" y="844"/>
                </a:lnTo>
                <a:lnTo>
                  <a:pt x="732" y="843"/>
                </a:lnTo>
                <a:lnTo>
                  <a:pt x="734" y="840"/>
                </a:lnTo>
                <a:lnTo>
                  <a:pt x="737" y="838"/>
                </a:lnTo>
                <a:lnTo>
                  <a:pt x="738" y="836"/>
                </a:lnTo>
                <a:lnTo>
                  <a:pt x="739" y="833"/>
                </a:lnTo>
                <a:lnTo>
                  <a:pt x="739" y="829"/>
                </a:lnTo>
                <a:lnTo>
                  <a:pt x="739" y="827"/>
                </a:lnTo>
                <a:lnTo>
                  <a:pt x="738" y="824"/>
                </a:lnTo>
                <a:lnTo>
                  <a:pt x="737" y="822"/>
                </a:lnTo>
                <a:lnTo>
                  <a:pt x="734" y="819"/>
                </a:lnTo>
                <a:lnTo>
                  <a:pt x="732" y="817"/>
                </a:lnTo>
                <a:lnTo>
                  <a:pt x="730" y="816"/>
                </a:lnTo>
                <a:lnTo>
                  <a:pt x="727" y="815"/>
                </a:lnTo>
                <a:lnTo>
                  <a:pt x="725" y="815"/>
                </a:lnTo>
                <a:lnTo>
                  <a:pt x="598" y="815"/>
                </a:lnTo>
                <a:lnTo>
                  <a:pt x="565" y="724"/>
                </a:lnTo>
                <a:lnTo>
                  <a:pt x="830" y="724"/>
                </a:lnTo>
                <a:lnTo>
                  <a:pt x="837" y="723"/>
                </a:lnTo>
                <a:lnTo>
                  <a:pt x="845" y="722"/>
                </a:lnTo>
                <a:lnTo>
                  <a:pt x="852" y="721"/>
                </a:lnTo>
                <a:lnTo>
                  <a:pt x="859" y="718"/>
                </a:lnTo>
                <a:lnTo>
                  <a:pt x="866" y="715"/>
                </a:lnTo>
                <a:lnTo>
                  <a:pt x="872" y="711"/>
                </a:lnTo>
                <a:lnTo>
                  <a:pt x="878" y="706"/>
                </a:lnTo>
                <a:lnTo>
                  <a:pt x="883" y="702"/>
                </a:lnTo>
                <a:lnTo>
                  <a:pt x="888" y="697"/>
                </a:lnTo>
                <a:lnTo>
                  <a:pt x="893" y="691"/>
                </a:lnTo>
                <a:lnTo>
                  <a:pt x="896" y="684"/>
                </a:lnTo>
                <a:lnTo>
                  <a:pt x="899" y="678"/>
                </a:lnTo>
                <a:lnTo>
                  <a:pt x="901" y="671"/>
                </a:lnTo>
                <a:lnTo>
                  <a:pt x="904" y="663"/>
                </a:lnTo>
                <a:lnTo>
                  <a:pt x="905" y="657"/>
                </a:lnTo>
                <a:lnTo>
                  <a:pt x="905" y="649"/>
                </a:lnTo>
                <a:lnTo>
                  <a:pt x="905" y="75"/>
                </a:lnTo>
                <a:lnTo>
                  <a:pt x="905" y="67"/>
                </a:lnTo>
                <a:lnTo>
                  <a:pt x="904" y="60"/>
                </a:lnTo>
                <a:lnTo>
                  <a:pt x="901" y="53"/>
                </a:lnTo>
                <a:lnTo>
                  <a:pt x="899" y="46"/>
                </a:lnTo>
                <a:lnTo>
                  <a:pt x="896" y="39"/>
                </a:lnTo>
                <a:lnTo>
                  <a:pt x="893" y="33"/>
                </a:lnTo>
                <a:lnTo>
                  <a:pt x="888" y="27"/>
                </a:lnTo>
                <a:lnTo>
                  <a:pt x="883" y="22"/>
                </a:lnTo>
                <a:lnTo>
                  <a:pt x="878" y="17"/>
                </a:lnTo>
                <a:lnTo>
                  <a:pt x="872" y="13"/>
                </a:lnTo>
                <a:lnTo>
                  <a:pt x="866" y="8"/>
                </a:lnTo>
                <a:lnTo>
                  <a:pt x="859" y="5"/>
                </a:lnTo>
                <a:lnTo>
                  <a:pt x="852" y="3"/>
                </a:lnTo>
                <a:lnTo>
                  <a:pt x="845" y="2"/>
                </a:lnTo>
                <a:lnTo>
                  <a:pt x="837" y="0"/>
                </a:lnTo>
                <a:lnTo>
                  <a:pt x="830" y="0"/>
                </a:lnTo>
                <a:close/>
              </a:path>
            </a:pathLst>
          </a:custGeom>
          <a:solidFill>
            <a:srgbClr val="3498DB"/>
          </a:solidFill>
          <a:ln>
            <a:noFill/>
          </a:ln>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a:latin typeface="Calibri Light" panose="020F0302020204030204" pitchFamily="34" charset="0"/>
            </a:endParaRPr>
          </a:p>
        </p:txBody>
      </p:sp>
      <p:sp>
        <p:nvSpPr>
          <p:cNvPr id="84" name="Freeform 83"/>
          <p:cNvSpPr>
            <a:spLocks noEditPoints="1"/>
          </p:cNvSpPr>
          <p:nvPr/>
        </p:nvSpPr>
        <p:spPr bwMode="auto">
          <a:xfrm rot="16200000">
            <a:off x="3840926" y="2272041"/>
            <a:ext cx="138849" cy="180506"/>
          </a:xfrm>
          <a:custGeom>
            <a:avLst/>
            <a:gdLst>
              <a:gd name="T0" fmla="*/ 148 w 151"/>
              <a:gd name="T1" fmla="*/ 271 h 271"/>
              <a:gd name="T2" fmla="*/ 135 w 151"/>
              <a:gd name="T3" fmla="*/ 264 h 271"/>
              <a:gd name="T4" fmla="*/ 138 w 151"/>
              <a:gd name="T5" fmla="*/ 259 h 271"/>
              <a:gd name="T6" fmla="*/ 151 w 151"/>
              <a:gd name="T7" fmla="*/ 265 h 271"/>
              <a:gd name="T8" fmla="*/ 148 w 151"/>
              <a:gd name="T9" fmla="*/ 271 h 271"/>
              <a:gd name="T10" fmla="*/ 123 w 151"/>
              <a:gd name="T11" fmla="*/ 255 h 271"/>
              <a:gd name="T12" fmla="*/ 112 w 151"/>
              <a:gd name="T13" fmla="*/ 246 h 271"/>
              <a:gd name="T14" fmla="*/ 116 w 151"/>
              <a:gd name="T15" fmla="*/ 242 h 271"/>
              <a:gd name="T16" fmla="*/ 127 w 151"/>
              <a:gd name="T17" fmla="*/ 251 h 271"/>
              <a:gd name="T18" fmla="*/ 123 w 151"/>
              <a:gd name="T19" fmla="*/ 255 h 271"/>
              <a:gd name="T20" fmla="*/ 101 w 151"/>
              <a:gd name="T21" fmla="*/ 236 h 271"/>
              <a:gd name="T22" fmla="*/ 91 w 151"/>
              <a:gd name="T23" fmla="*/ 226 h 271"/>
              <a:gd name="T24" fmla="*/ 96 w 151"/>
              <a:gd name="T25" fmla="*/ 222 h 271"/>
              <a:gd name="T26" fmla="*/ 105 w 151"/>
              <a:gd name="T27" fmla="*/ 232 h 271"/>
              <a:gd name="T28" fmla="*/ 101 w 151"/>
              <a:gd name="T29" fmla="*/ 236 h 271"/>
              <a:gd name="T30" fmla="*/ 82 w 151"/>
              <a:gd name="T31" fmla="*/ 215 h 271"/>
              <a:gd name="T32" fmla="*/ 73 w 151"/>
              <a:gd name="T33" fmla="*/ 204 h 271"/>
              <a:gd name="T34" fmla="*/ 78 w 151"/>
              <a:gd name="T35" fmla="*/ 200 h 271"/>
              <a:gd name="T36" fmla="*/ 86 w 151"/>
              <a:gd name="T37" fmla="*/ 212 h 271"/>
              <a:gd name="T38" fmla="*/ 82 w 151"/>
              <a:gd name="T39" fmla="*/ 215 h 271"/>
              <a:gd name="T40" fmla="*/ 65 w 151"/>
              <a:gd name="T41" fmla="*/ 192 h 271"/>
              <a:gd name="T42" fmla="*/ 57 w 151"/>
              <a:gd name="T43" fmla="*/ 180 h 271"/>
              <a:gd name="T44" fmla="*/ 62 w 151"/>
              <a:gd name="T45" fmla="*/ 177 h 271"/>
              <a:gd name="T46" fmla="*/ 70 w 151"/>
              <a:gd name="T47" fmla="*/ 189 h 271"/>
              <a:gd name="T48" fmla="*/ 65 w 151"/>
              <a:gd name="T49" fmla="*/ 192 h 271"/>
              <a:gd name="T50" fmla="*/ 50 w 151"/>
              <a:gd name="T51" fmla="*/ 167 h 271"/>
              <a:gd name="T52" fmla="*/ 43 w 151"/>
              <a:gd name="T53" fmla="*/ 154 h 271"/>
              <a:gd name="T54" fmla="*/ 48 w 151"/>
              <a:gd name="T55" fmla="*/ 152 h 271"/>
              <a:gd name="T56" fmla="*/ 55 w 151"/>
              <a:gd name="T57" fmla="*/ 165 h 271"/>
              <a:gd name="T58" fmla="*/ 50 w 151"/>
              <a:gd name="T59" fmla="*/ 167 h 271"/>
              <a:gd name="T60" fmla="*/ 37 w 151"/>
              <a:gd name="T61" fmla="*/ 141 h 271"/>
              <a:gd name="T62" fmla="*/ 32 w 151"/>
              <a:gd name="T63" fmla="*/ 128 h 271"/>
              <a:gd name="T64" fmla="*/ 37 w 151"/>
              <a:gd name="T65" fmla="*/ 126 h 271"/>
              <a:gd name="T66" fmla="*/ 42 w 151"/>
              <a:gd name="T67" fmla="*/ 139 h 271"/>
              <a:gd name="T68" fmla="*/ 37 w 151"/>
              <a:gd name="T69" fmla="*/ 141 h 271"/>
              <a:gd name="T70" fmla="*/ 26 w 151"/>
              <a:gd name="T71" fmla="*/ 115 h 271"/>
              <a:gd name="T72" fmla="*/ 22 w 151"/>
              <a:gd name="T73" fmla="*/ 101 h 271"/>
              <a:gd name="T74" fmla="*/ 27 w 151"/>
              <a:gd name="T75" fmla="*/ 99 h 271"/>
              <a:gd name="T76" fmla="*/ 32 w 151"/>
              <a:gd name="T77" fmla="*/ 113 h 271"/>
              <a:gd name="T78" fmla="*/ 26 w 151"/>
              <a:gd name="T79" fmla="*/ 115 h 271"/>
              <a:gd name="T80" fmla="*/ 18 w 151"/>
              <a:gd name="T81" fmla="*/ 87 h 271"/>
              <a:gd name="T82" fmla="*/ 14 w 151"/>
              <a:gd name="T83" fmla="*/ 74 h 271"/>
              <a:gd name="T84" fmla="*/ 19 w 151"/>
              <a:gd name="T85" fmla="*/ 72 h 271"/>
              <a:gd name="T86" fmla="*/ 23 w 151"/>
              <a:gd name="T87" fmla="*/ 86 h 271"/>
              <a:gd name="T88" fmla="*/ 18 w 151"/>
              <a:gd name="T89" fmla="*/ 87 h 271"/>
              <a:gd name="T90" fmla="*/ 10 w 151"/>
              <a:gd name="T91" fmla="*/ 60 h 271"/>
              <a:gd name="T92" fmla="*/ 7 w 151"/>
              <a:gd name="T93" fmla="*/ 46 h 271"/>
              <a:gd name="T94" fmla="*/ 13 w 151"/>
              <a:gd name="T95" fmla="*/ 45 h 271"/>
              <a:gd name="T96" fmla="*/ 16 w 151"/>
              <a:gd name="T97" fmla="*/ 58 h 271"/>
              <a:gd name="T98" fmla="*/ 10 w 151"/>
              <a:gd name="T99" fmla="*/ 60 h 271"/>
              <a:gd name="T100" fmla="*/ 4 w 151"/>
              <a:gd name="T101" fmla="*/ 32 h 271"/>
              <a:gd name="T102" fmla="*/ 2 w 151"/>
              <a:gd name="T103" fmla="*/ 17 h 271"/>
              <a:gd name="T104" fmla="*/ 8 w 151"/>
              <a:gd name="T105" fmla="*/ 17 h 271"/>
              <a:gd name="T106" fmla="*/ 10 w 151"/>
              <a:gd name="T107" fmla="*/ 31 h 271"/>
              <a:gd name="T108" fmla="*/ 4 w 151"/>
              <a:gd name="T109" fmla="*/ 32 h 271"/>
              <a:gd name="T110" fmla="*/ 0 w 151"/>
              <a:gd name="T111" fmla="*/ 3 h 271"/>
              <a:gd name="T112" fmla="*/ 0 w 151"/>
              <a:gd name="T113" fmla="*/ 1 h 271"/>
              <a:gd name="T114" fmla="*/ 5 w 151"/>
              <a:gd name="T115" fmla="*/ 0 h 271"/>
              <a:gd name="T116" fmla="*/ 6 w 151"/>
              <a:gd name="T117" fmla="*/ 2 h 271"/>
              <a:gd name="T118" fmla="*/ 0 w 151"/>
              <a:gd name="T119" fmla="*/ 3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1" h="271">
                <a:moveTo>
                  <a:pt x="148" y="271"/>
                </a:moveTo>
                <a:cubicBezTo>
                  <a:pt x="148" y="270"/>
                  <a:pt x="143" y="268"/>
                  <a:pt x="135" y="264"/>
                </a:cubicBezTo>
                <a:cubicBezTo>
                  <a:pt x="138" y="259"/>
                  <a:pt x="138" y="259"/>
                  <a:pt x="138" y="259"/>
                </a:cubicBezTo>
                <a:cubicBezTo>
                  <a:pt x="146" y="263"/>
                  <a:pt x="151" y="265"/>
                  <a:pt x="151" y="265"/>
                </a:cubicBezTo>
                <a:lnTo>
                  <a:pt x="148" y="271"/>
                </a:lnTo>
                <a:close/>
                <a:moveTo>
                  <a:pt x="123" y="255"/>
                </a:moveTo>
                <a:cubicBezTo>
                  <a:pt x="120" y="253"/>
                  <a:pt x="116" y="249"/>
                  <a:pt x="112" y="246"/>
                </a:cubicBezTo>
                <a:cubicBezTo>
                  <a:pt x="116" y="242"/>
                  <a:pt x="116" y="242"/>
                  <a:pt x="116" y="242"/>
                </a:cubicBezTo>
                <a:cubicBezTo>
                  <a:pt x="119" y="245"/>
                  <a:pt x="123" y="248"/>
                  <a:pt x="127" y="251"/>
                </a:cubicBezTo>
                <a:lnTo>
                  <a:pt x="123" y="255"/>
                </a:lnTo>
                <a:close/>
                <a:moveTo>
                  <a:pt x="101" y="236"/>
                </a:moveTo>
                <a:cubicBezTo>
                  <a:pt x="98" y="233"/>
                  <a:pt x="95" y="230"/>
                  <a:pt x="91" y="226"/>
                </a:cubicBezTo>
                <a:cubicBezTo>
                  <a:pt x="96" y="222"/>
                  <a:pt x="96" y="222"/>
                  <a:pt x="96" y="222"/>
                </a:cubicBezTo>
                <a:cubicBezTo>
                  <a:pt x="99" y="226"/>
                  <a:pt x="102" y="229"/>
                  <a:pt x="105" y="232"/>
                </a:cubicBezTo>
                <a:lnTo>
                  <a:pt x="101" y="236"/>
                </a:lnTo>
                <a:close/>
                <a:moveTo>
                  <a:pt x="82" y="215"/>
                </a:moveTo>
                <a:cubicBezTo>
                  <a:pt x="79" y="211"/>
                  <a:pt x="76" y="208"/>
                  <a:pt x="73" y="204"/>
                </a:cubicBezTo>
                <a:cubicBezTo>
                  <a:pt x="78" y="200"/>
                  <a:pt x="78" y="200"/>
                  <a:pt x="78" y="200"/>
                </a:cubicBezTo>
                <a:cubicBezTo>
                  <a:pt x="80" y="204"/>
                  <a:pt x="83" y="208"/>
                  <a:pt x="86" y="212"/>
                </a:cubicBezTo>
                <a:lnTo>
                  <a:pt x="82" y="215"/>
                </a:lnTo>
                <a:close/>
                <a:moveTo>
                  <a:pt x="65" y="192"/>
                </a:moveTo>
                <a:cubicBezTo>
                  <a:pt x="62" y="188"/>
                  <a:pt x="60" y="184"/>
                  <a:pt x="57" y="180"/>
                </a:cubicBezTo>
                <a:cubicBezTo>
                  <a:pt x="62" y="177"/>
                  <a:pt x="62" y="177"/>
                  <a:pt x="62" y="177"/>
                </a:cubicBezTo>
                <a:cubicBezTo>
                  <a:pt x="64" y="181"/>
                  <a:pt x="67" y="185"/>
                  <a:pt x="70" y="189"/>
                </a:cubicBezTo>
                <a:lnTo>
                  <a:pt x="65" y="192"/>
                </a:lnTo>
                <a:close/>
                <a:moveTo>
                  <a:pt x="50" y="167"/>
                </a:moveTo>
                <a:cubicBezTo>
                  <a:pt x="48" y="163"/>
                  <a:pt x="45" y="159"/>
                  <a:pt x="43" y="154"/>
                </a:cubicBezTo>
                <a:cubicBezTo>
                  <a:pt x="48" y="152"/>
                  <a:pt x="48" y="152"/>
                  <a:pt x="48" y="152"/>
                </a:cubicBezTo>
                <a:cubicBezTo>
                  <a:pt x="51" y="156"/>
                  <a:pt x="53" y="160"/>
                  <a:pt x="55" y="165"/>
                </a:cubicBezTo>
                <a:lnTo>
                  <a:pt x="50" y="167"/>
                </a:lnTo>
                <a:close/>
                <a:moveTo>
                  <a:pt x="37" y="141"/>
                </a:moveTo>
                <a:cubicBezTo>
                  <a:pt x="35" y="137"/>
                  <a:pt x="33" y="133"/>
                  <a:pt x="32" y="128"/>
                </a:cubicBezTo>
                <a:cubicBezTo>
                  <a:pt x="37" y="126"/>
                  <a:pt x="37" y="126"/>
                  <a:pt x="37" y="126"/>
                </a:cubicBezTo>
                <a:cubicBezTo>
                  <a:pt x="39" y="130"/>
                  <a:pt x="41" y="135"/>
                  <a:pt x="42" y="139"/>
                </a:cubicBezTo>
                <a:lnTo>
                  <a:pt x="37" y="141"/>
                </a:lnTo>
                <a:close/>
                <a:moveTo>
                  <a:pt x="26" y="115"/>
                </a:moveTo>
                <a:cubicBezTo>
                  <a:pt x="25" y="110"/>
                  <a:pt x="23" y="106"/>
                  <a:pt x="22" y="101"/>
                </a:cubicBezTo>
                <a:cubicBezTo>
                  <a:pt x="27" y="99"/>
                  <a:pt x="27" y="99"/>
                  <a:pt x="27" y="99"/>
                </a:cubicBezTo>
                <a:cubicBezTo>
                  <a:pt x="29" y="104"/>
                  <a:pt x="30" y="108"/>
                  <a:pt x="32" y="113"/>
                </a:cubicBezTo>
                <a:lnTo>
                  <a:pt x="26" y="115"/>
                </a:lnTo>
                <a:close/>
                <a:moveTo>
                  <a:pt x="18" y="87"/>
                </a:moveTo>
                <a:cubicBezTo>
                  <a:pt x="16" y="83"/>
                  <a:pt x="15" y="78"/>
                  <a:pt x="14" y="74"/>
                </a:cubicBezTo>
                <a:cubicBezTo>
                  <a:pt x="19" y="72"/>
                  <a:pt x="19" y="72"/>
                  <a:pt x="19" y="72"/>
                </a:cubicBezTo>
                <a:cubicBezTo>
                  <a:pt x="20" y="77"/>
                  <a:pt x="22" y="81"/>
                  <a:pt x="23" y="86"/>
                </a:cubicBezTo>
                <a:lnTo>
                  <a:pt x="18" y="87"/>
                </a:lnTo>
                <a:close/>
                <a:moveTo>
                  <a:pt x="10" y="60"/>
                </a:moveTo>
                <a:cubicBezTo>
                  <a:pt x="9" y="55"/>
                  <a:pt x="8" y="50"/>
                  <a:pt x="7" y="46"/>
                </a:cubicBezTo>
                <a:cubicBezTo>
                  <a:pt x="13" y="45"/>
                  <a:pt x="13" y="45"/>
                  <a:pt x="13" y="45"/>
                </a:cubicBezTo>
                <a:cubicBezTo>
                  <a:pt x="14" y="49"/>
                  <a:pt x="15" y="54"/>
                  <a:pt x="16" y="58"/>
                </a:cubicBezTo>
                <a:lnTo>
                  <a:pt x="10" y="60"/>
                </a:lnTo>
                <a:close/>
                <a:moveTo>
                  <a:pt x="4" y="32"/>
                </a:moveTo>
                <a:cubicBezTo>
                  <a:pt x="4" y="27"/>
                  <a:pt x="3" y="22"/>
                  <a:pt x="2" y="17"/>
                </a:cubicBezTo>
                <a:cubicBezTo>
                  <a:pt x="8" y="17"/>
                  <a:pt x="8" y="17"/>
                  <a:pt x="8" y="17"/>
                </a:cubicBezTo>
                <a:cubicBezTo>
                  <a:pt x="9" y="21"/>
                  <a:pt x="9" y="26"/>
                  <a:pt x="10" y="31"/>
                </a:cubicBezTo>
                <a:lnTo>
                  <a:pt x="4" y="32"/>
                </a:lnTo>
                <a:close/>
                <a:moveTo>
                  <a:pt x="0" y="3"/>
                </a:moveTo>
                <a:cubicBezTo>
                  <a:pt x="0" y="1"/>
                  <a:pt x="0" y="1"/>
                  <a:pt x="0" y="1"/>
                </a:cubicBezTo>
                <a:cubicBezTo>
                  <a:pt x="5" y="0"/>
                  <a:pt x="5" y="0"/>
                  <a:pt x="5" y="0"/>
                </a:cubicBezTo>
                <a:cubicBezTo>
                  <a:pt x="6" y="2"/>
                  <a:pt x="6" y="2"/>
                  <a:pt x="6" y="2"/>
                </a:cubicBezTo>
                <a:lnTo>
                  <a:pt x="0" y="3"/>
                </a:lnTo>
                <a:close/>
              </a:path>
            </a:pathLst>
          </a:custGeom>
          <a:solidFill>
            <a:srgbClr val="3498DB"/>
          </a:solidFill>
          <a:ln w="0">
            <a:solidFill>
              <a:srgbClr val="3498DB"/>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a:latin typeface="Calibri Light" panose="020F0302020204030204" pitchFamily="34" charset="0"/>
            </a:endParaRPr>
          </a:p>
        </p:txBody>
      </p:sp>
      <p:grpSp>
        <p:nvGrpSpPr>
          <p:cNvPr id="66" name="Group 65"/>
          <p:cNvGrpSpPr/>
          <p:nvPr/>
        </p:nvGrpSpPr>
        <p:grpSpPr>
          <a:xfrm>
            <a:off x="3876456" y="2057400"/>
            <a:ext cx="314544" cy="325486"/>
            <a:chOff x="4400869" y="1627540"/>
            <a:chExt cx="377381" cy="377383"/>
          </a:xfrm>
        </p:grpSpPr>
        <p:sp>
          <p:nvSpPr>
            <p:cNvPr id="85" name="Oval 84"/>
            <p:cNvSpPr/>
            <p:nvPr/>
          </p:nvSpPr>
          <p:spPr>
            <a:xfrm>
              <a:off x="4400869" y="1627540"/>
              <a:ext cx="377381" cy="377383"/>
            </a:xfrm>
            <a:prstGeom prst="ellipse">
              <a:avLst/>
            </a:prstGeom>
            <a:solidFill>
              <a:srgbClr val="2ECC7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200">
                <a:latin typeface="Calibri Light" panose="020F0302020204030204" pitchFamily="34" charset="0"/>
              </a:endParaRPr>
            </a:p>
          </p:txBody>
        </p:sp>
        <p:grpSp>
          <p:nvGrpSpPr>
            <p:cNvPr id="86" name="Group 85"/>
            <p:cNvGrpSpPr/>
            <p:nvPr/>
          </p:nvGrpSpPr>
          <p:grpSpPr>
            <a:xfrm>
              <a:off x="4493036" y="1720279"/>
              <a:ext cx="193002" cy="191920"/>
              <a:chOff x="5468938" y="1920875"/>
              <a:chExt cx="282575" cy="280988"/>
            </a:xfrm>
            <a:solidFill>
              <a:schemeClr val="bg1"/>
            </a:solidFill>
          </p:grpSpPr>
          <p:sp>
            <p:nvSpPr>
              <p:cNvPr id="87" name="Freeform 86"/>
              <p:cNvSpPr>
                <a:spLocks noEditPoints="1"/>
              </p:cNvSpPr>
              <p:nvPr/>
            </p:nvSpPr>
            <p:spPr bwMode="auto">
              <a:xfrm>
                <a:off x="5468938" y="1920875"/>
                <a:ext cx="130175" cy="128588"/>
              </a:xfrm>
              <a:custGeom>
                <a:avLst/>
                <a:gdLst>
                  <a:gd name="T0" fmla="*/ 32 w 407"/>
                  <a:gd name="T1" fmla="*/ 364 h 406"/>
                  <a:gd name="T2" fmla="*/ 46 w 407"/>
                  <a:gd name="T3" fmla="*/ 346 h 406"/>
                  <a:gd name="T4" fmla="*/ 166 w 407"/>
                  <a:gd name="T5" fmla="*/ 271 h 406"/>
                  <a:gd name="T6" fmla="*/ 205 w 407"/>
                  <a:gd name="T7" fmla="*/ 278 h 406"/>
                  <a:gd name="T8" fmla="*/ 241 w 407"/>
                  <a:gd name="T9" fmla="*/ 272 h 406"/>
                  <a:gd name="T10" fmla="*/ 363 w 407"/>
                  <a:gd name="T11" fmla="*/ 346 h 406"/>
                  <a:gd name="T12" fmla="*/ 374 w 407"/>
                  <a:gd name="T13" fmla="*/ 364 h 406"/>
                  <a:gd name="T14" fmla="*/ 202 w 407"/>
                  <a:gd name="T15" fmla="*/ 376 h 406"/>
                  <a:gd name="T16" fmla="*/ 106 w 407"/>
                  <a:gd name="T17" fmla="*/ 136 h 406"/>
                  <a:gd name="T18" fmla="*/ 164 w 407"/>
                  <a:gd name="T19" fmla="*/ 141 h 406"/>
                  <a:gd name="T20" fmla="*/ 221 w 407"/>
                  <a:gd name="T21" fmla="*/ 119 h 406"/>
                  <a:gd name="T22" fmla="*/ 243 w 407"/>
                  <a:gd name="T23" fmla="*/ 135 h 406"/>
                  <a:gd name="T24" fmla="*/ 269 w 407"/>
                  <a:gd name="T25" fmla="*/ 143 h 406"/>
                  <a:gd name="T26" fmla="*/ 304 w 407"/>
                  <a:gd name="T27" fmla="*/ 141 h 406"/>
                  <a:gd name="T28" fmla="*/ 296 w 407"/>
                  <a:gd name="T29" fmla="*/ 183 h 406"/>
                  <a:gd name="T30" fmla="*/ 275 w 407"/>
                  <a:gd name="T31" fmla="*/ 216 h 406"/>
                  <a:gd name="T32" fmla="*/ 244 w 407"/>
                  <a:gd name="T33" fmla="*/ 240 h 406"/>
                  <a:gd name="T34" fmla="*/ 205 w 407"/>
                  <a:gd name="T35" fmla="*/ 248 h 406"/>
                  <a:gd name="T36" fmla="*/ 166 w 407"/>
                  <a:gd name="T37" fmla="*/ 240 h 406"/>
                  <a:gd name="T38" fmla="*/ 135 w 407"/>
                  <a:gd name="T39" fmla="*/ 216 h 406"/>
                  <a:gd name="T40" fmla="*/ 114 w 407"/>
                  <a:gd name="T41" fmla="*/ 181 h 406"/>
                  <a:gd name="T42" fmla="*/ 106 w 407"/>
                  <a:gd name="T43" fmla="*/ 139 h 406"/>
                  <a:gd name="T44" fmla="*/ 230 w 407"/>
                  <a:gd name="T45" fmla="*/ 33 h 406"/>
                  <a:gd name="T46" fmla="*/ 260 w 407"/>
                  <a:gd name="T47" fmla="*/ 48 h 406"/>
                  <a:gd name="T48" fmla="*/ 282 w 407"/>
                  <a:gd name="T49" fmla="*/ 71 h 406"/>
                  <a:gd name="T50" fmla="*/ 298 w 407"/>
                  <a:gd name="T51" fmla="*/ 102 h 406"/>
                  <a:gd name="T52" fmla="*/ 281 w 407"/>
                  <a:gd name="T53" fmla="*/ 114 h 406"/>
                  <a:gd name="T54" fmla="*/ 250 w 407"/>
                  <a:gd name="T55" fmla="*/ 105 h 406"/>
                  <a:gd name="T56" fmla="*/ 235 w 407"/>
                  <a:gd name="T57" fmla="*/ 87 h 406"/>
                  <a:gd name="T58" fmla="*/ 223 w 407"/>
                  <a:gd name="T59" fmla="*/ 82 h 406"/>
                  <a:gd name="T60" fmla="*/ 208 w 407"/>
                  <a:gd name="T61" fmla="*/ 92 h 406"/>
                  <a:gd name="T62" fmla="*/ 181 w 407"/>
                  <a:gd name="T63" fmla="*/ 107 h 406"/>
                  <a:gd name="T64" fmla="*/ 147 w 407"/>
                  <a:gd name="T65" fmla="*/ 113 h 406"/>
                  <a:gd name="T66" fmla="*/ 114 w 407"/>
                  <a:gd name="T67" fmla="*/ 97 h 406"/>
                  <a:gd name="T68" fmla="*/ 130 w 407"/>
                  <a:gd name="T69" fmla="*/ 68 h 406"/>
                  <a:gd name="T70" fmla="*/ 152 w 407"/>
                  <a:gd name="T71" fmla="*/ 47 h 406"/>
                  <a:gd name="T72" fmla="*/ 181 w 407"/>
                  <a:gd name="T73" fmla="*/ 33 h 406"/>
                  <a:gd name="T74" fmla="*/ 239 w 407"/>
                  <a:gd name="T75" fmla="*/ 406 h 406"/>
                  <a:gd name="T76" fmla="*/ 403 w 407"/>
                  <a:gd name="T77" fmla="*/ 354 h 406"/>
                  <a:gd name="T78" fmla="*/ 380 w 407"/>
                  <a:gd name="T79" fmla="*/ 321 h 406"/>
                  <a:gd name="T80" fmla="*/ 271 w 407"/>
                  <a:gd name="T81" fmla="*/ 258 h 406"/>
                  <a:gd name="T82" fmla="*/ 297 w 407"/>
                  <a:gd name="T83" fmla="*/ 236 h 406"/>
                  <a:gd name="T84" fmla="*/ 324 w 407"/>
                  <a:gd name="T85" fmla="*/ 192 h 406"/>
                  <a:gd name="T86" fmla="*/ 333 w 407"/>
                  <a:gd name="T87" fmla="*/ 157 h 406"/>
                  <a:gd name="T88" fmla="*/ 332 w 407"/>
                  <a:gd name="T89" fmla="*/ 111 h 406"/>
                  <a:gd name="T90" fmla="*/ 312 w 407"/>
                  <a:gd name="T91" fmla="*/ 61 h 406"/>
                  <a:gd name="T92" fmla="*/ 277 w 407"/>
                  <a:gd name="T93" fmla="*/ 23 h 406"/>
                  <a:gd name="T94" fmla="*/ 231 w 407"/>
                  <a:gd name="T95" fmla="*/ 3 h 406"/>
                  <a:gd name="T96" fmla="*/ 179 w 407"/>
                  <a:gd name="T97" fmla="*/ 3 h 406"/>
                  <a:gd name="T98" fmla="*/ 133 w 407"/>
                  <a:gd name="T99" fmla="*/ 23 h 406"/>
                  <a:gd name="T100" fmla="*/ 99 w 407"/>
                  <a:gd name="T101" fmla="*/ 61 h 406"/>
                  <a:gd name="T102" fmla="*/ 80 w 407"/>
                  <a:gd name="T103" fmla="*/ 111 h 406"/>
                  <a:gd name="T104" fmla="*/ 77 w 407"/>
                  <a:gd name="T105" fmla="*/ 157 h 406"/>
                  <a:gd name="T106" fmla="*/ 92 w 407"/>
                  <a:gd name="T107" fmla="*/ 206 h 406"/>
                  <a:gd name="T108" fmla="*/ 136 w 407"/>
                  <a:gd name="T109" fmla="*/ 256 h 406"/>
                  <a:gd name="T110" fmla="*/ 29 w 407"/>
                  <a:gd name="T111" fmla="*/ 321 h 406"/>
                  <a:gd name="T112" fmla="*/ 5 w 407"/>
                  <a:gd name="T113" fmla="*/ 354 h 406"/>
                  <a:gd name="T114" fmla="*/ 202 w 407"/>
                  <a:gd name="T115" fmla="*/ 406 h 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07" h="406">
                    <a:moveTo>
                      <a:pt x="30" y="376"/>
                    </a:moveTo>
                    <a:lnTo>
                      <a:pt x="30" y="375"/>
                    </a:lnTo>
                    <a:lnTo>
                      <a:pt x="31" y="369"/>
                    </a:lnTo>
                    <a:lnTo>
                      <a:pt x="32" y="364"/>
                    </a:lnTo>
                    <a:lnTo>
                      <a:pt x="36" y="359"/>
                    </a:lnTo>
                    <a:lnTo>
                      <a:pt x="39" y="354"/>
                    </a:lnTo>
                    <a:lnTo>
                      <a:pt x="42" y="350"/>
                    </a:lnTo>
                    <a:lnTo>
                      <a:pt x="46" y="346"/>
                    </a:lnTo>
                    <a:lnTo>
                      <a:pt x="51" y="343"/>
                    </a:lnTo>
                    <a:lnTo>
                      <a:pt x="56" y="342"/>
                    </a:lnTo>
                    <a:lnTo>
                      <a:pt x="166" y="311"/>
                    </a:lnTo>
                    <a:lnTo>
                      <a:pt x="166" y="271"/>
                    </a:lnTo>
                    <a:lnTo>
                      <a:pt x="175" y="274"/>
                    </a:lnTo>
                    <a:lnTo>
                      <a:pt x="186" y="276"/>
                    </a:lnTo>
                    <a:lnTo>
                      <a:pt x="195" y="277"/>
                    </a:lnTo>
                    <a:lnTo>
                      <a:pt x="205" y="278"/>
                    </a:lnTo>
                    <a:lnTo>
                      <a:pt x="215" y="277"/>
                    </a:lnTo>
                    <a:lnTo>
                      <a:pt x="223" y="276"/>
                    </a:lnTo>
                    <a:lnTo>
                      <a:pt x="233" y="275"/>
                    </a:lnTo>
                    <a:lnTo>
                      <a:pt x="241" y="272"/>
                    </a:lnTo>
                    <a:lnTo>
                      <a:pt x="241" y="311"/>
                    </a:lnTo>
                    <a:lnTo>
                      <a:pt x="354" y="340"/>
                    </a:lnTo>
                    <a:lnTo>
                      <a:pt x="358" y="343"/>
                    </a:lnTo>
                    <a:lnTo>
                      <a:pt x="363" y="346"/>
                    </a:lnTo>
                    <a:lnTo>
                      <a:pt x="367" y="349"/>
                    </a:lnTo>
                    <a:lnTo>
                      <a:pt x="370" y="353"/>
                    </a:lnTo>
                    <a:lnTo>
                      <a:pt x="373" y="359"/>
                    </a:lnTo>
                    <a:lnTo>
                      <a:pt x="374" y="364"/>
                    </a:lnTo>
                    <a:lnTo>
                      <a:pt x="377" y="369"/>
                    </a:lnTo>
                    <a:lnTo>
                      <a:pt x="377" y="376"/>
                    </a:lnTo>
                    <a:lnTo>
                      <a:pt x="239" y="376"/>
                    </a:lnTo>
                    <a:lnTo>
                      <a:pt x="202" y="376"/>
                    </a:lnTo>
                    <a:lnTo>
                      <a:pt x="30" y="376"/>
                    </a:lnTo>
                    <a:close/>
                    <a:moveTo>
                      <a:pt x="106" y="139"/>
                    </a:moveTo>
                    <a:lnTo>
                      <a:pt x="106" y="138"/>
                    </a:lnTo>
                    <a:lnTo>
                      <a:pt x="106" y="136"/>
                    </a:lnTo>
                    <a:lnTo>
                      <a:pt x="120" y="140"/>
                    </a:lnTo>
                    <a:lnTo>
                      <a:pt x="134" y="142"/>
                    </a:lnTo>
                    <a:lnTo>
                      <a:pt x="149" y="142"/>
                    </a:lnTo>
                    <a:lnTo>
                      <a:pt x="164" y="141"/>
                    </a:lnTo>
                    <a:lnTo>
                      <a:pt x="179" y="139"/>
                    </a:lnTo>
                    <a:lnTo>
                      <a:pt x="193" y="134"/>
                    </a:lnTo>
                    <a:lnTo>
                      <a:pt x="208" y="127"/>
                    </a:lnTo>
                    <a:lnTo>
                      <a:pt x="221" y="119"/>
                    </a:lnTo>
                    <a:lnTo>
                      <a:pt x="226" y="124"/>
                    </a:lnTo>
                    <a:lnTo>
                      <a:pt x="232" y="128"/>
                    </a:lnTo>
                    <a:lnTo>
                      <a:pt x="237" y="131"/>
                    </a:lnTo>
                    <a:lnTo>
                      <a:pt x="243" y="135"/>
                    </a:lnTo>
                    <a:lnTo>
                      <a:pt x="249" y="138"/>
                    </a:lnTo>
                    <a:lnTo>
                      <a:pt x="255" y="140"/>
                    </a:lnTo>
                    <a:lnTo>
                      <a:pt x="262" y="142"/>
                    </a:lnTo>
                    <a:lnTo>
                      <a:pt x="269" y="143"/>
                    </a:lnTo>
                    <a:lnTo>
                      <a:pt x="276" y="144"/>
                    </a:lnTo>
                    <a:lnTo>
                      <a:pt x="282" y="144"/>
                    </a:lnTo>
                    <a:lnTo>
                      <a:pt x="293" y="143"/>
                    </a:lnTo>
                    <a:lnTo>
                      <a:pt x="304" y="141"/>
                    </a:lnTo>
                    <a:lnTo>
                      <a:pt x="304" y="152"/>
                    </a:lnTo>
                    <a:lnTo>
                      <a:pt x="302" y="162"/>
                    </a:lnTo>
                    <a:lnTo>
                      <a:pt x="299" y="173"/>
                    </a:lnTo>
                    <a:lnTo>
                      <a:pt x="296" y="183"/>
                    </a:lnTo>
                    <a:lnTo>
                      <a:pt x="292" y="191"/>
                    </a:lnTo>
                    <a:lnTo>
                      <a:pt x="287" y="201"/>
                    </a:lnTo>
                    <a:lnTo>
                      <a:pt x="281" y="209"/>
                    </a:lnTo>
                    <a:lnTo>
                      <a:pt x="275" y="216"/>
                    </a:lnTo>
                    <a:lnTo>
                      <a:pt x="267" y="224"/>
                    </a:lnTo>
                    <a:lnTo>
                      <a:pt x="260" y="230"/>
                    </a:lnTo>
                    <a:lnTo>
                      <a:pt x="252" y="235"/>
                    </a:lnTo>
                    <a:lnTo>
                      <a:pt x="244" y="240"/>
                    </a:lnTo>
                    <a:lnTo>
                      <a:pt x="234" y="243"/>
                    </a:lnTo>
                    <a:lnTo>
                      <a:pt x="225" y="246"/>
                    </a:lnTo>
                    <a:lnTo>
                      <a:pt x="216" y="247"/>
                    </a:lnTo>
                    <a:lnTo>
                      <a:pt x="205" y="248"/>
                    </a:lnTo>
                    <a:lnTo>
                      <a:pt x="195" y="247"/>
                    </a:lnTo>
                    <a:lnTo>
                      <a:pt x="186" y="245"/>
                    </a:lnTo>
                    <a:lnTo>
                      <a:pt x="176" y="243"/>
                    </a:lnTo>
                    <a:lnTo>
                      <a:pt x="166" y="240"/>
                    </a:lnTo>
                    <a:lnTo>
                      <a:pt x="158" y="234"/>
                    </a:lnTo>
                    <a:lnTo>
                      <a:pt x="150" y="229"/>
                    </a:lnTo>
                    <a:lnTo>
                      <a:pt x="143" y="223"/>
                    </a:lnTo>
                    <a:lnTo>
                      <a:pt x="135" y="216"/>
                    </a:lnTo>
                    <a:lnTo>
                      <a:pt x="129" y="208"/>
                    </a:lnTo>
                    <a:lnTo>
                      <a:pt x="124" y="200"/>
                    </a:lnTo>
                    <a:lnTo>
                      <a:pt x="118" y="190"/>
                    </a:lnTo>
                    <a:lnTo>
                      <a:pt x="114" y="181"/>
                    </a:lnTo>
                    <a:lnTo>
                      <a:pt x="111" y="171"/>
                    </a:lnTo>
                    <a:lnTo>
                      <a:pt x="109" y="160"/>
                    </a:lnTo>
                    <a:lnTo>
                      <a:pt x="107" y="150"/>
                    </a:lnTo>
                    <a:lnTo>
                      <a:pt x="106" y="139"/>
                    </a:lnTo>
                    <a:close/>
                    <a:moveTo>
                      <a:pt x="205" y="30"/>
                    </a:moveTo>
                    <a:lnTo>
                      <a:pt x="214" y="30"/>
                    </a:lnTo>
                    <a:lnTo>
                      <a:pt x="222" y="32"/>
                    </a:lnTo>
                    <a:lnTo>
                      <a:pt x="230" y="33"/>
                    </a:lnTo>
                    <a:lnTo>
                      <a:pt x="238" y="36"/>
                    </a:lnTo>
                    <a:lnTo>
                      <a:pt x="246" y="39"/>
                    </a:lnTo>
                    <a:lnTo>
                      <a:pt x="252" y="43"/>
                    </a:lnTo>
                    <a:lnTo>
                      <a:pt x="260" y="48"/>
                    </a:lnTo>
                    <a:lnTo>
                      <a:pt x="266" y="53"/>
                    </a:lnTo>
                    <a:lnTo>
                      <a:pt x="271" y="58"/>
                    </a:lnTo>
                    <a:lnTo>
                      <a:pt x="278" y="65"/>
                    </a:lnTo>
                    <a:lnTo>
                      <a:pt x="282" y="71"/>
                    </a:lnTo>
                    <a:lnTo>
                      <a:pt x="288" y="78"/>
                    </a:lnTo>
                    <a:lnTo>
                      <a:pt x="292" y="85"/>
                    </a:lnTo>
                    <a:lnTo>
                      <a:pt x="295" y="94"/>
                    </a:lnTo>
                    <a:lnTo>
                      <a:pt x="298" y="102"/>
                    </a:lnTo>
                    <a:lnTo>
                      <a:pt x="300" y="110"/>
                    </a:lnTo>
                    <a:lnTo>
                      <a:pt x="295" y="112"/>
                    </a:lnTo>
                    <a:lnTo>
                      <a:pt x="289" y="113"/>
                    </a:lnTo>
                    <a:lnTo>
                      <a:pt x="281" y="114"/>
                    </a:lnTo>
                    <a:lnTo>
                      <a:pt x="274" y="113"/>
                    </a:lnTo>
                    <a:lnTo>
                      <a:pt x="265" y="112"/>
                    </a:lnTo>
                    <a:lnTo>
                      <a:pt x="255" y="108"/>
                    </a:lnTo>
                    <a:lnTo>
                      <a:pt x="250" y="105"/>
                    </a:lnTo>
                    <a:lnTo>
                      <a:pt x="246" y="100"/>
                    </a:lnTo>
                    <a:lnTo>
                      <a:pt x="241" y="96"/>
                    </a:lnTo>
                    <a:lnTo>
                      <a:pt x="237" y="90"/>
                    </a:lnTo>
                    <a:lnTo>
                      <a:pt x="235" y="87"/>
                    </a:lnTo>
                    <a:lnTo>
                      <a:pt x="233" y="84"/>
                    </a:lnTo>
                    <a:lnTo>
                      <a:pt x="230" y="83"/>
                    </a:lnTo>
                    <a:lnTo>
                      <a:pt x="226" y="82"/>
                    </a:lnTo>
                    <a:lnTo>
                      <a:pt x="223" y="82"/>
                    </a:lnTo>
                    <a:lnTo>
                      <a:pt x="220" y="83"/>
                    </a:lnTo>
                    <a:lnTo>
                      <a:pt x="217" y="84"/>
                    </a:lnTo>
                    <a:lnTo>
                      <a:pt x="214" y="86"/>
                    </a:lnTo>
                    <a:lnTo>
                      <a:pt x="208" y="92"/>
                    </a:lnTo>
                    <a:lnTo>
                      <a:pt x="202" y="96"/>
                    </a:lnTo>
                    <a:lnTo>
                      <a:pt x="195" y="100"/>
                    </a:lnTo>
                    <a:lnTo>
                      <a:pt x="189" y="104"/>
                    </a:lnTo>
                    <a:lnTo>
                      <a:pt x="181" y="107"/>
                    </a:lnTo>
                    <a:lnTo>
                      <a:pt x="175" y="109"/>
                    </a:lnTo>
                    <a:lnTo>
                      <a:pt x="167" y="111"/>
                    </a:lnTo>
                    <a:lnTo>
                      <a:pt x="161" y="112"/>
                    </a:lnTo>
                    <a:lnTo>
                      <a:pt x="147" y="113"/>
                    </a:lnTo>
                    <a:lnTo>
                      <a:pt x="134" y="112"/>
                    </a:lnTo>
                    <a:lnTo>
                      <a:pt x="121" y="110"/>
                    </a:lnTo>
                    <a:lnTo>
                      <a:pt x="111" y="106"/>
                    </a:lnTo>
                    <a:lnTo>
                      <a:pt x="114" y="97"/>
                    </a:lnTo>
                    <a:lnTo>
                      <a:pt x="117" y="90"/>
                    </a:lnTo>
                    <a:lnTo>
                      <a:pt x="121" y="82"/>
                    </a:lnTo>
                    <a:lnTo>
                      <a:pt x="125" y="76"/>
                    </a:lnTo>
                    <a:lnTo>
                      <a:pt x="130" y="68"/>
                    </a:lnTo>
                    <a:lnTo>
                      <a:pt x="135" y="63"/>
                    </a:lnTo>
                    <a:lnTo>
                      <a:pt x="141" y="56"/>
                    </a:lnTo>
                    <a:lnTo>
                      <a:pt x="146" y="51"/>
                    </a:lnTo>
                    <a:lnTo>
                      <a:pt x="152" y="47"/>
                    </a:lnTo>
                    <a:lnTo>
                      <a:pt x="160" y="42"/>
                    </a:lnTo>
                    <a:lnTo>
                      <a:pt x="166" y="38"/>
                    </a:lnTo>
                    <a:lnTo>
                      <a:pt x="174" y="35"/>
                    </a:lnTo>
                    <a:lnTo>
                      <a:pt x="181" y="33"/>
                    </a:lnTo>
                    <a:lnTo>
                      <a:pt x="189" y="31"/>
                    </a:lnTo>
                    <a:lnTo>
                      <a:pt x="198" y="30"/>
                    </a:lnTo>
                    <a:lnTo>
                      <a:pt x="205" y="30"/>
                    </a:lnTo>
                    <a:close/>
                    <a:moveTo>
                      <a:pt x="239" y="406"/>
                    </a:moveTo>
                    <a:lnTo>
                      <a:pt x="407" y="406"/>
                    </a:lnTo>
                    <a:lnTo>
                      <a:pt x="407" y="376"/>
                    </a:lnTo>
                    <a:lnTo>
                      <a:pt x="406" y="365"/>
                    </a:lnTo>
                    <a:lnTo>
                      <a:pt x="403" y="354"/>
                    </a:lnTo>
                    <a:lnTo>
                      <a:pt x="399" y="345"/>
                    </a:lnTo>
                    <a:lnTo>
                      <a:pt x="394" y="336"/>
                    </a:lnTo>
                    <a:lnTo>
                      <a:pt x="387" y="328"/>
                    </a:lnTo>
                    <a:lnTo>
                      <a:pt x="380" y="321"/>
                    </a:lnTo>
                    <a:lnTo>
                      <a:pt x="371" y="316"/>
                    </a:lnTo>
                    <a:lnTo>
                      <a:pt x="363" y="311"/>
                    </a:lnTo>
                    <a:lnTo>
                      <a:pt x="271" y="289"/>
                    </a:lnTo>
                    <a:lnTo>
                      <a:pt x="271" y="258"/>
                    </a:lnTo>
                    <a:lnTo>
                      <a:pt x="278" y="253"/>
                    </a:lnTo>
                    <a:lnTo>
                      <a:pt x="284" y="248"/>
                    </a:lnTo>
                    <a:lnTo>
                      <a:pt x="291" y="242"/>
                    </a:lnTo>
                    <a:lnTo>
                      <a:pt x="297" y="236"/>
                    </a:lnTo>
                    <a:lnTo>
                      <a:pt x="308" y="223"/>
                    </a:lnTo>
                    <a:lnTo>
                      <a:pt x="317" y="209"/>
                    </a:lnTo>
                    <a:lnTo>
                      <a:pt x="321" y="200"/>
                    </a:lnTo>
                    <a:lnTo>
                      <a:pt x="324" y="192"/>
                    </a:lnTo>
                    <a:lnTo>
                      <a:pt x="327" y="184"/>
                    </a:lnTo>
                    <a:lnTo>
                      <a:pt x="329" y="175"/>
                    </a:lnTo>
                    <a:lnTo>
                      <a:pt x="332" y="167"/>
                    </a:lnTo>
                    <a:lnTo>
                      <a:pt x="333" y="157"/>
                    </a:lnTo>
                    <a:lnTo>
                      <a:pt x="334" y="149"/>
                    </a:lnTo>
                    <a:lnTo>
                      <a:pt x="334" y="139"/>
                    </a:lnTo>
                    <a:lnTo>
                      <a:pt x="334" y="125"/>
                    </a:lnTo>
                    <a:lnTo>
                      <a:pt x="332" y="111"/>
                    </a:lnTo>
                    <a:lnTo>
                      <a:pt x="328" y="97"/>
                    </a:lnTo>
                    <a:lnTo>
                      <a:pt x="324" y="84"/>
                    </a:lnTo>
                    <a:lnTo>
                      <a:pt x="319" y="72"/>
                    </a:lnTo>
                    <a:lnTo>
                      <a:pt x="312" y="61"/>
                    </a:lnTo>
                    <a:lnTo>
                      <a:pt x="305" y="50"/>
                    </a:lnTo>
                    <a:lnTo>
                      <a:pt x="296" y="40"/>
                    </a:lnTo>
                    <a:lnTo>
                      <a:pt x="288" y="32"/>
                    </a:lnTo>
                    <a:lnTo>
                      <a:pt x="277" y="23"/>
                    </a:lnTo>
                    <a:lnTo>
                      <a:pt x="266" y="17"/>
                    </a:lnTo>
                    <a:lnTo>
                      <a:pt x="255" y="10"/>
                    </a:lnTo>
                    <a:lnTo>
                      <a:pt x="244" y="6"/>
                    </a:lnTo>
                    <a:lnTo>
                      <a:pt x="231" y="3"/>
                    </a:lnTo>
                    <a:lnTo>
                      <a:pt x="219" y="1"/>
                    </a:lnTo>
                    <a:lnTo>
                      <a:pt x="205" y="0"/>
                    </a:lnTo>
                    <a:lnTo>
                      <a:pt x="192" y="1"/>
                    </a:lnTo>
                    <a:lnTo>
                      <a:pt x="179" y="3"/>
                    </a:lnTo>
                    <a:lnTo>
                      <a:pt x="167" y="6"/>
                    </a:lnTo>
                    <a:lnTo>
                      <a:pt x="156" y="10"/>
                    </a:lnTo>
                    <a:lnTo>
                      <a:pt x="144" y="17"/>
                    </a:lnTo>
                    <a:lnTo>
                      <a:pt x="133" y="23"/>
                    </a:lnTo>
                    <a:lnTo>
                      <a:pt x="124" y="32"/>
                    </a:lnTo>
                    <a:lnTo>
                      <a:pt x="114" y="40"/>
                    </a:lnTo>
                    <a:lnTo>
                      <a:pt x="106" y="50"/>
                    </a:lnTo>
                    <a:lnTo>
                      <a:pt x="99" y="61"/>
                    </a:lnTo>
                    <a:lnTo>
                      <a:pt x="92" y="72"/>
                    </a:lnTo>
                    <a:lnTo>
                      <a:pt x="87" y="84"/>
                    </a:lnTo>
                    <a:lnTo>
                      <a:pt x="83" y="97"/>
                    </a:lnTo>
                    <a:lnTo>
                      <a:pt x="80" y="111"/>
                    </a:lnTo>
                    <a:lnTo>
                      <a:pt x="77" y="125"/>
                    </a:lnTo>
                    <a:lnTo>
                      <a:pt x="76" y="139"/>
                    </a:lnTo>
                    <a:lnTo>
                      <a:pt x="76" y="147"/>
                    </a:lnTo>
                    <a:lnTo>
                      <a:pt x="77" y="157"/>
                    </a:lnTo>
                    <a:lnTo>
                      <a:pt x="78" y="166"/>
                    </a:lnTo>
                    <a:lnTo>
                      <a:pt x="81" y="174"/>
                    </a:lnTo>
                    <a:lnTo>
                      <a:pt x="86" y="190"/>
                    </a:lnTo>
                    <a:lnTo>
                      <a:pt x="92" y="206"/>
                    </a:lnTo>
                    <a:lnTo>
                      <a:pt x="101" y="220"/>
                    </a:lnTo>
                    <a:lnTo>
                      <a:pt x="112" y="234"/>
                    </a:lnTo>
                    <a:lnTo>
                      <a:pt x="124" y="246"/>
                    </a:lnTo>
                    <a:lnTo>
                      <a:pt x="136" y="256"/>
                    </a:lnTo>
                    <a:lnTo>
                      <a:pt x="136" y="289"/>
                    </a:lnTo>
                    <a:lnTo>
                      <a:pt x="48" y="313"/>
                    </a:lnTo>
                    <a:lnTo>
                      <a:pt x="39" y="316"/>
                    </a:lnTo>
                    <a:lnTo>
                      <a:pt x="29" y="321"/>
                    </a:lnTo>
                    <a:lnTo>
                      <a:pt x="22" y="328"/>
                    </a:lnTo>
                    <a:lnTo>
                      <a:pt x="14" y="336"/>
                    </a:lnTo>
                    <a:lnTo>
                      <a:pt x="9" y="345"/>
                    </a:lnTo>
                    <a:lnTo>
                      <a:pt x="5" y="354"/>
                    </a:lnTo>
                    <a:lnTo>
                      <a:pt x="1" y="364"/>
                    </a:lnTo>
                    <a:lnTo>
                      <a:pt x="0" y="375"/>
                    </a:lnTo>
                    <a:lnTo>
                      <a:pt x="0" y="406"/>
                    </a:lnTo>
                    <a:lnTo>
                      <a:pt x="202" y="406"/>
                    </a:lnTo>
                    <a:lnTo>
                      <a:pt x="239" y="406"/>
                    </a:lnTo>
                    <a:close/>
                  </a:path>
                </a:pathLst>
              </a:custGeom>
              <a:solidFill>
                <a:schemeClr val="bg1"/>
              </a:solidFill>
              <a:ln w="3175">
                <a:noFill/>
                <a:round/>
                <a:headEnd/>
                <a:tailEnd/>
              </a:ln>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a:latin typeface="Calibri Light" panose="020F0302020204030204" pitchFamily="34" charset="0"/>
                </a:endParaRPr>
              </a:p>
            </p:txBody>
          </p:sp>
          <p:sp>
            <p:nvSpPr>
              <p:cNvPr id="88" name="Freeform 87"/>
              <p:cNvSpPr>
                <a:spLocks noEditPoints="1"/>
              </p:cNvSpPr>
              <p:nvPr/>
            </p:nvSpPr>
            <p:spPr bwMode="auto">
              <a:xfrm>
                <a:off x="5622925" y="1920875"/>
                <a:ext cx="128588" cy="128588"/>
              </a:xfrm>
              <a:custGeom>
                <a:avLst/>
                <a:gdLst>
                  <a:gd name="T0" fmla="*/ 30 w 406"/>
                  <a:gd name="T1" fmla="*/ 375 h 406"/>
                  <a:gd name="T2" fmla="*/ 37 w 406"/>
                  <a:gd name="T3" fmla="*/ 354 h 406"/>
                  <a:gd name="T4" fmla="*/ 55 w 406"/>
                  <a:gd name="T5" fmla="*/ 342 h 406"/>
                  <a:gd name="T6" fmla="*/ 184 w 406"/>
                  <a:gd name="T7" fmla="*/ 276 h 406"/>
                  <a:gd name="T8" fmla="*/ 223 w 406"/>
                  <a:gd name="T9" fmla="*/ 276 h 406"/>
                  <a:gd name="T10" fmla="*/ 353 w 406"/>
                  <a:gd name="T11" fmla="*/ 340 h 406"/>
                  <a:gd name="T12" fmla="*/ 370 w 406"/>
                  <a:gd name="T13" fmla="*/ 353 h 406"/>
                  <a:gd name="T14" fmla="*/ 376 w 406"/>
                  <a:gd name="T15" fmla="*/ 376 h 406"/>
                  <a:gd name="T16" fmla="*/ 106 w 406"/>
                  <a:gd name="T17" fmla="*/ 136 h 406"/>
                  <a:gd name="T18" fmla="*/ 163 w 406"/>
                  <a:gd name="T19" fmla="*/ 141 h 406"/>
                  <a:gd name="T20" fmla="*/ 221 w 406"/>
                  <a:gd name="T21" fmla="*/ 119 h 406"/>
                  <a:gd name="T22" fmla="*/ 242 w 406"/>
                  <a:gd name="T23" fmla="*/ 135 h 406"/>
                  <a:gd name="T24" fmla="*/ 269 w 406"/>
                  <a:gd name="T25" fmla="*/ 143 h 406"/>
                  <a:gd name="T26" fmla="*/ 303 w 406"/>
                  <a:gd name="T27" fmla="*/ 141 h 406"/>
                  <a:gd name="T28" fmla="*/ 294 w 406"/>
                  <a:gd name="T29" fmla="*/ 183 h 406"/>
                  <a:gd name="T30" fmla="*/ 274 w 406"/>
                  <a:gd name="T31" fmla="*/ 216 h 406"/>
                  <a:gd name="T32" fmla="*/ 243 w 406"/>
                  <a:gd name="T33" fmla="*/ 240 h 406"/>
                  <a:gd name="T34" fmla="*/ 204 w 406"/>
                  <a:gd name="T35" fmla="*/ 248 h 406"/>
                  <a:gd name="T36" fmla="*/ 166 w 406"/>
                  <a:gd name="T37" fmla="*/ 240 h 406"/>
                  <a:gd name="T38" fmla="*/ 135 w 406"/>
                  <a:gd name="T39" fmla="*/ 216 h 406"/>
                  <a:gd name="T40" fmla="*/ 113 w 406"/>
                  <a:gd name="T41" fmla="*/ 181 h 406"/>
                  <a:gd name="T42" fmla="*/ 106 w 406"/>
                  <a:gd name="T43" fmla="*/ 139 h 406"/>
                  <a:gd name="T44" fmla="*/ 229 w 406"/>
                  <a:gd name="T45" fmla="*/ 33 h 406"/>
                  <a:gd name="T46" fmla="*/ 259 w 406"/>
                  <a:gd name="T47" fmla="*/ 48 h 406"/>
                  <a:gd name="T48" fmla="*/ 282 w 406"/>
                  <a:gd name="T49" fmla="*/ 71 h 406"/>
                  <a:gd name="T50" fmla="*/ 298 w 406"/>
                  <a:gd name="T51" fmla="*/ 102 h 406"/>
                  <a:gd name="T52" fmla="*/ 281 w 406"/>
                  <a:gd name="T53" fmla="*/ 114 h 406"/>
                  <a:gd name="T54" fmla="*/ 249 w 406"/>
                  <a:gd name="T55" fmla="*/ 105 h 406"/>
                  <a:gd name="T56" fmla="*/ 234 w 406"/>
                  <a:gd name="T57" fmla="*/ 87 h 406"/>
                  <a:gd name="T58" fmla="*/ 223 w 406"/>
                  <a:gd name="T59" fmla="*/ 82 h 406"/>
                  <a:gd name="T60" fmla="*/ 207 w 406"/>
                  <a:gd name="T61" fmla="*/ 92 h 406"/>
                  <a:gd name="T62" fmla="*/ 181 w 406"/>
                  <a:gd name="T63" fmla="*/ 107 h 406"/>
                  <a:gd name="T64" fmla="*/ 147 w 406"/>
                  <a:gd name="T65" fmla="*/ 113 h 406"/>
                  <a:gd name="T66" fmla="*/ 113 w 406"/>
                  <a:gd name="T67" fmla="*/ 97 h 406"/>
                  <a:gd name="T68" fmla="*/ 129 w 406"/>
                  <a:gd name="T69" fmla="*/ 68 h 406"/>
                  <a:gd name="T70" fmla="*/ 152 w 406"/>
                  <a:gd name="T71" fmla="*/ 47 h 406"/>
                  <a:gd name="T72" fmla="*/ 181 w 406"/>
                  <a:gd name="T73" fmla="*/ 33 h 406"/>
                  <a:gd name="T74" fmla="*/ 361 w 406"/>
                  <a:gd name="T75" fmla="*/ 311 h 406"/>
                  <a:gd name="T76" fmla="*/ 284 w 406"/>
                  <a:gd name="T77" fmla="*/ 248 h 406"/>
                  <a:gd name="T78" fmla="*/ 316 w 406"/>
                  <a:gd name="T79" fmla="*/ 209 h 406"/>
                  <a:gd name="T80" fmla="*/ 329 w 406"/>
                  <a:gd name="T81" fmla="*/ 175 h 406"/>
                  <a:gd name="T82" fmla="*/ 333 w 406"/>
                  <a:gd name="T83" fmla="*/ 139 h 406"/>
                  <a:gd name="T84" fmla="*/ 323 w 406"/>
                  <a:gd name="T85" fmla="*/ 84 h 406"/>
                  <a:gd name="T86" fmla="*/ 296 w 406"/>
                  <a:gd name="T87" fmla="*/ 40 h 406"/>
                  <a:gd name="T88" fmla="*/ 255 w 406"/>
                  <a:gd name="T89" fmla="*/ 10 h 406"/>
                  <a:gd name="T90" fmla="*/ 204 w 406"/>
                  <a:gd name="T91" fmla="*/ 0 h 406"/>
                  <a:gd name="T92" fmla="*/ 154 w 406"/>
                  <a:gd name="T93" fmla="*/ 10 h 406"/>
                  <a:gd name="T94" fmla="*/ 113 w 406"/>
                  <a:gd name="T95" fmla="*/ 40 h 406"/>
                  <a:gd name="T96" fmla="*/ 85 w 406"/>
                  <a:gd name="T97" fmla="*/ 84 h 406"/>
                  <a:gd name="T98" fmla="*/ 76 w 406"/>
                  <a:gd name="T99" fmla="*/ 139 h 406"/>
                  <a:gd name="T100" fmla="*/ 80 w 406"/>
                  <a:gd name="T101" fmla="*/ 174 h 406"/>
                  <a:gd name="T102" fmla="*/ 111 w 406"/>
                  <a:gd name="T103" fmla="*/ 234 h 406"/>
                  <a:gd name="T104" fmla="*/ 47 w 406"/>
                  <a:gd name="T105" fmla="*/ 313 h 406"/>
                  <a:gd name="T106" fmla="*/ 14 w 406"/>
                  <a:gd name="T107" fmla="*/ 336 h 406"/>
                  <a:gd name="T108" fmla="*/ 0 w 406"/>
                  <a:gd name="T109" fmla="*/ 375 h 406"/>
                  <a:gd name="T110" fmla="*/ 406 w 406"/>
                  <a:gd name="T111" fmla="*/ 406 h 406"/>
                  <a:gd name="T112" fmla="*/ 398 w 406"/>
                  <a:gd name="T113" fmla="*/ 345 h 406"/>
                  <a:gd name="T114" fmla="*/ 371 w 406"/>
                  <a:gd name="T115" fmla="*/ 316 h 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06" h="406">
                    <a:moveTo>
                      <a:pt x="239" y="376"/>
                    </a:moveTo>
                    <a:lnTo>
                      <a:pt x="201" y="376"/>
                    </a:lnTo>
                    <a:lnTo>
                      <a:pt x="30" y="376"/>
                    </a:lnTo>
                    <a:lnTo>
                      <a:pt x="30" y="375"/>
                    </a:lnTo>
                    <a:lnTo>
                      <a:pt x="31" y="369"/>
                    </a:lnTo>
                    <a:lnTo>
                      <a:pt x="32" y="364"/>
                    </a:lnTo>
                    <a:lnTo>
                      <a:pt x="34" y="359"/>
                    </a:lnTo>
                    <a:lnTo>
                      <a:pt x="37" y="354"/>
                    </a:lnTo>
                    <a:lnTo>
                      <a:pt x="41" y="350"/>
                    </a:lnTo>
                    <a:lnTo>
                      <a:pt x="46" y="346"/>
                    </a:lnTo>
                    <a:lnTo>
                      <a:pt x="50" y="343"/>
                    </a:lnTo>
                    <a:lnTo>
                      <a:pt x="55" y="342"/>
                    </a:lnTo>
                    <a:lnTo>
                      <a:pt x="166" y="311"/>
                    </a:lnTo>
                    <a:lnTo>
                      <a:pt x="166" y="271"/>
                    </a:lnTo>
                    <a:lnTo>
                      <a:pt x="174" y="274"/>
                    </a:lnTo>
                    <a:lnTo>
                      <a:pt x="184" y="276"/>
                    </a:lnTo>
                    <a:lnTo>
                      <a:pt x="195" y="277"/>
                    </a:lnTo>
                    <a:lnTo>
                      <a:pt x="204" y="278"/>
                    </a:lnTo>
                    <a:lnTo>
                      <a:pt x="214" y="277"/>
                    </a:lnTo>
                    <a:lnTo>
                      <a:pt x="223" y="276"/>
                    </a:lnTo>
                    <a:lnTo>
                      <a:pt x="232" y="275"/>
                    </a:lnTo>
                    <a:lnTo>
                      <a:pt x="241" y="272"/>
                    </a:lnTo>
                    <a:lnTo>
                      <a:pt x="241" y="311"/>
                    </a:lnTo>
                    <a:lnTo>
                      <a:pt x="353" y="340"/>
                    </a:lnTo>
                    <a:lnTo>
                      <a:pt x="358" y="343"/>
                    </a:lnTo>
                    <a:lnTo>
                      <a:pt x="362" y="346"/>
                    </a:lnTo>
                    <a:lnTo>
                      <a:pt x="366" y="349"/>
                    </a:lnTo>
                    <a:lnTo>
                      <a:pt x="370" y="353"/>
                    </a:lnTo>
                    <a:lnTo>
                      <a:pt x="372" y="359"/>
                    </a:lnTo>
                    <a:lnTo>
                      <a:pt x="374" y="364"/>
                    </a:lnTo>
                    <a:lnTo>
                      <a:pt x="376" y="369"/>
                    </a:lnTo>
                    <a:lnTo>
                      <a:pt x="376" y="376"/>
                    </a:lnTo>
                    <a:lnTo>
                      <a:pt x="239" y="376"/>
                    </a:lnTo>
                    <a:close/>
                    <a:moveTo>
                      <a:pt x="106" y="139"/>
                    </a:moveTo>
                    <a:lnTo>
                      <a:pt x="106" y="138"/>
                    </a:lnTo>
                    <a:lnTo>
                      <a:pt x="106" y="136"/>
                    </a:lnTo>
                    <a:lnTo>
                      <a:pt x="119" y="140"/>
                    </a:lnTo>
                    <a:lnTo>
                      <a:pt x="134" y="142"/>
                    </a:lnTo>
                    <a:lnTo>
                      <a:pt x="148" y="142"/>
                    </a:lnTo>
                    <a:lnTo>
                      <a:pt x="163" y="141"/>
                    </a:lnTo>
                    <a:lnTo>
                      <a:pt x="178" y="139"/>
                    </a:lnTo>
                    <a:lnTo>
                      <a:pt x="193" y="134"/>
                    </a:lnTo>
                    <a:lnTo>
                      <a:pt x="208" y="127"/>
                    </a:lnTo>
                    <a:lnTo>
                      <a:pt x="221" y="119"/>
                    </a:lnTo>
                    <a:lnTo>
                      <a:pt x="226" y="124"/>
                    </a:lnTo>
                    <a:lnTo>
                      <a:pt x="230" y="128"/>
                    </a:lnTo>
                    <a:lnTo>
                      <a:pt x="237" y="131"/>
                    </a:lnTo>
                    <a:lnTo>
                      <a:pt x="242" y="135"/>
                    </a:lnTo>
                    <a:lnTo>
                      <a:pt x="248" y="138"/>
                    </a:lnTo>
                    <a:lnTo>
                      <a:pt x="255" y="140"/>
                    </a:lnTo>
                    <a:lnTo>
                      <a:pt x="261" y="142"/>
                    </a:lnTo>
                    <a:lnTo>
                      <a:pt x="269" y="143"/>
                    </a:lnTo>
                    <a:lnTo>
                      <a:pt x="275" y="144"/>
                    </a:lnTo>
                    <a:lnTo>
                      <a:pt x="282" y="144"/>
                    </a:lnTo>
                    <a:lnTo>
                      <a:pt x="292" y="143"/>
                    </a:lnTo>
                    <a:lnTo>
                      <a:pt x="303" y="141"/>
                    </a:lnTo>
                    <a:lnTo>
                      <a:pt x="303" y="152"/>
                    </a:lnTo>
                    <a:lnTo>
                      <a:pt x="301" y="162"/>
                    </a:lnTo>
                    <a:lnTo>
                      <a:pt x="299" y="173"/>
                    </a:lnTo>
                    <a:lnTo>
                      <a:pt x="294" y="183"/>
                    </a:lnTo>
                    <a:lnTo>
                      <a:pt x="290" y="191"/>
                    </a:lnTo>
                    <a:lnTo>
                      <a:pt x="286" y="201"/>
                    </a:lnTo>
                    <a:lnTo>
                      <a:pt x="279" y="209"/>
                    </a:lnTo>
                    <a:lnTo>
                      <a:pt x="274" y="216"/>
                    </a:lnTo>
                    <a:lnTo>
                      <a:pt x="267" y="224"/>
                    </a:lnTo>
                    <a:lnTo>
                      <a:pt x="259" y="230"/>
                    </a:lnTo>
                    <a:lnTo>
                      <a:pt x="251" y="235"/>
                    </a:lnTo>
                    <a:lnTo>
                      <a:pt x="243" y="240"/>
                    </a:lnTo>
                    <a:lnTo>
                      <a:pt x="233" y="243"/>
                    </a:lnTo>
                    <a:lnTo>
                      <a:pt x="224" y="246"/>
                    </a:lnTo>
                    <a:lnTo>
                      <a:pt x="214" y="247"/>
                    </a:lnTo>
                    <a:lnTo>
                      <a:pt x="204" y="248"/>
                    </a:lnTo>
                    <a:lnTo>
                      <a:pt x="195" y="247"/>
                    </a:lnTo>
                    <a:lnTo>
                      <a:pt x="185" y="245"/>
                    </a:lnTo>
                    <a:lnTo>
                      <a:pt x="175" y="243"/>
                    </a:lnTo>
                    <a:lnTo>
                      <a:pt x="166" y="240"/>
                    </a:lnTo>
                    <a:lnTo>
                      <a:pt x="157" y="234"/>
                    </a:lnTo>
                    <a:lnTo>
                      <a:pt x="150" y="229"/>
                    </a:lnTo>
                    <a:lnTo>
                      <a:pt x="142" y="223"/>
                    </a:lnTo>
                    <a:lnTo>
                      <a:pt x="135" y="216"/>
                    </a:lnTo>
                    <a:lnTo>
                      <a:pt x="128" y="208"/>
                    </a:lnTo>
                    <a:lnTo>
                      <a:pt x="123" y="200"/>
                    </a:lnTo>
                    <a:lnTo>
                      <a:pt x="118" y="190"/>
                    </a:lnTo>
                    <a:lnTo>
                      <a:pt x="113" y="181"/>
                    </a:lnTo>
                    <a:lnTo>
                      <a:pt x="110" y="171"/>
                    </a:lnTo>
                    <a:lnTo>
                      <a:pt x="108" y="160"/>
                    </a:lnTo>
                    <a:lnTo>
                      <a:pt x="106" y="150"/>
                    </a:lnTo>
                    <a:lnTo>
                      <a:pt x="106" y="139"/>
                    </a:lnTo>
                    <a:close/>
                    <a:moveTo>
                      <a:pt x="204" y="30"/>
                    </a:moveTo>
                    <a:lnTo>
                      <a:pt x="213" y="30"/>
                    </a:lnTo>
                    <a:lnTo>
                      <a:pt x="222" y="32"/>
                    </a:lnTo>
                    <a:lnTo>
                      <a:pt x="229" y="33"/>
                    </a:lnTo>
                    <a:lnTo>
                      <a:pt x="238" y="36"/>
                    </a:lnTo>
                    <a:lnTo>
                      <a:pt x="244" y="39"/>
                    </a:lnTo>
                    <a:lnTo>
                      <a:pt x="252" y="43"/>
                    </a:lnTo>
                    <a:lnTo>
                      <a:pt x="259" y="48"/>
                    </a:lnTo>
                    <a:lnTo>
                      <a:pt x="266" y="53"/>
                    </a:lnTo>
                    <a:lnTo>
                      <a:pt x="271" y="58"/>
                    </a:lnTo>
                    <a:lnTo>
                      <a:pt x="276" y="65"/>
                    </a:lnTo>
                    <a:lnTo>
                      <a:pt x="282" y="71"/>
                    </a:lnTo>
                    <a:lnTo>
                      <a:pt x="287" y="78"/>
                    </a:lnTo>
                    <a:lnTo>
                      <a:pt x="291" y="85"/>
                    </a:lnTo>
                    <a:lnTo>
                      <a:pt x="294" y="94"/>
                    </a:lnTo>
                    <a:lnTo>
                      <a:pt x="298" y="102"/>
                    </a:lnTo>
                    <a:lnTo>
                      <a:pt x="300" y="110"/>
                    </a:lnTo>
                    <a:lnTo>
                      <a:pt x="294" y="112"/>
                    </a:lnTo>
                    <a:lnTo>
                      <a:pt x="288" y="113"/>
                    </a:lnTo>
                    <a:lnTo>
                      <a:pt x="281" y="114"/>
                    </a:lnTo>
                    <a:lnTo>
                      <a:pt x="273" y="113"/>
                    </a:lnTo>
                    <a:lnTo>
                      <a:pt x="264" y="112"/>
                    </a:lnTo>
                    <a:lnTo>
                      <a:pt x="255" y="108"/>
                    </a:lnTo>
                    <a:lnTo>
                      <a:pt x="249" y="105"/>
                    </a:lnTo>
                    <a:lnTo>
                      <a:pt x="245" y="100"/>
                    </a:lnTo>
                    <a:lnTo>
                      <a:pt x="241" y="96"/>
                    </a:lnTo>
                    <a:lnTo>
                      <a:pt x="237" y="90"/>
                    </a:lnTo>
                    <a:lnTo>
                      <a:pt x="234" y="87"/>
                    </a:lnTo>
                    <a:lnTo>
                      <a:pt x="232" y="84"/>
                    </a:lnTo>
                    <a:lnTo>
                      <a:pt x="229" y="83"/>
                    </a:lnTo>
                    <a:lnTo>
                      <a:pt x="226" y="82"/>
                    </a:lnTo>
                    <a:lnTo>
                      <a:pt x="223" y="82"/>
                    </a:lnTo>
                    <a:lnTo>
                      <a:pt x="218" y="83"/>
                    </a:lnTo>
                    <a:lnTo>
                      <a:pt x="216" y="84"/>
                    </a:lnTo>
                    <a:lnTo>
                      <a:pt x="213" y="86"/>
                    </a:lnTo>
                    <a:lnTo>
                      <a:pt x="207" y="92"/>
                    </a:lnTo>
                    <a:lnTo>
                      <a:pt x="201" y="96"/>
                    </a:lnTo>
                    <a:lnTo>
                      <a:pt x="195" y="100"/>
                    </a:lnTo>
                    <a:lnTo>
                      <a:pt x="188" y="104"/>
                    </a:lnTo>
                    <a:lnTo>
                      <a:pt x="181" y="107"/>
                    </a:lnTo>
                    <a:lnTo>
                      <a:pt x="174" y="109"/>
                    </a:lnTo>
                    <a:lnTo>
                      <a:pt x="167" y="111"/>
                    </a:lnTo>
                    <a:lnTo>
                      <a:pt x="160" y="112"/>
                    </a:lnTo>
                    <a:lnTo>
                      <a:pt x="147" y="113"/>
                    </a:lnTo>
                    <a:lnTo>
                      <a:pt x="134" y="112"/>
                    </a:lnTo>
                    <a:lnTo>
                      <a:pt x="121" y="110"/>
                    </a:lnTo>
                    <a:lnTo>
                      <a:pt x="110" y="106"/>
                    </a:lnTo>
                    <a:lnTo>
                      <a:pt x="113" y="97"/>
                    </a:lnTo>
                    <a:lnTo>
                      <a:pt x="117" y="90"/>
                    </a:lnTo>
                    <a:lnTo>
                      <a:pt x="120" y="82"/>
                    </a:lnTo>
                    <a:lnTo>
                      <a:pt x="124" y="76"/>
                    </a:lnTo>
                    <a:lnTo>
                      <a:pt x="129" y="68"/>
                    </a:lnTo>
                    <a:lnTo>
                      <a:pt x="135" y="63"/>
                    </a:lnTo>
                    <a:lnTo>
                      <a:pt x="140" y="56"/>
                    </a:lnTo>
                    <a:lnTo>
                      <a:pt x="145" y="51"/>
                    </a:lnTo>
                    <a:lnTo>
                      <a:pt x="152" y="47"/>
                    </a:lnTo>
                    <a:lnTo>
                      <a:pt x="158" y="42"/>
                    </a:lnTo>
                    <a:lnTo>
                      <a:pt x="166" y="38"/>
                    </a:lnTo>
                    <a:lnTo>
                      <a:pt x="173" y="35"/>
                    </a:lnTo>
                    <a:lnTo>
                      <a:pt x="181" y="33"/>
                    </a:lnTo>
                    <a:lnTo>
                      <a:pt x="188" y="31"/>
                    </a:lnTo>
                    <a:lnTo>
                      <a:pt x="197" y="30"/>
                    </a:lnTo>
                    <a:lnTo>
                      <a:pt x="204" y="30"/>
                    </a:lnTo>
                    <a:close/>
                    <a:moveTo>
                      <a:pt x="361" y="311"/>
                    </a:moveTo>
                    <a:lnTo>
                      <a:pt x="271" y="289"/>
                    </a:lnTo>
                    <a:lnTo>
                      <a:pt x="271" y="258"/>
                    </a:lnTo>
                    <a:lnTo>
                      <a:pt x="277" y="253"/>
                    </a:lnTo>
                    <a:lnTo>
                      <a:pt x="284" y="248"/>
                    </a:lnTo>
                    <a:lnTo>
                      <a:pt x="290" y="242"/>
                    </a:lnTo>
                    <a:lnTo>
                      <a:pt x="297" y="236"/>
                    </a:lnTo>
                    <a:lnTo>
                      <a:pt x="307" y="223"/>
                    </a:lnTo>
                    <a:lnTo>
                      <a:pt x="316" y="209"/>
                    </a:lnTo>
                    <a:lnTo>
                      <a:pt x="320" y="200"/>
                    </a:lnTo>
                    <a:lnTo>
                      <a:pt x="323" y="192"/>
                    </a:lnTo>
                    <a:lnTo>
                      <a:pt x="327" y="184"/>
                    </a:lnTo>
                    <a:lnTo>
                      <a:pt x="329" y="175"/>
                    </a:lnTo>
                    <a:lnTo>
                      <a:pt x="331" y="167"/>
                    </a:lnTo>
                    <a:lnTo>
                      <a:pt x="332" y="157"/>
                    </a:lnTo>
                    <a:lnTo>
                      <a:pt x="333" y="149"/>
                    </a:lnTo>
                    <a:lnTo>
                      <a:pt x="333" y="139"/>
                    </a:lnTo>
                    <a:lnTo>
                      <a:pt x="333" y="125"/>
                    </a:lnTo>
                    <a:lnTo>
                      <a:pt x="331" y="111"/>
                    </a:lnTo>
                    <a:lnTo>
                      <a:pt x="328" y="97"/>
                    </a:lnTo>
                    <a:lnTo>
                      <a:pt x="323" y="84"/>
                    </a:lnTo>
                    <a:lnTo>
                      <a:pt x="318" y="72"/>
                    </a:lnTo>
                    <a:lnTo>
                      <a:pt x="312" y="61"/>
                    </a:lnTo>
                    <a:lnTo>
                      <a:pt x="304" y="50"/>
                    </a:lnTo>
                    <a:lnTo>
                      <a:pt x="296" y="40"/>
                    </a:lnTo>
                    <a:lnTo>
                      <a:pt x="287" y="32"/>
                    </a:lnTo>
                    <a:lnTo>
                      <a:pt x="276" y="23"/>
                    </a:lnTo>
                    <a:lnTo>
                      <a:pt x="266" y="17"/>
                    </a:lnTo>
                    <a:lnTo>
                      <a:pt x="255" y="10"/>
                    </a:lnTo>
                    <a:lnTo>
                      <a:pt x="243" y="6"/>
                    </a:lnTo>
                    <a:lnTo>
                      <a:pt x="230" y="3"/>
                    </a:lnTo>
                    <a:lnTo>
                      <a:pt x="217" y="1"/>
                    </a:lnTo>
                    <a:lnTo>
                      <a:pt x="204" y="0"/>
                    </a:lnTo>
                    <a:lnTo>
                      <a:pt x="192" y="1"/>
                    </a:lnTo>
                    <a:lnTo>
                      <a:pt x="179" y="3"/>
                    </a:lnTo>
                    <a:lnTo>
                      <a:pt x="166" y="6"/>
                    </a:lnTo>
                    <a:lnTo>
                      <a:pt x="154" y="10"/>
                    </a:lnTo>
                    <a:lnTo>
                      <a:pt x="143" y="17"/>
                    </a:lnTo>
                    <a:lnTo>
                      <a:pt x="133" y="23"/>
                    </a:lnTo>
                    <a:lnTo>
                      <a:pt x="123" y="32"/>
                    </a:lnTo>
                    <a:lnTo>
                      <a:pt x="113" y="40"/>
                    </a:lnTo>
                    <a:lnTo>
                      <a:pt x="105" y="50"/>
                    </a:lnTo>
                    <a:lnTo>
                      <a:pt x="98" y="61"/>
                    </a:lnTo>
                    <a:lnTo>
                      <a:pt x="92" y="72"/>
                    </a:lnTo>
                    <a:lnTo>
                      <a:pt x="85" y="84"/>
                    </a:lnTo>
                    <a:lnTo>
                      <a:pt x="81" y="97"/>
                    </a:lnTo>
                    <a:lnTo>
                      <a:pt x="78" y="111"/>
                    </a:lnTo>
                    <a:lnTo>
                      <a:pt x="77" y="125"/>
                    </a:lnTo>
                    <a:lnTo>
                      <a:pt x="76" y="139"/>
                    </a:lnTo>
                    <a:lnTo>
                      <a:pt x="76" y="147"/>
                    </a:lnTo>
                    <a:lnTo>
                      <a:pt x="77" y="157"/>
                    </a:lnTo>
                    <a:lnTo>
                      <a:pt x="78" y="166"/>
                    </a:lnTo>
                    <a:lnTo>
                      <a:pt x="80" y="174"/>
                    </a:lnTo>
                    <a:lnTo>
                      <a:pt x="85" y="190"/>
                    </a:lnTo>
                    <a:lnTo>
                      <a:pt x="92" y="206"/>
                    </a:lnTo>
                    <a:lnTo>
                      <a:pt x="100" y="220"/>
                    </a:lnTo>
                    <a:lnTo>
                      <a:pt x="111" y="234"/>
                    </a:lnTo>
                    <a:lnTo>
                      <a:pt x="123" y="246"/>
                    </a:lnTo>
                    <a:lnTo>
                      <a:pt x="136" y="256"/>
                    </a:lnTo>
                    <a:lnTo>
                      <a:pt x="136" y="289"/>
                    </a:lnTo>
                    <a:lnTo>
                      <a:pt x="47" y="313"/>
                    </a:lnTo>
                    <a:lnTo>
                      <a:pt x="37" y="316"/>
                    </a:lnTo>
                    <a:lnTo>
                      <a:pt x="29" y="321"/>
                    </a:lnTo>
                    <a:lnTo>
                      <a:pt x="21" y="328"/>
                    </a:lnTo>
                    <a:lnTo>
                      <a:pt x="14" y="336"/>
                    </a:lnTo>
                    <a:lnTo>
                      <a:pt x="8" y="345"/>
                    </a:lnTo>
                    <a:lnTo>
                      <a:pt x="4" y="354"/>
                    </a:lnTo>
                    <a:lnTo>
                      <a:pt x="1" y="364"/>
                    </a:lnTo>
                    <a:lnTo>
                      <a:pt x="0" y="375"/>
                    </a:lnTo>
                    <a:lnTo>
                      <a:pt x="0" y="406"/>
                    </a:lnTo>
                    <a:lnTo>
                      <a:pt x="201" y="406"/>
                    </a:lnTo>
                    <a:lnTo>
                      <a:pt x="239" y="406"/>
                    </a:lnTo>
                    <a:lnTo>
                      <a:pt x="406" y="406"/>
                    </a:lnTo>
                    <a:lnTo>
                      <a:pt x="406" y="376"/>
                    </a:lnTo>
                    <a:lnTo>
                      <a:pt x="405" y="365"/>
                    </a:lnTo>
                    <a:lnTo>
                      <a:pt x="403" y="354"/>
                    </a:lnTo>
                    <a:lnTo>
                      <a:pt x="398" y="345"/>
                    </a:lnTo>
                    <a:lnTo>
                      <a:pt x="393" y="336"/>
                    </a:lnTo>
                    <a:lnTo>
                      <a:pt x="387" y="328"/>
                    </a:lnTo>
                    <a:lnTo>
                      <a:pt x="379" y="321"/>
                    </a:lnTo>
                    <a:lnTo>
                      <a:pt x="371" y="316"/>
                    </a:lnTo>
                    <a:lnTo>
                      <a:pt x="361" y="311"/>
                    </a:lnTo>
                    <a:close/>
                  </a:path>
                </a:pathLst>
              </a:custGeom>
              <a:solidFill>
                <a:schemeClr val="bg1"/>
              </a:solidFill>
              <a:ln w="3175">
                <a:noFill/>
                <a:round/>
                <a:headEnd/>
                <a:tailEnd/>
              </a:ln>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a:latin typeface="Calibri Light" panose="020F0302020204030204" pitchFamily="34" charset="0"/>
                </a:endParaRPr>
              </a:p>
            </p:txBody>
          </p:sp>
          <p:sp>
            <p:nvSpPr>
              <p:cNvPr id="89" name="Freeform 88"/>
              <p:cNvSpPr>
                <a:spLocks noEditPoints="1"/>
              </p:cNvSpPr>
              <p:nvPr/>
            </p:nvSpPr>
            <p:spPr bwMode="auto">
              <a:xfrm>
                <a:off x="5543550" y="2073275"/>
                <a:ext cx="130175" cy="128588"/>
              </a:xfrm>
              <a:custGeom>
                <a:avLst/>
                <a:gdLst>
                  <a:gd name="T0" fmla="*/ 30 w 409"/>
                  <a:gd name="T1" fmla="*/ 379 h 409"/>
                  <a:gd name="T2" fmla="*/ 35 w 409"/>
                  <a:gd name="T3" fmla="*/ 359 h 409"/>
                  <a:gd name="T4" fmla="*/ 50 w 409"/>
                  <a:gd name="T5" fmla="*/ 343 h 409"/>
                  <a:gd name="T6" fmla="*/ 172 w 409"/>
                  <a:gd name="T7" fmla="*/ 273 h 409"/>
                  <a:gd name="T8" fmla="*/ 215 w 409"/>
                  <a:gd name="T9" fmla="*/ 277 h 409"/>
                  <a:gd name="T10" fmla="*/ 246 w 409"/>
                  <a:gd name="T11" fmla="*/ 311 h 409"/>
                  <a:gd name="T12" fmla="*/ 368 w 409"/>
                  <a:gd name="T13" fmla="*/ 349 h 409"/>
                  <a:gd name="T14" fmla="*/ 379 w 409"/>
                  <a:gd name="T15" fmla="*/ 370 h 409"/>
                  <a:gd name="T16" fmla="*/ 106 w 409"/>
                  <a:gd name="T17" fmla="*/ 137 h 409"/>
                  <a:gd name="T18" fmla="*/ 148 w 409"/>
                  <a:gd name="T19" fmla="*/ 142 h 409"/>
                  <a:gd name="T20" fmla="*/ 208 w 409"/>
                  <a:gd name="T21" fmla="*/ 127 h 409"/>
                  <a:gd name="T22" fmla="*/ 236 w 409"/>
                  <a:gd name="T23" fmla="*/ 132 h 409"/>
                  <a:gd name="T24" fmla="*/ 260 w 409"/>
                  <a:gd name="T25" fmla="*/ 141 h 409"/>
                  <a:gd name="T26" fmla="*/ 293 w 409"/>
                  <a:gd name="T27" fmla="*/ 142 h 409"/>
                  <a:gd name="T28" fmla="*/ 299 w 409"/>
                  <a:gd name="T29" fmla="*/ 172 h 409"/>
                  <a:gd name="T30" fmla="*/ 281 w 409"/>
                  <a:gd name="T31" fmla="*/ 209 h 409"/>
                  <a:gd name="T32" fmla="*/ 252 w 409"/>
                  <a:gd name="T33" fmla="*/ 234 h 409"/>
                  <a:gd name="T34" fmla="*/ 215 w 409"/>
                  <a:gd name="T35" fmla="*/ 247 h 409"/>
                  <a:gd name="T36" fmla="*/ 176 w 409"/>
                  <a:gd name="T37" fmla="*/ 243 h 409"/>
                  <a:gd name="T38" fmla="*/ 142 w 409"/>
                  <a:gd name="T39" fmla="*/ 223 h 409"/>
                  <a:gd name="T40" fmla="*/ 118 w 409"/>
                  <a:gd name="T41" fmla="*/ 191 h 409"/>
                  <a:gd name="T42" fmla="*/ 107 w 409"/>
                  <a:gd name="T43" fmla="*/ 150 h 409"/>
                  <a:gd name="T44" fmla="*/ 222 w 409"/>
                  <a:gd name="T45" fmla="*/ 31 h 409"/>
                  <a:gd name="T46" fmla="*/ 252 w 409"/>
                  <a:gd name="T47" fmla="*/ 43 h 409"/>
                  <a:gd name="T48" fmla="*/ 276 w 409"/>
                  <a:gd name="T49" fmla="*/ 64 h 409"/>
                  <a:gd name="T50" fmla="*/ 295 w 409"/>
                  <a:gd name="T51" fmla="*/ 93 h 409"/>
                  <a:gd name="T52" fmla="*/ 287 w 409"/>
                  <a:gd name="T53" fmla="*/ 113 h 409"/>
                  <a:gd name="T54" fmla="*/ 254 w 409"/>
                  <a:gd name="T55" fmla="*/ 107 h 409"/>
                  <a:gd name="T56" fmla="*/ 237 w 409"/>
                  <a:gd name="T57" fmla="*/ 90 h 409"/>
                  <a:gd name="T58" fmla="*/ 226 w 409"/>
                  <a:gd name="T59" fmla="*/ 82 h 409"/>
                  <a:gd name="T60" fmla="*/ 213 w 409"/>
                  <a:gd name="T61" fmla="*/ 87 h 409"/>
                  <a:gd name="T62" fmla="*/ 189 w 409"/>
                  <a:gd name="T63" fmla="*/ 104 h 409"/>
                  <a:gd name="T64" fmla="*/ 161 w 409"/>
                  <a:gd name="T65" fmla="*/ 112 h 409"/>
                  <a:gd name="T66" fmla="*/ 111 w 409"/>
                  <a:gd name="T67" fmla="*/ 106 h 409"/>
                  <a:gd name="T68" fmla="*/ 124 w 409"/>
                  <a:gd name="T69" fmla="*/ 75 h 409"/>
                  <a:gd name="T70" fmla="*/ 146 w 409"/>
                  <a:gd name="T71" fmla="*/ 51 h 409"/>
                  <a:gd name="T72" fmla="*/ 174 w 409"/>
                  <a:gd name="T73" fmla="*/ 35 h 409"/>
                  <a:gd name="T74" fmla="*/ 205 w 409"/>
                  <a:gd name="T75" fmla="*/ 30 h 409"/>
                  <a:gd name="T76" fmla="*/ 289 w 409"/>
                  <a:gd name="T77" fmla="*/ 244 h 409"/>
                  <a:gd name="T78" fmla="*/ 325 w 409"/>
                  <a:gd name="T79" fmla="*/ 189 h 409"/>
                  <a:gd name="T80" fmla="*/ 333 w 409"/>
                  <a:gd name="T81" fmla="*/ 124 h 409"/>
                  <a:gd name="T82" fmla="*/ 318 w 409"/>
                  <a:gd name="T83" fmla="*/ 73 h 409"/>
                  <a:gd name="T84" fmla="*/ 287 w 409"/>
                  <a:gd name="T85" fmla="*/ 32 h 409"/>
                  <a:gd name="T86" fmla="*/ 243 w 409"/>
                  <a:gd name="T87" fmla="*/ 6 h 409"/>
                  <a:gd name="T88" fmla="*/ 192 w 409"/>
                  <a:gd name="T89" fmla="*/ 1 h 409"/>
                  <a:gd name="T90" fmla="*/ 143 w 409"/>
                  <a:gd name="T91" fmla="*/ 17 h 409"/>
                  <a:gd name="T92" fmla="*/ 105 w 409"/>
                  <a:gd name="T93" fmla="*/ 50 h 409"/>
                  <a:gd name="T94" fmla="*/ 81 w 409"/>
                  <a:gd name="T95" fmla="*/ 97 h 409"/>
                  <a:gd name="T96" fmla="*/ 77 w 409"/>
                  <a:gd name="T97" fmla="*/ 156 h 409"/>
                  <a:gd name="T98" fmla="*/ 100 w 409"/>
                  <a:gd name="T99" fmla="*/ 219 h 409"/>
                  <a:gd name="T100" fmla="*/ 133 w 409"/>
                  <a:gd name="T101" fmla="*/ 288 h 409"/>
                  <a:gd name="T102" fmla="*/ 21 w 409"/>
                  <a:gd name="T103" fmla="*/ 328 h 409"/>
                  <a:gd name="T104" fmla="*/ 1 w 409"/>
                  <a:gd name="T105" fmla="*/ 364 h 409"/>
                  <a:gd name="T106" fmla="*/ 224 w 409"/>
                  <a:gd name="T107" fmla="*/ 409 h 409"/>
                  <a:gd name="T108" fmla="*/ 406 w 409"/>
                  <a:gd name="T109" fmla="*/ 355 h 409"/>
                  <a:gd name="T110" fmla="*/ 380 w 409"/>
                  <a:gd name="T111" fmla="*/ 321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09" h="409">
                    <a:moveTo>
                      <a:pt x="379" y="379"/>
                    </a:moveTo>
                    <a:lnTo>
                      <a:pt x="224" y="379"/>
                    </a:lnTo>
                    <a:lnTo>
                      <a:pt x="186" y="379"/>
                    </a:lnTo>
                    <a:lnTo>
                      <a:pt x="30" y="379"/>
                    </a:lnTo>
                    <a:lnTo>
                      <a:pt x="30" y="375"/>
                    </a:lnTo>
                    <a:lnTo>
                      <a:pt x="31" y="370"/>
                    </a:lnTo>
                    <a:lnTo>
                      <a:pt x="32" y="364"/>
                    </a:lnTo>
                    <a:lnTo>
                      <a:pt x="35" y="359"/>
                    </a:lnTo>
                    <a:lnTo>
                      <a:pt x="37" y="355"/>
                    </a:lnTo>
                    <a:lnTo>
                      <a:pt x="42" y="349"/>
                    </a:lnTo>
                    <a:lnTo>
                      <a:pt x="46" y="346"/>
                    </a:lnTo>
                    <a:lnTo>
                      <a:pt x="50" y="343"/>
                    </a:lnTo>
                    <a:lnTo>
                      <a:pt x="56" y="341"/>
                    </a:lnTo>
                    <a:lnTo>
                      <a:pt x="163" y="311"/>
                    </a:lnTo>
                    <a:lnTo>
                      <a:pt x="163" y="270"/>
                    </a:lnTo>
                    <a:lnTo>
                      <a:pt x="172" y="273"/>
                    </a:lnTo>
                    <a:lnTo>
                      <a:pt x="183" y="275"/>
                    </a:lnTo>
                    <a:lnTo>
                      <a:pt x="194" y="277"/>
                    </a:lnTo>
                    <a:lnTo>
                      <a:pt x="205" y="277"/>
                    </a:lnTo>
                    <a:lnTo>
                      <a:pt x="215" y="277"/>
                    </a:lnTo>
                    <a:lnTo>
                      <a:pt x="226" y="275"/>
                    </a:lnTo>
                    <a:lnTo>
                      <a:pt x="237" y="273"/>
                    </a:lnTo>
                    <a:lnTo>
                      <a:pt x="246" y="270"/>
                    </a:lnTo>
                    <a:lnTo>
                      <a:pt x="246" y="311"/>
                    </a:lnTo>
                    <a:lnTo>
                      <a:pt x="354" y="341"/>
                    </a:lnTo>
                    <a:lnTo>
                      <a:pt x="359" y="343"/>
                    </a:lnTo>
                    <a:lnTo>
                      <a:pt x="363" y="346"/>
                    </a:lnTo>
                    <a:lnTo>
                      <a:pt x="368" y="349"/>
                    </a:lnTo>
                    <a:lnTo>
                      <a:pt x="372" y="355"/>
                    </a:lnTo>
                    <a:lnTo>
                      <a:pt x="375" y="359"/>
                    </a:lnTo>
                    <a:lnTo>
                      <a:pt x="377" y="364"/>
                    </a:lnTo>
                    <a:lnTo>
                      <a:pt x="379" y="370"/>
                    </a:lnTo>
                    <a:lnTo>
                      <a:pt x="379" y="375"/>
                    </a:lnTo>
                    <a:lnTo>
                      <a:pt x="379" y="379"/>
                    </a:lnTo>
                    <a:close/>
                    <a:moveTo>
                      <a:pt x="106" y="139"/>
                    </a:moveTo>
                    <a:lnTo>
                      <a:pt x="106" y="137"/>
                    </a:lnTo>
                    <a:lnTo>
                      <a:pt x="106" y="136"/>
                    </a:lnTo>
                    <a:lnTo>
                      <a:pt x="120" y="140"/>
                    </a:lnTo>
                    <a:lnTo>
                      <a:pt x="134" y="142"/>
                    </a:lnTo>
                    <a:lnTo>
                      <a:pt x="148" y="142"/>
                    </a:lnTo>
                    <a:lnTo>
                      <a:pt x="163" y="141"/>
                    </a:lnTo>
                    <a:lnTo>
                      <a:pt x="179" y="139"/>
                    </a:lnTo>
                    <a:lnTo>
                      <a:pt x="193" y="134"/>
                    </a:lnTo>
                    <a:lnTo>
                      <a:pt x="208" y="127"/>
                    </a:lnTo>
                    <a:lnTo>
                      <a:pt x="221" y="119"/>
                    </a:lnTo>
                    <a:lnTo>
                      <a:pt x="226" y="123"/>
                    </a:lnTo>
                    <a:lnTo>
                      <a:pt x="230" y="127"/>
                    </a:lnTo>
                    <a:lnTo>
                      <a:pt x="236" y="132"/>
                    </a:lnTo>
                    <a:lnTo>
                      <a:pt x="242" y="135"/>
                    </a:lnTo>
                    <a:lnTo>
                      <a:pt x="247" y="137"/>
                    </a:lnTo>
                    <a:lnTo>
                      <a:pt x="254" y="139"/>
                    </a:lnTo>
                    <a:lnTo>
                      <a:pt x="260" y="141"/>
                    </a:lnTo>
                    <a:lnTo>
                      <a:pt x="268" y="142"/>
                    </a:lnTo>
                    <a:lnTo>
                      <a:pt x="273" y="143"/>
                    </a:lnTo>
                    <a:lnTo>
                      <a:pt x="280" y="143"/>
                    </a:lnTo>
                    <a:lnTo>
                      <a:pt x="293" y="142"/>
                    </a:lnTo>
                    <a:lnTo>
                      <a:pt x="303" y="140"/>
                    </a:lnTo>
                    <a:lnTo>
                      <a:pt x="303" y="151"/>
                    </a:lnTo>
                    <a:lnTo>
                      <a:pt x="301" y="162"/>
                    </a:lnTo>
                    <a:lnTo>
                      <a:pt x="299" y="172"/>
                    </a:lnTo>
                    <a:lnTo>
                      <a:pt x="296" y="182"/>
                    </a:lnTo>
                    <a:lnTo>
                      <a:pt x="291" y="192"/>
                    </a:lnTo>
                    <a:lnTo>
                      <a:pt x="286" y="200"/>
                    </a:lnTo>
                    <a:lnTo>
                      <a:pt x="281" y="209"/>
                    </a:lnTo>
                    <a:lnTo>
                      <a:pt x="274" y="216"/>
                    </a:lnTo>
                    <a:lnTo>
                      <a:pt x="267" y="223"/>
                    </a:lnTo>
                    <a:lnTo>
                      <a:pt x="259" y="229"/>
                    </a:lnTo>
                    <a:lnTo>
                      <a:pt x="252" y="234"/>
                    </a:lnTo>
                    <a:lnTo>
                      <a:pt x="243" y="239"/>
                    </a:lnTo>
                    <a:lnTo>
                      <a:pt x="234" y="243"/>
                    </a:lnTo>
                    <a:lnTo>
                      <a:pt x="225" y="245"/>
                    </a:lnTo>
                    <a:lnTo>
                      <a:pt x="215" y="247"/>
                    </a:lnTo>
                    <a:lnTo>
                      <a:pt x="205" y="247"/>
                    </a:lnTo>
                    <a:lnTo>
                      <a:pt x="195" y="247"/>
                    </a:lnTo>
                    <a:lnTo>
                      <a:pt x="185" y="245"/>
                    </a:lnTo>
                    <a:lnTo>
                      <a:pt x="176" y="243"/>
                    </a:lnTo>
                    <a:lnTo>
                      <a:pt x="166" y="239"/>
                    </a:lnTo>
                    <a:lnTo>
                      <a:pt x="157" y="234"/>
                    </a:lnTo>
                    <a:lnTo>
                      <a:pt x="150" y="229"/>
                    </a:lnTo>
                    <a:lnTo>
                      <a:pt x="142" y="223"/>
                    </a:lnTo>
                    <a:lnTo>
                      <a:pt x="135" y="216"/>
                    </a:lnTo>
                    <a:lnTo>
                      <a:pt x="128" y="208"/>
                    </a:lnTo>
                    <a:lnTo>
                      <a:pt x="123" y="199"/>
                    </a:lnTo>
                    <a:lnTo>
                      <a:pt x="118" y="191"/>
                    </a:lnTo>
                    <a:lnTo>
                      <a:pt x="113" y="181"/>
                    </a:lnTo>
                    <a:lnTo>
                      <a:pt x="110" y="171"/>
                    </a:lnTo>
                    <a:lnTo>
                      <a:pt x="108" y="160"/>
                    </a:lnTo>
                    <a:lnTo>
                      <a:pt x="107" y="150"/>
                    </a:lnTo>
                    <a:lnTo>
                      <a:pt x="106" y="139"/>
                    </a:lnTo>
                    <a:close/>
                    <a:moveTo>
                      <a:pt x="205" y="30"/>
                    </a:moveTo>
                    <a:lnTo>
                      <a:pt x="213" y="30"/>
                    </a:lnTo>
                    <a:lnTo>
                      <a:pt x="222" y="31"/>
                    </a:lnTo>
                    <a:lnTo>
                      <a:pt x="229" y="33"/>
                    </a:lnTo>
                    <a:lnTo>
                      <a:pt x="237" y="36"/>
                    </a:lnTo>
                    <a:lnTo>
                      <a:pt x="244" y="39"/>
                    </a:lnTo>
                    <a:lnTo>
                      <a:pt x="252" y="43"/>
                    </a:lnTo>
                    <a:lnTo>
                      <a:pt x="258" y="47"/>
                    </a:lnTo>
                    <a:lnTo>
                      <a:pt x="265" y="52"/>
                    </a:lnTo>
                    <a:lnTo>
                      <a:pt x="271" y="58"/>
                    </a:lnTo>
                    <a:lnTo>
                      <a:pt x="276" y="64"/>
                    </a:lnTo>
                    <a:lnTo>
                      <a:pt x="282" y="70"/>
                    </a:lnTo>
                    <a:lnTo>
                      <a:pt x="286" y="78"/>
                    </a:lnTo>
                    <a:lnTo>
                      <a:pt x="290" y="85"/>
                    </a:lnTo>
                    <a:lnTo>
                      <a:pt x="295" y="93"/>
                    </a:lnTo>
                    <a:lnTo>
                      <a:pt x="297" y="100"/>
                    </a:lnTo>
                    <a:lnTo>
                      <a:pt x="300" y="109"/>
                    </a:lnTo>
                    <a:lnTo>
                      <a:pt x="294" y="111"/>
                    </a:lnTo>
                    <a:lnTo>
                      <a:pt x="287" y="113"/>
                    </a:lnTo>
                    <a:lnTo>
                      <a:pt x="280" y="113"/>
                    </a:lnTo>
                    <a:lnTo>
                      <a:pt x="272" y="112"/>
                    </a:lnTo>
                    <a:lnTo>
                      <a:pt x="264" y="111"/>
                    </a:lnTo>
                    <a:lnTo>
                      <a:pt x="254" y="107"/>
                    </a:lnTo>
                    <a:lnTo>
                      <a:pt x="250" y="104"/>
                    </a:lnTo>
                    <a:lnTo>
                      <a:pt x="245" y="100"/>
                    </a:lnTo>
                    <a:lnTo>
                      <a:pt x="241" y="95"/>
                    </a:lnTo>
                    <a:lnTo>
                      <a:pt x="237" y="90"/>
                    </a:lnTo>
                    <a:lnTo>
                      <a:pt x="235" y="87"/>
                    </a:lnTo>
                    <a:lnTo>
                      <a:pt x="232" y="84"/>
                    </a:lnTo>
                    <a:lnTo>
                      <a:pt x="229" y="83"/>
                    </a:lnTo>
                    <a:lnTo>
                      <a:pt x="226" y="82"/>
                    </a:lnTo>
                    <a:lnTo>
                      <a:pt x="223" y="82"/>
                    </a:lnTo>
                    <a:lnTo>
                      <a:pt x="219" y="82"/>
                    </a:lnTo>
                    <a:lnTo>
                      <a:pt x="216" y="84"/>
                    </a:lnTo>
                    <a:lnTo>
                      <a:pt x="213" y="87"/>
                    </a:lnTo>
                    <a:lnTo>
                      <a:pt x="207" y="92"/>
                    </a:lnTo>
                    <a:lnTo>
                      <a:pt x="201" y="96"/>
                    </a:lnTo>
                    <a:lnTo>
                      <a:pt x="195" y="100"/>
                    </a:lnTo>
                    <a:lnTo>
                      <a:pt x="189" y="104"/>
                    </a:lnTo>
                    <a:lnTo>
                      <a:pt x="181" y="107"/>
                    </a:lnTo>
                    <a:lnTo>
                      <a:pt x="175" y="109"/>
                    </a:lnTo>
                    <a:lnTo>
                      <a:pt x="167" y="110"/>
                    </a:lnTo>
                    <a:lnTo>
                      <a:pt x="161" y="112"/>
                    </a:lnTo>
                    <a:lnTo>
                      <a:pt x="147" y="112"/>
                    </a:lnTo>
                    <a:lnTo>
                      <a:pt x="134" y="112"/>
                    </a:lnTo>
                    <a:lnTo>
                      <a:pt x="121" y="109"/>
                    </a:lnTo>
                    <a:lnTo>
                      <a:pt x="111" y="106"/>
                    </a:lnTo>
                    <a:lnTo>
                      <a:pt x="113" y="97"/>
                    </a:lnTo>
                    <a:lnTo>
                      <a:pt x="117" y="90"/>
                    </a:lnTo>
                    <a:lnTo>
                      <a:pt x="120" y="82"/>
                    </a:lnTo>
                    <a:lnTo>
                      <a:pt x="124" y="75"/>
                    </a:lnTo>
                    <a:lnTo>
                      <a:pt x="130" y="68"/>
                    </a:lnTo>
                    <a:lnTo>
                      <a:pt x="135" y="62"/>
                    </a:lnTo>
                    <a:lnTo>
                      <a:pt x="140" y="56"/>
                    </a:lnTo>
                    <a:lnTo>
                      <a:pt x="146" y="51"/>
                    </a:lnTo>
                    <a:lnTo>
                      <a:pt x="152" y="47"/>
                    </a:lnTo>
                    <a:lnTo>
                      <a:pt x="159" y="43"/>
                    </a:lnTo>
                    <a:lnTo>
                      <a:pt x="166" y="38"/>
                    </a:lnTo>
                    <a:lnTo>
                      <a:pt x="174" y="35"/>
                    </a:lnTo>
                    <a:lnTo>
                      <a:pt x="181" y="33"/>
                    </a:lnTo>
                    <a:lnTo>
                      <a:pt x="189" y="31"/>
                    </a:lnTo>
                    <a:lnTo>
                      <a:pt x="197" y="30"/>
                    </a:lnTo>
                    <a:lnTo>
                      <a:pt x="205" y="30"/>
                    </a:lnTo>
                    <a:close/>
                    <a:moveTo>
                      <a:pt x="362" y="312"/>
                    </a:moveTo>
                    <a:lnTo>
                      <a:pt x="276" y="288"/>
                    </a:lnTo>
                    <a:lnTo>
                      <a:pt x="276" y="254"/>
                    </a:lnTo>
                    <a:lnTo>
                      <a:pt x="289" y="244"/>
                    </a:lnTo>
                    <a:lnTo>
                      <a:pt x="300" y="232"/>
                    </a:lnTo>
                    <a:lnTo>
                      <a:pt x="310" y="219"/>
                    </a:lnTo>
                    <a:lnTo>
                      <a:pt x="318" y="204"/>
                    </a:lnTo>
                    <a:lnTo>
                      <a:pt x="325" y="189"/>
                    </a:lnTo>
                    <a:lnTo>
                      <a:pt x="329" y="173"/>
                    </a:lnTo>
                    <a:lnTo>
                      <a:pt x="332" y="156"/>
                    </a:lnTo>
                    <a:lnTo>
                      <a:pt x="333" y="139"/>
                    </a:lnTo>
                    <a:lnTo>
                      <a:pt x="333" y="124"/>
                    </a:lnTo>
                    <a:lnTo>
                      <a:pt x="331" y="111"/>
                    </a:lnTo>
                    <a:lnTo>
                      <a:pt x="328" y="97"/>
                    </a:lnTo>
                    <a:lnTo>
                      <a:pt x="324" y="84"/>
                    </a:lnTo>
                    <a:lnTo>
                      <a:pt x="318" y="73"/>
                    </a:lnTo>
                    <a:lnTo>
                      <a:pt x="312" y="61"/>
                    </a:lnTo>
                    <a:lnTo>
                      <a:pt x="304" y="50"/>
                    </a:lnTo>
                    <a:lnTo>
                      <a:pt x="296" y="40"/>
                    </a:lnTo>
                    <a:lnTo>
                      <a:pt x="287" y="32"/>
                    </a:lnTo>
                    <a:lnTo>
                      <a:pt x="276" y="23"/>
                    </a:lnTo>
                    <a:lnTo>
                      <a:pt x="266" y="17"/>
                    </a:lnTo>
                    <a:lnTo>
                      <a:pt x="255" y="10"/>
                    </a:lnTo>
                    <a:lnTo>
                      <a:pt x="243" y="6"/>
                    </a:lnTo>
                    <a:lnTo>
                      <a:pt x="230" y="3"/>
                    </a:lnTo>
                    <a:lnTo>
                      <a:pt x="217" y="1"/>
                    </a:lnTo>
                    <a:lnTo>
                      <a:pt x="205" y="0"/>
                    </a:lnTo>
                    <a:lnTo>
                      <a:pt x="192" y="1"/>
                    </a:lnTo>
                    <a:lnTo>
                      <a:pt x="179" y="3"/>
                    </a:lnTo>
                    <a:lnTo>
                      <a:pt x="167" y="6"/>
                    </a:lnTo>
                    <a:lnTo>
                      <a:pt x="154" y="10"/>
                    </a:lnTo>
                    <a:lnTo>
                      <a:pt x="143" y="17"/>
                    </a:lnTo>
                    <a:lnTo>
                      <a:pt x="133" y="23"/>
                    </a:lnTo>
                    <a:lnTo>
                      <a:pt x="123" y="32"/>
                    </a:lnTo>
                    <a:lnTo>
                      <a:pt x="113" y="40"/>
                    </a:lnTo>
                    <a:lnTo>
                      <a:pt x="105" y="50"/>
                    </a:lnTo>
                    <a:lnTo>
                      <a:pt x="98" y="61"/>
                    </a:lnTo>
                    <a:lnTo>
                      <a:pt x="92" y="73"/>
                    </a:lnTo>
                    <a:lnTo>
                      <a:pt x="86" y="84"/>
                    </a:lnTo>
                    <a:lnTo>
                      <a:pt x="81" y="97"/>
                    </a:lnTo>
                    <a:lnTo>
                      <a:pt x="78" y="111"/>
                    </a:lnTo>
                    <a:lnTo>
                      <a:pt x="77" y="124"/>
                    </a:lnTo>
                    <a:lnTo>
                      <a:pt x="76" y="139"/>
                    </a:lnTo>
                    <a:lnTo>
                      <a:pt x="77" y="156"/>
                    </a:lnTo>
                    <a:lnTo>
                      <a:pt x="80" y="173"/>
                    </a:lnTo>
                    <a:lnTo>
                      <a:pt x="85" y="189"/>
                    </a:lnTo>
                    <a:lnTo>
                      <a:pt x="92" y="204"/>
                    </a:lnTo>
                    <a:lnTo>
                      <a:pt x="100" y="219"/>
                    </a:lnTo>
                    <a:lnTo>
                      <a:pt x="109" y="232"/>
                    </a:lnTo>
                    <a:lnTo>
                      <a:pt x="121" y="244"/>
                    </a:lnTo>
                    <a:lnTo>
                      <a:pt x="133" y="254"/>
                    </a:lnTo>
                    <a:lnTo>
                      <a:pt x="133" y="288"/>
                    </a:lnTo>
                    <a:lnTo>
                      <a:pt x="47" y="312"/>
                    </a:lnTo>
                    <a:lnTo>
                      <a:pt x="37" y="316"/>
                    </a:lnTo>
                    <a:lnTo>
                      <a:pt x="29" y="321"/>
                    </a:lnTo>
                    <a:lnTo>
                      <a:pt x="21" y="328"/>
                    </a:lnTo>
                    <a:lnTo>
                      <a:pt x="14" y="336"/>
                    </a:lnTo>
                    <a:lnTo>
                      <a:pt x="8" y="345"/>
                    </a:lnTo>
                    <a:lnTo>
                      <a:pt x="4" y="355"/>
                    </a:lnTo>
                    <a:lnTo>
                      <a:pt x="1" y="364"/>
                    </a:lnTo>
                    <a:lnTo>
                      <a:pt x="0" y="375"/>
                    </a:lnTo>
                    <a:lnTo>
                      <a:pt x="0" y="409"/>
                    </a:lnTo>
                    <a:lnTo>
                      <a:pt x="186" y="409"/>
                    </a:lnTo>
                    <a:lnTo>
                      <a:pt x="224" y="409"/>
                    </a:lnTo>
                    <a:lnTo>
                      <a:pt x="409" y="409"/>
                    </a:lnTo>
                    <a:lnTo>
                      <a:pt x="409" y="375"/>
                    </a:lnTo>
                    <a:lnTo>
                      <a:pt x="408" y="364"/>
                    </a:lnTo>
                    <a:lnTo>
                      <a:pt x="406" y="355"/>
                    </a:lnTo>
                    <a:lnTo>
                      <a:pt x="402" y="345"/>
                    </a:lnTo>
                    <a:lnTo>
                      <a:pt x="395" y="336"/>
                    </a:lnTo>
                    <a:lnTo>
                      <a:pt x="389" y="328"/>
                    </a:lnTo>
                    <a:lnTo>
                      <a:pt x="380" y="321"/>
                    </a:lnTo>
                    <a:lnTo>
                      <a:pt x="372" y="316"/>
                    </a:lnTo>
                    <a:lnTo>
                      <a:pt x="362" y="312"/>
                    </a:lnTo>
                    <a:close/>
                  </a:path>
                </a:pathLst>
              </a:custGeom>
              <a:solidFill>
                <a:schemeClr val="bg1"/>
              </a:solidFill>
              <a:ln w="3175">
                <a:noFill/>
                <a:round/>
                <a:headEnd/>
                <a:tailEnd/>
              </a:ln>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a:latin typeface="Calibri Light" panose="020F0302020204030204" pitchFamily="34" charset="0"/>
                </a:endParaRPr>
              </a:p>
            </p:txBody>
          </p:sp>
          <p:sp>
            <p:nvSpPr>
              <p:cNvPr id="90" name="Freeform 89"/>
              <p:cNvSpPr>
                <a:spLocks/>
              </p:cNvSpPr>
              <p:nvPr/>
            </p:nvSpPr>
            <p:spPr bwMode="auto">
              <a:xfrm>
                <a:off x="5507038" y="2060575"/>
                <a:ext cx="39688" cy="39688"/>
              </a:xfrm>
              <a:custGeom>
                <a:avLst/>
                <a:gdLst>
                  <a:gd name="T0" fmla="*/ 121 w 126"/>
                  <a:gd name="T1" fmla="*/ 99 h 125"/>
                  <a:gd name="T2" fmla="*/ 26 w 126"/>
                  <a:gd name="T3" fmla="*/ 4 h 125"/>
                  <a:gd name="T4" fmla="*/ 24 w 126"/>
                  <a:gd name="T5" fmla="*/ 2 h 125"/>
                  <a:gd name="T6" fmla="*/ 21 w 126"/>
                  <a:gd name="T7" fmla="*/ 1 h 125"/>
                  <a:gd name="T8" fmla="*/ 18 w 126"/>
                  <a:gd name="T9" fmla="*/ 0 h 125"/>
                  <a:gd name="T10" fmla="*/ 15 w 126"/>
                  <a:gd name="T11" fmla="*/ 0 h 125"/>
                  <a:gd name="T12" fmla="*/ 13 w 126"/>
                  <a:gd name="T13" fmla="*/ 0 h 125"/>
                  <a:gd name="T14" fmla="*/ 10 w 126"/>
                  <a:gd name="T15" fmla="*/ 1 h 125"/>
                  <a:gd name="T16" fmla="*/ 7 w 126"/>
                  <a:gd name="T17" fmla="*/ 2 h 125"/>
                  <a:gd name="T18" fmla="*/ 4 w 126"/>
                  <a:gd name="T19" fmla="*/ 4 h 125"/>
                  <a:gd name="T20" fmla="*/ 2 w 126"/>
                  <a:gd name="T21" fmla="*/ 7 h 125"/>
                  <a:gd name="T22" fmla="*/ 1 w 126"/>
                  <a:gd name="T23" fmla="*/ 9 h 125"/>
                  <a:gd name="T24" fmla="*/ 0 w 126"/>
                  <a:gd name="T25" fmla="*/ 12 h 125"/>
                  <a:gd name="T26" fmla="*/ 0 w 126"/>
                  <a:gd name="T27" fmla="*/ 15 h 125"/>
                  <a:gd name="T28" fmla="*/ 0 w 126"/>
                  <a:gd name="T29" fmla="*/ 17 h 125"/>
                  <a:gd name="T30" fmla="*/ 1 w 126"/>
                  <a:gd name="T31" fmla="*/ 21 h 125"/>
                  <a:gd name="T32" fmla="*/ 2 w 126"/>
                  <a:gd name="T33" fmla="*/ 23 h 125"/>
                  <a:gd name="T34" fmla="*/ 4 w 126"/>
                  <a:gd name="T35" fmla="*/ 26 h 125"/>
                  <a:gd name="T36" fmla="*/ 100 w 126"/>
                  <a:gd name="T37" fmla="*/ 120 h 125"/>
                  <a:gd name="T38" fmla="*/ 102 w 126"/>
                  <a:gd name="T39" fmla="*/ 122 h 125"/>
                  <a:gd name="T40" fmla="*/ 104 w 126"/>
                  <a:gd name="T41" fmla="*/ 123 h 125"/>
                  <a:gd name="T42" fmla="*/ 107 w 126"/>
                  <a:gd name="T43" fmla="*/ 125 h 125"/>
                  <a:gd name="T44" fmla="*/ 111 w 126"/>
                  <a:gd name="T45" fmla="*/ 125 h 125"/>
                  <a:gd name="T46" fmla="*/ 113 w 126"/>
                  <a:gd name="T47" fmla="*/ 125 h 125"/>
                  <a:gd name="T48" fmla="*/ 116 w 126"/>
                  <a:gd name="T49" fmla="*/ 123 h 125"/>
                  <a:gd name="T50" fmla="*/ 118 w 126"/>
                  <a:gd name="T51" fmla="*/ 122 h 125"/>
                  <a:gd name="T52" fmla="*/ 121 w 126"/>
                  <a:gd name="T53" fmla="*/ 120 h 125"/>
                  <a:gd name="T54" fmla="*/ 122 w 126"/>
                  <a:gd name="T55" fmla="*/ 118 h 125"/>
                  <a:gd name="T56" fmla="*/ 125 w 126"/>
                  <a:gd name="T57" fmla="*/ 115 h 125"/>
                  <a:gd name="T58" fmla="*/ 125 w 126"/>
                  <a:gd name="T59" fmla="*/ 113 h 125"/>
                  <a:gd name="T60" fmla="*/ 126 w 126"/>
                  <a:gd name="T61" fmla="*/ 110 h 125"/>
                  <a:gd name="T62" fmla="*/ 125 w 126"/>
                  <a:gd name="T63" fmla="*/ 106 h 125"/>
                  <a:gd name="T64" fmla="*/ 125 w 126"/>
                  <a:gd name="T65" fmla="*/ 104 h 125"/>
                  <a:gd name="T66" fmla="*/ 122 w 126"/>
                  <a:gd name="T67" fmla="*/ 101 h 125"/>
                  <a:gd name="T68" fmla="*/ 121 w 126"/>
                  <a:gd name="T69" fmla="*/ 99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6" h="125">
                    <a:moveTo>
                      <a:pt x="121" y="99"/>
                    </a:moveTo>
                    <a:lnTo>
                      <a:pt x="26" y="4"/>
                    </a:lnTo>
                    <a:lnTo>
                      <a:pt x="24" y="2"/>
                    </a:lnTo>
                    <a:lnTo>
                      <a:pt x="21" y="1"/>
                    </a:lnTo>
                    <a:lnTo>
                      <a:pt x="18" y="0"/>
                    </a:lnTo>
                    <a:lnTo>
                      <a:pt x="15" y="0"/>
                    </a:lnTo>
                    <a:lnTo>
                      <a:pt x="13" y="0"/>
                    </a:lnTo>
                    <a:lnTo>
                      <a:pt x="10" y="1"/>
                    </a:lnTo>
                    <a:lnTo>
                      <a:pt x="7" y="2"/>
                    </a:lnTo>
                    <a:lnTo>
                      <a:pt x="4" y="4"/>
                    </a:lnTo>
                    <a:lnTo>
                      <a:pt x="2" y="7"/>
                    </a:lnTo>
                    <a:lnTo>
                      <a:pt x="1" y="9"/>
                    </a:lnTo>
                    <a:lnTo>
                      <a:pt x="0" y="12"/>
                    </a:lnTo>
                    <a:lnTo>
                      <a:pt x="0" y="15"/>
                    </a:lnTo>
                    <a:lnTo>
                      <a:pt x="0" y="17"/>
                    </a:lnTo>
                    <a:lnTo>
                      <a:pt x="1" y="21"/>
                    </a:lnTo>
                    <a:lnTo>
                      <a:pt x="2" y="23"/>
                    </a:lnTo>
                    <a:lnTo>
                      <a:pt x="4" y="26"/>
                    </a:lnTo>
                    <a:lnTo>
                      <a:pt x="100" y="120"/>
                    </a:lnTo>
                    <a:lnTo>
                      <a:pt x="102" y="122"/>
                    </a:lnTo>
                    <a:lnTo>
                      <a:pt x="104" y="123"/>
                    </a:lnTo>
                    <a:lnTo>
                      <a:pt x="107" y="125"/>
                    </a:lnTo>
                    <a:lnTo>
                      <a:pt x="111" y="125"/>
                    </a:lnTo>
                    <a:lnTo>
                      <a:pt x="113" y="125"/>
                    </a:lnTo>
                    <a:lnTo>
                      <a:pt x="116" y="123"/>
                    </a:lnTo>
                    <a:lnTo>
                      <a:pt x="118" y="122"/>
                    </a:lnTo>
                    <a:lnTo>
                      <a:pt x="121" y="120"/>
                    </a:lnTo>
                    <a:lnTo>
                      <a:pt x="122" y="118"/>
                    </a:lnTo>
                    <a:lnTo>
                      <a:pt x="125" y="115"/>
                    </a:lnTo>
                    <a:lnTo>
                      <a:pt x="125" y="113"/>
                    </a:lnTo>
                    <a:lnTo>
                      <a:pt x="126" y="110"/>
                    </a:lnTo>
                    <a:lnTo>
                      <a:pt x="125" y="106"/>
                    </a:lnTo>
                    <a:lnTo>
                      <a:pt x="125" y="104"/>
                    </a:lnTo>
                    <a:lnTo>
                      <a:pt x="122" y="101"/>
                    </a:lnTo>
                    <a:lnTo>
                      <a:pt x="121" y="99"/>
                    </a:lnTo>
                    <a:close/>
                  </a:path>
                </a:pathLst>
              </a:custGeom>
              <a:grpFill/>
              <a:ln w="0">
                <a:noFill/>
                <a:round/>
                <a:headEnd/>
                <a:tailEnd/>
              </a:ln>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a:latin typeface="Calibri Light" panose="020F0302020204030204" pitchFamily="34" charset="0"/>
                </a:endParaRPr>
              </a:p>
            </p:txBody>
          </p:sp>
          <p:sp>
            <p:nvSpPr>
              <p:cNvPr id="91" name="Freeform 90"/>
              <p:cNvSpPr>
                <a:spLocks/>
              </p:cNvSpPr>
              <p:nvPr/>
            </p:nvSpPr>
            <p:spPr bwMode="auto">
              <a:xfrm>
                <a:off x="5670550" y="2060575"/>
                <a:ext cx="38100" cy="39688"/>
              </a:xfrm>
              <a:custGeom>
                <a:avLst/>
                <a:gdLst>
                  <a:gd name="T0" fmla="*/ 98 w 124"/>
                  <a:gd name="T1" fmla="*/ 4 h 125"/>
                  <a:gd name="T2" fmla="*/ 4 w 124"/>
                  <a:gd name="T3" fmla="*/ 99 h 125"/>
                  <a:gd name="T4" fmla="*/ 2 w 124"/>
                  <a:gd name="T5" fmla="*/ 101 h 125"/>
                  <a:gd name="T6" fmla="*/ 1 w 124"/>
                  <a:gd name="T7" fmla="*/ 104 h 125"/>
                  <a:gd name="T8" fmla="*/ 0 w 124"/>
                  <a:gd name="T9" fmla="*/ 106 h 125"/>
                  <a:gd name="T10" fmla="*/ 0 w 124"/>
                  <a:gd name="T11" fmla="*/ 110 h 125"/>
                  <a:gd name="T12" fmla="*/ 0 w 124"/>
                  <a:gd name="T13" fmla="*/ 113 h 125"/>
                  <a:gd name="T14" fmla="*/ 1 w 124"/>
                  <a:gd name="T15" fmla="*/ 115 h 125"/>
                  <a:gd name="T16" fmla="*/ 2 w 124"/>
                  <a:gd name="T17" fmla="*/ 118 h 125"/>
                  <a:gd name="T18" fmla="*/ 4 w 124"/>
                  <a:gd name="T19" fmla="*/ 120 h 125"/>
                  <a:gd name="T20" fmla="*/ 6 w 124"/>
                  <a:gd name="T21" fmla="*/ 122 h 125"/>
                  <a:gd name="T22" fmla="*/ 8 w 124"/>
                  <a:gd name="T23" fmla="*/ 123 h 125"/>
                  <a:gd name="T24" fmla="*/ 11 w 124"/>
                  <a:gd name="T25" fmla="*/ 125 h 125"/>
                  <a:gd name="T26" fmla="*/ 15 w 124"/>
                  <a:gd name="T27" fmla="*/ 125 h 125"/>
                  <a:gd name="T28" fmla="*/ 17 w 124"/>
                  <a:gd name="T29" fmla="*/ 125 h 125"/>
                  <a:gd name="T30" fmla="*/ 20 w 124"/>
                  <a:gd name="T31" fmla="*/ 123 h 125"/>
                  <a:gd name="T32" fmla="*/ 22 w 124"/>
                  <a:gd name="T33" fmla="*/ 122 h 125"/>
                  <a:gd name="T34" fmla="*/ 25 w 124"/>
                  <a:gd name="T35" fmla="*/ 120 h 125"/>
                  <a:gd name="T36" fmla="*/ 120 w 124"/>
                  <a:gd name="T37" fmla="*/ 25 h 125"/>
                  <a:gd name="T38" fmla="*/ 122 w 124"/>
                  <a:gd name="T39" fmla="*/ 23 h 125"/>
                  <a:gd name="T40" fmla="*/ 123 w 124"/>
                  <a:gd name="T41" fmla="*/ 21 h 125"/>
                  <a:gd name="T42" fmla="*/ 124 w 124"/>
                  <a:gd name="T43" fmla="*/ 17 h 125"/>
                  <a:gd name="T44" fmla="*/ 124 w 124"/>
                  <a:gd name="T45" fmla="*/ 15 h 125"/>
                  <a:gd name="T46" fmla="*/ 124 w 124"/>
                  <a:gd name="T47" fmla="*/ 12 h 125"/>
                  <a:gd name="T48" fmla="*/ 123 w 124"/>
                  <a:gd name="T49" fmla="*/ 9 h 125"/>
                  <a:gd name="T50" fmla="*/ 122 w 124"/>
                  <a:gd name="T51" fmla="*/ 7 h 125"/>
                  <a:gd name="T52" fmla="*/ 120 w 124"/>
                  <a:gd name="T53" fmla="*/ 4 h 125"/>
                  <a:gd name="T54" fmla="*/ 118 w 124"/>
                  <a:gd name="T55" fmla="*/ 2 h 125"/>
                  <a:gd name="T56" fmla="*/ 114 w 124"/>
                  <a:gd name="T57" fmla="*/ 1 h 125"/>
                  <a:gd name="T58" fmla="*/ 112 w 124"/>
                  <a:gd name="T59" fmla="*/ 0 h 125"/>
                  <a:gd name="T60" fmla="*/ 109 w 124"/>
                  <a:gd name="T61" fmla="*/ 0 h 125"/>
                  <a:gd name="T62" fmla="*/ 107 w 124"/>
                  <a:gd name="T63" fmla="*/ 0 h 125"/>
                  <a:gd name="T64" fmla="*/ 104 w 124"/>
                  <a:gd name="T65" fmla="*/ 1 h 125"/>
                  <a:gd name="T66" fmla="*/ 100 w 124"/>
                  <a:gd name="T67" fmla="*/ 2 h 125"/>
                  <a:gd name="T68" fmla="*/ 98 w 124"/>
                  <a:gd name="T69" fmla="*/ 4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4" h="125">
                    <a:moveTo>
                      <a:pt x="98" y="4"/>
                    </a:moveTo>
                    <a:lnTo>
                      <a:pt x="4" y="99"/>
                    </a:lnTo>
                    <a:lnTo>
                      <a:pt x="2" y="101"/>
                    </a:lnTo>
                    <a:lnTo>
                      <a:pt x="1" y="104"/>
                    </a:lnTo>
                    <a:lnTo>
                      <a:pt x="0" y="106"/>
                    </a:lnTo>
                    <a:lnTo>
                      <a:pt x="0" y="110"/>
                    </a:lnTo>
                    <a:lnTo>
                      <a:pt x="0" y="113"/>
                    </a:lnTo>
                    <a:lnTo>
                      <a:pt x="1" y="115"/>
                    </a:lnTo>
                    <a:lnTo>
                      <a:pt x="2" y="118"/>
                    </a:lnTo>
                    <a:lnTo>
                      <a:pt x="4" y="120"/>
                    </a:lnTo>
                    <a:lnTo>
                      <a:pt x="6" y="122"/>
                    </a:lnTo>
                    <a:lnTo>
                      <a:pt x="8" y="123"/>
                    </a:lnTo>
                    <a:lnTo>
                      <a:pt x="11" y="125"/>
                    </a:lnTo>
                    <a:lnTo>
                      <a:pt x="15" y="125"/>
                    </a:lnTo>
                    <a:lnTo>
                      <a:pt x="17" y="125"/>
                    </a:lnTo>
                    <a:lnTo>
                      <a:pt x="20" y="123"/>
                    </a:lnTo>
                    <a:lnTo>
                      <a:pt x="22" y="122"/>
                    </a:lnTo>
                    <a:lnTo>
                      <a:pt x="25" y="120"/>
                    </a:lnTo>
                    <a:lnTo>
                      <a:pt x="120" y="25"/>
                    </a:lnTo>
                    <a:lnTo>
                      <a:pt x="122" y="23"/>
                    </a:lnTo>
                    <a:lnTo>
                      <a:pt x="123" y="21"/>
                    </a:lnTo>
                    <a:lnTo>
                      <a:pt x="124" y="17"/>
                    </a:lnTo>
                    <a:lnTo>
                      <a:pt x="124" y="15"/>
                    </a:lnTo>
                    <a:lnTo>
                      <a:pt x="124" y="12"/>
                    </a:lnTo>
                    <a:lnTo>
                      <a:pt x="123" y="9"/>
                    </a:lnTo>
                    <a:lnTo>
                      <a:pt x="122" y="7"/>
                    </a:lnTo>
                    <a:lnTo>
                      <a:pt x="120" y="4"/>
                    </a:lnTo>
                    <a:lnTo>
                      <a:pt x="118" y="2"/>
                    </a:lnTo>
                    <a:lnTo>
                      <a:pt x="114" y="1"/>
                    </a:lnTo>
                    <a:lnTo>
                      <a:pt x="112" y="0"/>
                    </a:lnTo>
                    <a:lnTo>
                      <a:pt x="109" y="0"/>
                    </a:lnTo>
                    <a:lnTo>
                      <a:pt x="107" y="0"/>
                    </a:lnTo>
                    <a:lnTo>
                      <a:pt x="104" y="1"/>
                    </a:lnTo>
                    <a:lnTo>
                      <a:pt x="100" y="2"/>
                    </a:lnTo>
                    <a:lnTo>
                      <a:pt x="98" y="4"/>
                    </a:lnTo>
                    <a:close/>
                  </a:path>
                </a:pathLst>
              </a:custGeom>
              <a:grpFill/>
              <a:ln w="0">
                <a:noFill/>
                <a:round/>
                <a:headEnd/>
                <a:tailEnd/>
              </a:ln>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a:latin typeface="Calibri Light" panose="020F0302020204030204" pitchFamily="34" charset="0"/>
                </a:endParaRPr>
              </a:p>
            </p:txBody>
          </p:sp>
        </p:grpSp>
      </p:grpSp>
      <p:sp>
        <p:nvSpPr>
          <p:cNvPr id="103" name="Freeform 20"/>
          <p:cNvSpPr>
            <a:spLocks noEditPoints="1"/>
          </p:cNvSpPr>
          <p:nvPr/>
        </p:nvSpPr>
        <p:spPr bwMode="auto">
          <a:xfrm>
            <a:off x="6732471" y="6202680"/>
            <a:ext cx="274320" cy="274320"/>
          </a:xfrm>
          <a:custGeom>
            <a:avLst/>
            <a:gdLst>
              <a:gd name="T0" fmla="*/ 236 w 240"/>
              <a:gd name="T1" fmla="*/ 40 h 200"/>
              <a:gd name="T2" fmla="*/ 208 w 240"/>
              <a:gd name="T3" fmla="*/ 40 h 200"/>
              <a:gd name="T4" fmla="*/ 208 w 240"/>
              <a:gd name="T5" fmla="*/ 20 h 200"/>
              <a:gd name="T6" fmla="*/ 208 w 240"/>
              <a:gd name="T7" fmla="*/ 13 h 200"/>
              <a:gd name="T8" fmla="*/ 196 w 240"/>
              <a:gd name="T9" fmla="*/ 0 h 200"/>
              <a:gd name="T10" fmla="*/ 140 w 240"/>
              <a:gd name="T11" fmla="*/ 0 h 200"/>
              <a:gd name="T12" fmla="*/ 140 w 240"/>
              <a:gd name="T13" fmla="*/ 0 h 200"/>
              <a:gd name="T14" fmla="*/ 120 w 240"/>
              <a:gd name="T15" fmla="*/ 16 h 200"/>
              <a:gd name="T16" fmla="*/ 80 w 240"/>
              <a:gd name="T17" fmla="*/ 16 h 200"/>
              <a:gd name="T18" fmla="*/ 80 w 240"/>
              <a:gd name="T19" fmla="*/ 4 h 200"/>
              <a:gd name="T20" fmla="*/ 76 w 240"/>
              <a:gd name="T21" fmla="*/ 0 h 200"/>
              <a:gd name="T22" fmla="*/ 4 w 240"/>
              <a:gd name="T23" fmla="*/ 0 h 200"/>
              <a:gd name="T24" fmla="*/ 0 w 240"/>
              <a:gd name="T25" fmla="*/ 4 h 200"/>
              <a:gd name="T26" fmla="*/ 0 w 240"/>
              <a:gd name="T27" fmla="*/ 172 h 200"/>
              <a:gd name="T28" fmla="*/ 28 w 240"/>
              <a:gd name="T29" fmla="*/ 200 h 200"/>
              <a:gd name="T30" fmla="*/ 204 w 240"/>
              <a:gd name="T31" fmla="*/ 200 h 200"/>
              <a:gd name="T32" fmla="*/ 240 w 240"/>
              <a:gd name="T33" fmla="*/ 164 h 200"/>
              <a:gd name="T34" fmla="*/ 240 w 240"/>
              <a:gd name="T35" fmla="*/ 44 h 200"/>
              <a:gd name="T36" fmla="*/ 236 w 240"/>
              <a:gd name="T37" fmla="*/ 40 h 200"/>
              <a:gd name="T38" fmla="*/ 196 w 240"/>
              <a:gd name="T39" fmla="*/ 8 h 200"/>
              <a:gd name="T40" fmla="*/ 200 w 240"/>
              <a:gd name="T41" fmla="*/ 13 h 200"/>
              <a:gd name="T42" fmla="*/ 200 w 240"/>
              <a:gd name="T43" fmla="*/ 24 h 200"/>
              <a:gd name="T44" fmla="*/ 200 w 240"/>
              <a:gd name="T45" fmla="*/ 44 h 200"/>
              <a:gd name="T46" fmla="*/ 200 w 240"/>
              <a:gd name="T47" fmla="*/ 129 h 200"/>
              <a:gd name="T48" fmla="*/ 183 w 240"/>
              <a:gd name="T49" fmla="*/ 111 h 200"/>
              <a:gd name="T50" fmla="*/ 181 w 240"/>
              <a:gd name="T51" fmla="*/ 110 h 200"/>
              <a:gd name="T52" fmla="*/ 178 w 240"/>
              <a:gd name="T53" fmla="*/ 111 h 200"/>
              <a:gd name="T54" fmla="*/ 160 w 240"/>
              <a:gd name="T55" fmla="*/ 129 h 200"/>
              <a:gd name="T56" fmla="*/ 160 w 240"/>
              <a:gd name="T57" fmla="*/ 16 h 200"/>
              <a:gd name="T58" fmla="*/ 158 w 240"/>
              <a:gd name="T59" fmla="*/ 8 h 200"/>
              <a:gd name="T60" fmla="*/ 196 w 240"/>
              <a:gd name="T61" fmla="*/ 8 h 200"/>
              <a:gd name="T62" fmla="*/ 128 w 240"/>
              <a:gd name="T63" fmla="*/ 16 h 200"/>
              <a:gd name="T64" fmla="*/ 136 w 240"/>
              <a:gd name="T65" fmla="*/ 8 h 200"/>
              <a:gd name="T66" fmla="*/ 140 w 240"/>
              <a:gd name="T67" fmla="*/ 8 h 200"/>
              <a:gd name="T68" fmla="*/ 152 w 240"/>
              <a:gd name="T69" fmla="*/ 16 h 200"/>
              <a:gd name="T70" fmla="*/ 128 w 240"/>
              <a:gd name="T71" fmla="*/ 16 h 200"/>
              <a:gd name="T72" fmla="*/ 128 w 240"/>
              <a:gd name="T73" fmla="*/ 16 h 200"/>
              <a:gd name="T74" fmla="*/ 48 w 240"/>
              <a:gd name="T75" fmla="*/ 172 h 200"/>
              <a:gd name="T76" fmla="*/ 28 w 240"/>
              <a:gd name="T77" fmla="*/ 192 h 200"/>
              <a:gd name="T78" fmla="*/ 8 w 240"/>
              <a:gd name="T79" fmla="*/ 172 h 200"/>
              <a:gd name="T80" fmla="*/ 8 w 240"/>
              <a:gd name="T81" fmla="*/ 8 h 200"/>
              <a:gd name="T82" fmla="*/ 72 w 240"/>
              <a:gd name="T83" fmla="*/ 8 h 200"/>
              <a:gd name="T84" fmla="*/ 72 w 240"/>
              <a:gd name="T85" fmla="*/ 20 h 200"/>
              <a:gd name="T86" fmla="*/ 76 w 240"/>
              <a:gd name="T87" fmla="*/ 24 h 200"/>
              <a:gd name="T88" fmla="*/ 124 w 240"/>
              <a:gd name="T89" fmla="*/ 24 h 200"/>
              <a:gd name="T90" fmla="*/ 152 w 240"/>
              <a:gd name="T91" fmla="*/ 24 h 200"/>
              <a:gd name="T92" fmla="*/ 152 w 240"/>
              <a:gd name="T93" fmla="*/ 40 h 200"/>
              <a:gd name="T94" fmla="*/ 52 w 240"/>
              <a:gd name="T95" fmla="*/ 40 h 200"/>
              <a:gd name="T96" fmla="*/ 48 w 240"/>
              <a:gd name="T97" fmla="*/ 44 h 200"/>
              <a:gd name="T98" fmla="*/ 48 w 240"/>
              <a:gd name="T99" fmla="*/ 17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40" h="200">
                <a:moveTo>
                  <a:pt x="236" y="40"/>
                </a:moveTo>
                <a:cubicBezTo>
                  <a:pt x="208" y="40"/>
                  <a:pt x="208" y="40"/>
                  <a:pt x="208" y="40"/>
                </a:cubicBezTo>
                <a:cubicBezTo>
                  <a:pt x="208" y="20"/>
                  <a:pt x="208" y="20"/>
                  <a:pt x="208" y="20"/>
                </a:cubicBezTo>
                <a:cubicBezTo>
                  <a:pt x="208" y="13"/>
                  <a:pt x="208" y="13"/>
                  <a:pt x="208" y="13"/>
                </a:cubicBezTo>
                <a:cubicBezTo>
                  <a:pt x="208" y="6"/>
                  <a:pt x="202" y="0"/>
                  <a:pt x="196" y="0"/>
                </a:cubicBezTo>
                <a:cubicBezTo>
                  <a:pt x="140" y="0"/>
                  <a:pt x="140" y="0"/>
                  <a:pt x="140" y="0"/>
                </a:cubicBezTo>
                <a:cubicBezTo>
                  <a:pt x="140" y="0"/>
                  <a:pt x="140" y="0"/>
                  <a:pt x="140" y="0"/>
                </a:cubicBezTo>
                <a:cubicBezTo>
                  <a:pt x="128" y="0"/>
                  <a:pt x="120" y="7"/>
                  <a:pt x="120" y="16"/>
                </a:cubicBezTo>
                <a:cubicBezTo>
                  <a:pt x="80" y="16"/>
                  <a:pt x="80" y="16"/>
                  <a:pt x="80" y="16"/>
                </a:cubicBezTo>
                <a:cubicBezTo>
                  <a:pt x="80" y="4"/>
                  <a:pt x="80" y="4"/>
                  <a:pt x="80" y="4"/>
                </a:cubicBezTo>
                <a:cubicBezTo>
                  <a:pt x="80" y="2"/>
                  <a:pt x="78" y="0"/>
                  <a:pt x="76" y="0"/>
                </a:cubicBezTo>
                <a:cubicBezTo>
                  <a:pt x="4" y="0"/>
                  <a:pt x="4" y="0"/>
                  <a:pt x="4" y="0"/>
                </a:cubicBezTo>
                <a:cubicBezTo>
                  <a:pt x="2" y="0"/>
                  <a:pt x="0" y="2"/>
                  <a:pt x="0" y="4"/>
                </a:cubicBezTo>
                <a:cubicBezTo>
                  <a:pt x="0" y="172"/>
                  <a:pt x="0" y="172"/>
                  <a:pt x="0" y="172"/>
                </a:cubicBezTo>
                <a:cubicBezTo>
                  <a:pt x="0" y="188"/>
                  <a:pt x="12" y="200"/>
                  <a:pt x="28" y="200"/>
                </a:cubicBezTo>
                <a:cubicBezTo>
                  <a:pt x="204" y="200"/>
                  <a:pt x="204" y="200"/>
                  <a:pt x="204" y="200"/>
                </a:cubicBezTo>
                <a:cubicBezTo>
                  <a:pt x="223" y="200"/>
                  <a:pt x="240" y="183"/>
                  <a:pt x="240" y="164"/>
                </a:cubicBezTo>
                <a:cubicBezTo>
                  <a:pt x="240" y="44"/>
                  <a:pt x="240" y="44"/>
                  <a:pt x="240" y="44"/>
                </a:cubicBezTo>
                <a:cubicBezTo>
                  <a:pt x="240" y="42"/>
                  <a:pt x="238" y="40"/>
                  <a:pt x="236" y="40"/>
                </a:cubicBezTo>
                <a:close/>
                <a:moveTo>
                  <a:pt x="196" y="8"/>
                </a:moveTo>
                <a:cubicBezTo>
                  <a:pt x="198" y="8"/>
                  <a:pt x="200" y="10"/>
                  <a:pt x="200" y="13"/>
                </a:cubicBezTo>
                <a:cubicBezTo>
                  <a:pt x="200" y="24"/>
                  <a:pt x="200" y="24"/>
                  <a:pt x="200" y="24"/>
                </a:cubicBezTo>
                <a:cubicBezTo>
                  <a:pt x="200" y="44"/>
                  <a:pt x="200" y="44"/>
                  <a:pt x="200" y="44"/>
                </a:cubicBezTo>
                <a:cubicBezTo>
                  <a:pt x="200" y="129"/>
                  <a:pt x="200" y="129"/>
                  <a:pt x="200" y="129"/>
                </a:cubicBezTo>
                <a:cubicBezTo>
                  <a:pt x="183" y="111"/>
                  <a:pt x="183" y="111"/>
                  <a:pt x="183" y="111"/>
                </a:cubicBezTo>
                <a:cubicBezTo>
                  <a:pt x="183" y="110"/>
                  <a:pt x="182" y="110"/>
                  <a:pt x="181" y="110"/>
                </a:cubicBezTo>
                <a:cubicBezTo>
                  <a:pt x="179" y="110"/>
                  <a:pt x="178" y="110"/>
                  <a:pt x="178" y="111"/>
                </a:cubicBezTo>
                <a:cubicBezTo>
                  <a:pt x="160" y="129"/>
                  <a:pt x="160" y="129"/>
                  <a:pt x="160" y="129"/>
                </a:cubicBezTo>
                <a:cubicBezTo>
                  <a:pt x="160" y="16"/>
                  <a:pt x="160" y="16"/>
                  <a:pt x="160" y="16"/>
                </a:cubicBezTo>
                <a:cubicBezTo>
                  <a:pt x="160" y="13"/>
                  <a:pt x="159" y="10"/>
                  <a:pt x="158" y="8"/>
                </a:cubicBezTo>
                <a:lnTo>
                  <a:pt x="196" y="8"/>
                </a:lnTo>
                <a:close/>
                <a:moveTo>
                  <a:pt x="128" y="16"/>
                </a:moveTo>
                <a:cubicBezTo>
                  <a:pt x="128" y="12"/>
                  <a:pt x="132" y="9"/>
                  <a:pt x="136" y="8"/>
                </a:cubicBezTo>
                <a:cubicBezTo>
                  <a:pt x="137" y="8"/>
                  <a:pt x="139" y="8"/>
                  <a:pt x="140" y="8"/>
                </a:cubicBezTo>
                <a:cubicBezTo>
                  <a:pt x="144" y="8"/>
                  <a:pt x="152" y="10"/>
                  <a:pt x="152" y="16"/>
                </a:cubicBezTo>
                <a:cubicBezTo>
                  <a:pt x="128" y="16"/>
                  <a:pt x="128" y="16"/>
                  <a:pt x="128" y="16"/>
                </a:cubicBezTo>
                <a:cubicBezTo>
                  <a:pt x="128" y="16"/>
                  <a:pt x="128" y="16"/>
                  <a:pt x="128" y="16"/>
                </a:cubicBezTo>
                <a:close/>
                <a:moveTo>
                  <a:pt x="48" y="172"/>
                </a:moveTo>
                <a:cubicBezTo>
                  <a:pt x="48" y="184"/>
                  <a:pt x="40" y="192"/>
                  <a:pt x="28" y="192"/>
                </a:cubicBezTo>
                <a:cubicBezTo>
                  <a:pt x="16" y="192"/>
                  <a:pt x="8" y="184"/>
                  <a:pt x="8" y="172"/>
                </a:cubicBezTo>
                <a:cubicBezTo>
                  <a:pt x="8" y="8"/>
                  <a:pt x="8" y="8"/>
                  <a:pt x="8" y="8"/>
                </a:cubicBezTo>
                <a:cubicBezTo>
                  <a:pt x="72" y="8"/>
                  <a:pt x="72" y="8"/>
                  <a:pt x="72" y="8"/>
                </a:cubicBezTo>
                <a:cubicBezTo>
                  <a:pt x="72" y="20"/>
                  <a:pt x="72" y="20"/>
                  <a:pt x="72" y="20"/>
                </a:cubicBezTo>
                <a:cubicBezTo>
                  <a:pt x="72" y="22"/>
                  <a:pt x="74" y="24"/>
                  <a:pt x="76" y="24"/>
                </a:cubicBezTo>
                <a:cubicBezTo>
                  <a:pt x="124" y="24"/>
                  <a:pt x="124" y="24"/>
                  <a:pt x="124" y="24"/>
                </a:cubicBezTo>
                <a:cubicBezTo>
                  <a:pt x="152" y="24"/>
                  <a:pt x="152" y="24"/>
                  <a:pt x="152" y="24"/>
                </a:cubicBezTo>
                <a:cubicBezTo>
                  <a:pt x="152" y="40"/>
                  <a:pt x="152" y="40"/>
                  <a:pt x="152" y="40"/>
                </a:cubicBezTo>
                <a:cubicBezTo>
                  <a:pt x="52" y="40"/>
                  <a:pt x="52" y="40"/>
                  <a:pt x="52" y="40"/>
                </a:cubicBezTo>
                <a:cubicBezTo>
                  <a:pt x="50" y="40"/>
                  <a:pt x="48" y="42"/>
                  <a:pt x="48" y="44"/>
                </a:cubicBezTo>
                <a:lnTo>
                  <a:pt x="48" y="172"/>
                </a:lnTo>
                <a:close/>
              </a:path>
            </a:pathLst>
          </a:custGeom>
          <a:solidFill>
            <a:srgbClr val="FFC000"/>
          </a:solidFill>
          <a:ln>
            <a:noFill/>
          </a:ln>
          <a:effectLst>
            <a:outerShdw blurRad="25400" dist="38100" dir="2400000" algn="ctr" rotWithShape="0">
              <a:srgbClr val="000000">
                <a:alpha val="10000"/>
              </a:srgbClr>
            </a:outerShdw>
          </a:effectLst>
        </p:spPr>
        <p:txBody>
          <a:bodyPr vert="horz" wrap="square" lIns="121899" tIns="60949" rIns="121899" bIns="60949" numCol="1" anchor="t" anchorCtr="0" compatLnSpc="1">
            <a:prstTxWarp prst="textNoShape">
              <a:avLst/>
            </a:prstTxWarp>
          </a:bodyPr>
          <a:lstStyle/>
          <a:p>
            <a:endParaRPr lang="en-US" sz="1200">
              <a:latin typeface="Calibri Light" panose="020F0302020204030204" pitchFamily="34" charset="0"/>
            </a:endParaRPr>
          </a:p>
        </p:txBody>
      </p:sp>
      <p:grpSp>
        <p:nvGrpSpPr>
          <p:cNvPr id="111" name="Group 110"/>
          <p:cNvGrpSpPr/>
          <p:nvPr/>
        </p:nvGrpSpPr>
        <p:grpSpPr>
          <a:xfrm>
            <a:off x="1676707" y="1927408"/>
            <a:ext cx="365760" cy="365760"/>
            <a:chOff x="6435725" y="5129213"/>
            <a:chExt cx="522288" cy="530224"/>
          </a:xfrm>
          <a:solidFill>
            <a:schemeClr val="tx1">
              <a:lumMod val="50000"/>
              <a:lumOff val="50000"/>
            </a:schemeClr>
          </a:solidFill>
          <a:effectLst>
            <a:outerShdw blurRad="25400" dist="38100" dir="2400000" algn="ctr" rotWithShape="0">
              <a:srgbClr val="000000">
                <a:alpha val="10000"/>
              </a:srgbClr>
            </a:outerShdw>
          </a:effectLst>
        </p:grpSpPr>
        <p:sp>
          <p:nvSpPr>
            <p:cNvPr id="112" name="Freeform 19"/>
            <p:cNvSpPr>
              <a:spLocks/>
            </p:cNvSpPr>
            <p:nvPr/>
          </p:nvSpPr>
          <p:spPr bwMode="auto">
            <a:xfrm>
              <a:off x="6435725" y="5129213"/>
              <a:ext cx="393700" cy="442912"/>
            </a:xfrm>
            <a:custGeom>
              <a:avLst/>
              <a:gdLst>
                <a:gd name="T0" fmla="*/ 178 w 178"/>
                <a:gd name="T1" fmla="*/ 169 h 200"/>
                <a:gd name="T2" fmla="*/ 176 w 178"/>
                <a:gd name="T3" fmla="*/ 144 h 200"/>
                <a:gd name="T4" fmla="*/ 173 w 178"/>
                <a:gd name="T5" fmla="*/ 140 h 200"/>
                <a:gd name="T6" fmla="*/ 141 w 178"/>
                <a:gd name="T7" fmla="*/ 129 h 200"/>
                <a:gd name="T8" fmla="*/ 125 w 178"/>
                <a:gd name="T9" fmla="*/ 123 h 200"/>
                <a:gd name="T10" fmla="*/ 120 w 178"/>
                <a:gd name="T11" fmla="*/ 121 h 200"/>
                <a:gd name="T12" fmla="*/ 120 w 178"/>
                <a:gd name="T13" fmla="*/ 102 h 200"/>
                <a:gd name="T14" fmla="*/ 134 w 178"/>
                <a:gd name="T15" fmla="*/ 72 h 200"/>
                <a:gd name="T16" fmla="*/ 138 w 178"/>
                <a:gd name="T17" fmla="*/ 67 h 200"/>
                <a:gd name="T18" fmla="*/ 140 w 178"/>
                <a:gd name="T19" fmla="*/ 58 h 200"/>
                <a:gd name="T20" fmla="*/ 135 w 178"/>
                <a:gd name="T21" fmla="*/ 46 h 200"/>
                <a:gd name="T22" fmla="*/ 139 w 178"/>
                <a:gd name="T23" fmla="*/ 17 h 200"/>
                <a:gd name="T24" fmla="*/ 102 w 178"/>
                <a:gd name="T25" fmla="*/ 0 h 200"/>
                <a:gd name="T26" fmla="*/ 67 w 178"/>
                <a:gd name="T27" fmla="*/ 14 h 200"/>
                <a:gd name="T28" fmla="*/ 54 w 178"/>
                <a:gd name="T29" fmla="*/ 19 h 200"/>
                <a:gd name="T30" fmla="*/ 55 w 178"/>
                <a:gd name="T31" fmla="*/ 46 h 200"/>
                <a:gd name="T32" fmla="*/ 55 w 178"/>
                <a:gd name="T33" fmla="*/ 46 h 200"/>
                <a:gd name="T34" fmla="*/ 51 w 178"/>
                <a:gd name="T35" fmla="*/ 50 h 200"/>
                <a:gd name="T36" fmla="*/ 50 w 178"/>
                <a:gd name="T37" fmla="*/ 59 h 200"/>
                <a:gd name="T38" fmla="*/ 56 w 178"/>
                <a:gd name="T39" fmla="*/ 72 h 200"/>
                <a:gd name="T40" fmla="*/ 72 w 178"/>
                <a:gd name="T41" fmla="*/ 106 h 200"/>
                <a:gd name="T42" fmla="*/ 72 w 178"/>
                <a:gd name="T43" fmla="*/ 121 h 200"/>
                <a:gd name="T44" fmla="*/ 52 w 178"/>
                <a:gd name="T45" fmla="*/ 128 h 200"/>
                <a:gd name="T46" fmla="*/ 5 w 178"/>
                <a:gd name="T47" fmla="*/ 153 h 200"/>
                <a:gd name="T48" fmla="*/ 0 w 178"/>
                <a:gd name="T49" fmla="*/ 196 h 200"/>
                <a:gd name="T50" fmla="*/ 1 w 178"/>
                <a:gd name="T51" fmla="*/ 199 h 200"/>
                <a:gd name="T52" fmla="*/ 4 w 178"/>
                <a:gd name="T53" fmla="*/ 200 h 200"/>
                <a:gd name="T54" fmla="*/ 147 w 178"/>
                <a:gd name="T55" fmla="*/ 200 h 200"/>
                <a:gd name="T56" fmla="*/ 178 w 178"/>
                <a:gd name="T57" fmla="*/ 169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8" h="200">
                  <a:moveTo>
                    <a:pt x="178" y="169"/>
                  </a:moveTo>
                  <a:cubicBezTo>
                    <a:pt x="176" y="144"/>
                    <a:pt x="176" y="144"/>
                    <a:pt x="176" y="144"/>
                  </a:cubicBezTo>
                  <a:cubicBezTo>
                    <a:pt x="176" y="142"/>
                    <a:pt x="175" y="141"/>
                    <a:pt x="173" y="140"/>
                  </a:cubicBezTo>
                  <a:cubicBezTo>
                    <a:pt x="141" y="129"/>
                    <a:pt x="141" y="129"/>
                    <a:pt x="141" y="129"/>
                  </a:cubicBezTo>
                  <a:cubicBezTo>
                    <a:pt x="136" y="127"/>
                    <a:pt x="131" y="125"/>
                    <a:pt x="125" y="123"/>
                  </a:cubicBezTo>
                  <a:cubicBezTo>
                    <a:pt x="124" y="123"/>
                    <a:pt x="122" y="122"/>
                    <a:pt x="120" y="121"/>
                  </a:cubicBezTo>
                  <a:cubicBezTo>
                    <a:pt x="120" y="102"/>
                    <a:pt x="120" y="102"/>
                    <a:pt x="120" y="102"/>
                  </a:cubicBezTo>
                  <a:cubicBezTo>
                    <a:pt x="124" y="99"/>
                    <a:pt x="133" y="90"/>
                    <a:pt x="134" y="72"/>
                  </a:cubicBezTo>
                  <a:cubicBezTo>
                    <a:pt x="136" y="71"/>
                    <a:pt x="137" y="69"/>
                    <a:pt x="138" y="67"/>
                  </a:cubicBezTo>
                  <a:cubicBezTo>
                    <a:pt x="139" y="65"/>
                    <a:pt x="140" y="62"/>
                    <a:pt x="140" y="58"/>
                  </a:cubicBezTo>
                  <a:cubicBezTo>
                    <a:pt x="140" y="53"/>
                    <a:pt x="138" y="48"/>
                    <a:pt x="135" y="46"/>
                  </a:cubicBezTo>
                  <a:cubicBezTo>
                    <a:pt x="137" y="40"/>
                    <a:pt x="142" y="29"/>
                    <a:pt x="139" y="17"/>
                  </a:cubicBezTo>
                  <a:cubicBezTo>
                    <a:pt x="136" y="5"/>
                    <a:pt x="117" y="0"/>
                    <a:pt x="102" y="0"/>
                  </a:cubicBezTo>
                  <a:cubicBezTo>
                    <a:pt x="89" y="0"/>
                    <a:pt x="72" y="4"/>
                    <a:pt x="67" y="14"/>
                  </a:cubicBezTo>
                  <a:cubicBezTo>
                    <a:pt x="60" y="13"/>
                    <a:pt x="56" y="16"/>
                    <a:pt x="54" y="19"/>
                  </a:cubicBezTo>
                  <a:cubicBezTo>
                    <a:pt x="49" y="26"/>
                    <a:pt x="53" y="39"/>
                    <a:pt x="55" y="46"/>
                  </a:cubicBezTo>
                  <a:cubicBezTo>
                    <a:pt x="55" y="46"/>
                    <a:pt x="55" y="46"/>
                    <a:pt x="55" y="46"/>
                  </a:cubicBezTo>
                  <a:cubicBezTo>
                    <a:pt x="53" y="47"/>
                    <a:pt x="52" y="48"/>
                    <a:pt x="51" y="50"/>
                  </a:cubicBezTo>
                  <a:cubicBezTo>
                    <a:pt x="50" y="52"/>
                    <a:pt x="50" y="55"/>
                    <a:pt x="50" y="59"/>
                  </a:cubicBezTo>
                  <a:cubicBezTo>
                    <a:pt x="50" y="65"/>
                    <a:pt x="52" y="70"/>
                    <a:pt x="56" y="72"/>
                  </a:cubicBezTo>
                  <a:cubicBezTo>
                    <a:pt x="57" y="91"/>
                    <a:pt x="68" y="102"/>
                    <a:pt x="72" y="106"/>
                  </a:cubicBezTo>
                  <a:cubicBezTo>
                    <a:pt x="72" y="121"/>
                    <a:pt x="72" y="121"/>
                    <a:pt x="72" y="121"/>
                  </a:cubicBezTo>
                  <a:cubicBezTo>
                    <a:pt x="65" y="124"/>
                    <a:pt x="58" y="126"/>
                    <a:pt x="52" y="128"/>
                  </a:cubicBezTo>
                  <a:cubicBezTo>
                    <a:pt x="29" y="136"/>
                    <a:pt x="9" y="142"/>
                    <a:pt x="5" y="153"/>
                  </a:cubicBezTo>
                  <a:cubicBezTo>
                    <a:pt x="0" y="168"/>
                    <a:pt x="0" y="195"/>
                    <a:pt x="0" y="196"/>
                  </a:cubicBezTo>
                  <a:cubicBezTo>
                    <a:pt x="0" y="197"/>
                    <a:pt x="0" y="198"/>
                    <a:pt x="1" y="199"/>
                  </a:cubicBezTo>
                  <a:cubicBezTo>
                    <a:pt x="2" y="200"/>
                    <a:pt x="3" y="200"/>
                    <a:pt x="4" y="200"/>
                  </a:cubicBezTo>
                  <a:cubicBezTo>
                    <a:pt x="147" y="200"/>
                    <a:pt x="147" y="200"/>
                    <a:pt x="147" y="200"/>
                  </a:cubicBezTo>
                  <a:lnTo>
                    <a:pt x="178" y="16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latin typeface="Calibri Light" panose="020F0302020204030204" pitchFamily="34" charset="0"/>
              </a:endParaRPr>
            </a:p>
          </p:txBody>
        </p:sp>
        <p:sp>
          <p:nvSpPr>
            <p:cNvPr id="113" name="Freeform 20"/>
            <p:cNvSpPr>
              <a:spLocks/>
            </p:cNvSpPr>
            <p:nvPr/>
          </p:nvSpPr>
          <p:spPr bwMode="auto">
            <a:xfrm>
              <a:off x="6746875" y="5600700"/>
              <a:ext cx="58738" cy="58737"/>
            </a:xfrm>
            <a:custGeom>
              <a:avLst/>
              <a:gdLst>
                <a:gd name="T0" fmla="*/ 10 w 37"/>
                <a:gd name="T1" fmla="*/ 0 h 37"/>
                <a:gd name="T2" fmla="*/ 0 w 37"/>
                <a:gd name="T3" fmla="*/ 37 h 37"/>
                <a:gd name="T4" fmla="*/ 37 w 37"/>
                <a:gd name="T5" fmla="*/ 27 h 37"/>
                <a:gd name="T6" fmla="*/ 10 w 37"/>
                <a:gd name="T7" fmla="*/ 0 h 37"/>
              </a:gdLst>
              <a:ahLst/>
              <a:cxnLst>
                <a:cxn ang="0">
                  <a:pos x="T0" y="T1"/>
                </a:cxn>
                <a:cxn ang="0">
                  <a:pos x="T2" y="T3"/>
                </a:cxn>
                <a:cxn ang="0">
                  <a:pos x="T4" y="T5"/>
                </a:cxn>
                <a:cxn ang="0">
                  <a:pos x="T6" y="T7"/>
                </a:cxn>
              </a:cxnLst>
              <a:rect l="0" t="0" r="r" b="b"/>
              <a:pathLst>
                <a:path w="37" h="37">
                  <a:moveTo>
                    <a:pt x="10" y="0"/>
                  </a:moveTo>
                  <a:lnTo>
                    <a:pt x="0" y="37"/>
                  </a:lnTo>
                  <a:lnTo>
                    <a:pt x="37" y="27"/>
                  </a:lnTo>
                  <a:lnTo>
                    <a:pt x="1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latin typeface="Calibri Light" panose="020F0302020204030204" pitchFamily="34" charset="0"/>
              </a:endParaRPr>
            </a:p>
          </p:txBody>
        </p:sp>
        <p:sp>
          <p:nvSpPr>
            <p:cNvPr id="114" name="Freeform 21"/>
            <p:cNvSpPr>
              <a:spLocks/>
            </p:cNvSpPr>
            <p:nvPr/>
          </p:nvSpPr>
          <p:spPr bwMode="auto">
            <a:xfrm>
              <a:off x="6877050" y="5448300"/>
              <a:ext cx="80963" cy="79375"/>
            </a:xfrm>
            <a:custGeom>
              <a:avLst/>
              <a:gdLst>
                <a:gd name="T0" fmla="*/ 0 w 51"/>
                <a:gd name="T1" fmla="*/ 20 h 50"/>
                <a:gd name="T2" fmla="*/ 31 w 51"/>
                <a:gd name="T3" fmla="*/ 50 h 50"/>
                <a:gd name="T4" fmla="*/ 51 w 51"/>
                <a:gd name="T5" fmla="*/ 31 h 50"/>
                <a:gd name="T6" fmla="*/ 20 w 51"/>
                <a:gd name="T7" fmla="*/ 0 h 50"/>
                <a:gd name="T8" fmla="*/ 0 w 51"/>
                <a:gd name="T9" fmla="*/ 20 h 50"/>
              </a:gdLst>
              <a:ahLst/>
              <a:cxnLst>
                <a:cxn ang="0">
                  <a:pos x="T0" y="T1"/>
                </a:cxn>
                <a:cxn ang="0">
                  <a:pos x="T2" y="T3"/>
                </a:cxn>
                <a:cxn ang="0">
                  <a:pos x="T4" y="T5"/>
                </a:cxn>
                <a:cxn ang="0">
                  <a:pos x="T6" y="T7"/>
                </a:cxn>
                <a:cxn ang="0">
                  <a:pos x="T8" y="T9"/>
                </a:cxn>
              </a:cxnLst>
              <a:rect l="0" t="0" r="r" b="b"/>
              <a:pathLst>
                <a:path w="51" h="50">
                  <a:moveTo>
                    <a:pt x="0" y="20"/>
                  </a:moveTo>
                  <a:lnTo>
                    <a:pt x="31" y="50"/>
                  </a:lnTo>
                  <a:lnTo>
                    <a:pt x="51" y="31"/>
                  </a:lnTo>
                  <a:lnTo>
                    <a:pt x="20" y="0"/>
                  </a:lnTo>
                  <a:lnTo>
                    <a:pt x="0" y="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latin typeface="Calibri Light" panose="020F0302020204030204" pitchFamily="34" charset="0"/>
              </a:endParaRPr>
            </a:p>
          </p:txBody>
        </p:sp>
        <p:sp>
          <p:nvSpPr>
            <p:cNvPr id="115" name="Freeform 22"/>
            <p:cNvSpPr>
              <a:spLocks/>
            </p:cNvSpPr>
            <p:nvPr/>
          </p:nvSpPr>
          <p:spPr bwMode="auto">
            <a:xfrm>
              <a:off x="6772275" y="5492750"/>
              <a:ext cx="141288" cy="141287"/>
            </a:xfrm>
            <a:custGeom>
              <a:avLst/>
              <a:gdLst>
                <a:gd name="T0" fmla="*/ 89 w 89"/>
                <a:gd name="T1" fmla="*/ 31 h 89"/>
                <a:gd name="T2" fmla="*/ 58 w 89"/>
                <a:gd name="T3" fmla="*/ 0 h 89"/>
                <a:gd name="T4" fmla="*/ 0 w 89"/>
                <a:gd name="T5" fmla="*/ 59 h 89"/>
                <a:gd name="T6" fmla="*/ 30 w 89"/>
                <a:gd name="T7" fmla="*/ 89 h 89"/>
                <a:gd name="T8" fmla="*/ 89 w 89"/>
                <a:gd name="T9" fmla="*/ 31 h 89"/>
              </a:gdLst>
              <a:ahLst/>
              <a:cxnLst>
                <a:cxn ang="0">
                  <a:pos x="T0" y="T1"/>
                </a:cxn>
                <a:cxn ang="0">
                  <a:pos x="T2" y="T3"/>
                </a:cxn>
                <a:cxn ang="0">
                  <a:pos x="T4" y="T5"/>
                </a:cxn>
                <a:cxn ang="0">
                  <a:pos x="T6" y="T7"/>
                </a:cxn>
                <a:cxn ang="0">
                  <a:pos x="T8" y="T9"/>
                </a:cxn>
              </a:cxnLst>
              <a:rect l="0" t="0" r="r" b="b"/>
              <a:pathLst>
                <a:path w="89" h="89">
                  <a:moveTo>
                    <a:pt x="89" y="31"/>
                  </a:moveTo>
                  <a:lnTo>
                    <a:pt x="58" y="0"/>
                  </a:lnTo>
                  <a:lnTo>
                    <a:pt x="0" y="59"/>
                  </a:lnTo>
                  <a:lnTo>
                    <a:pt x="30" y="89"/>
                  </a:lnTo>
                  <a:lnTo>
                    <a:pt x="89" y="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latin typeface="Calibri Light" panose="020F0302020204030204" pitchFamily="34" charset="0"/>
              </a:endParaRPr>
            </a:p>
          </p:txBody>
        </p:sp>
        <p:sp>
          <p:nvSpPr>
            <p:cNvPr id="116" name="Line 23"/>
            <p:cNvSpPr>
              <a:spLocks noChangeShapeType="1"/>
            </p:cNvSpPr>
            <p:nvPr/>
          </p:nvSpPr>
          <p:spPr bwMode="auto">
            <a:xfrm>
              <a:off x="6864350" y="5480050"/>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latin typeface="Calibri Light" panose="020F0302020204030204" pitchFamily="34" charset="0"/>
              </a:endParaRPr>
            </a:p>
          </p:txBody>
        </p:sp>
        <p:sp>
          <p:nvSpPr>
            <p:cNvPr id="117" name="Line 24"/>
            <p:cNvSpPr>
              <a:spLocks noChangeShapeType="1"/>
            </p:cNvSpPr>
            <p:nvPr/>
          </p:nvSpPr>
          <p:spPr bwMode="auto">
            <a:xfrm>
              <a:off x="6864350" y="5480050"/>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latin typeface="Calibri Light" panose="020F0302020204030204" pitchFamily="34" charset="0"/>
              </a:endParaRPr>
            </a:p>
          </p:txBody>
        </p:sp>
        <p:sp>
          <p:nvSpPr>
            <p:cNvPr id="118" name="Line 25"/>
            <p:cNvSpPr>
              <a:spLocks noChangeShapeType="1"/>
            </p:cNvSpPr>
            <p:nvPr/>
          </p:nvSpPr>
          <p:spPr bwMode="auto">
            <a:xfrm>
              <a:off x="6927850" y="5543550"/>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latin typeface="Calibri Light" panose="020F0302020204030204" pitchFamily="34" charset="0"/>
              </a:endParaRPr>
            </a:p>
          </p:txBody>
        </p:sp>
        <p:sp>
          <p:nvSpPr>
            <p:cNvPr id="119" name="Line 26"/>
            <p:cNvSpPr>
              <a:spLocks noChangeShapeType="1"/>
            </p:cNvSpPr>
            <p:nvPr/>
          </p:nvSpPr>
          <p:spPr bwMode="auto">
            <a:xfrm>
              <a:off x="6927850" y="5543550"/>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latin typeface="Calibri Light" panose="020F0302020204030204" pitchFamily="34" charset="0"/>
              </a:endParaRPr>
            </a:p>
          </p:txBody>
        </p:sp>
      </p:grpSp>
      <p:sp>
        <p:nvSpPr>
          <p:cNvPr id="34" name="Rectangle 33"/>
          <p:cNvSpPr/>
          <p:nvPr/>
        </p:nvSpPr>
        <p:spPr>
          <a:xfrm>
            <a:off x="6857999" y="4328668"/>
            <a:ext cx="1524001" cy="914400"/>
          </a:xfrm>
          <a:prstGeom prst="rect">
            <a:avLst/>
          </a:prstGeom>
          <a:solidFill>
            <a:schemeClr val="bg1">
              <a:lumMod val="85000"/>
            </a:schemeClr>
          </a:soli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1200">
              <a:solidFill>
                <a:schemeClr val="dk1"/>
              </a:solidFill>
              <a:latin typeface="Calibri Light" panose="020F0302020204030204" pitchFamily="34" charset="0"/>
            </a:endParaRPr>
          </a:p>
        </p:txBody>
      </p:sp>
      <p:sp>
        <p:nvSpPr>
          <p:cNvPr id="31" name="Chevron 30"/>
          <p:cNvSpPr/>
          <p:nvPr/>
        </p:nvSpPr>
        <p:spPr>
          <a:xfrm>
            <a:off x="5710640" y="4331025"/>
            <a:ext cx="2133601" cy="914400"/>
          </a:xfrm>
          <a:prstGeom prst="chevron">
            <a:avLst/>
          </a:prstGeom>
          <a:solidFill>
            <a:schemeClr val="bg1">
              <a:lumMod val="85000"/>
            </a:schemeClr>
          </a:solidFill>
          <a:ln>
            <a:noFill/>
          </a:ln>
        </p:spPr>
        <p:style>
          <a:lnRef idx="2">
            <a:schemeClr val="accent6"/>
          </a:lnRef>
          <a:fillRef idx="1">
            <a:schemeClr val="lt1"/>
          </a:fillRef>
          <a:effectRef idx="0">
            <a:schemeClr val="accent6"/>
          </a:effectRef>
          <a:fontRef idx="minor">
            <a:schemeClr val="dk1"/>
          </a:fontRef>
        </p:style>
        <p:txBody>
          <a:bodyPr rtlCol="0" anchor="t"/>
          <a:lstStyle/>
          <a:p>
            <a:endParaRPr lang="en-US" sz="1200" dirty="0">
              <a:solidFill>
                <a:schemeClr val="tx1"/>
              </a:solidFill>
              <a:latin typeface="Calibri Light" panose="020F0302020204030204" pitchFamily="34" charset="0"/>
            </a:endParaRPr>
          </a:p>
        </p:txBody>
      </p:sp>
      <p:sp>
        <p:nvSpPr>
          <p:cNvPr id="33" name="Rectangle 32"/>
          <p:cNvSpPr/>
          <p:nvPr/>
        </p:nvSpPr>
        <p:spPr>
          <a:xfrm>
            <a:off x="5918973" y="4343400"/>
            <a:ext cx="2505222" cy="646331"/>
          </a:xfrm>
          <a:prstGeom prst="rect">
            <a:avLst/>
          </a:prstGeom>
        </p:spPr>
        <p:txBody>
          <a:bodyPr wrap="square">
            <a:spAutoFit/>
          </a:bodyPr>
          <a:lstStyle/>
          <a:p>
            <a:r>
              <a:rPr lang="en-US" sz="1200" dirty="0">
                <a:latin typeface="Calibri Light" panose="020F0302020204030204" pitchFamily="34" charset="0"/>
              </a:rPr>
              <a:t>Administrative Determination or </a:t>
            </a:r>
            <a:r>
              <a:rPr lang="en-US" sz="1200" dirty="0" smtClean="0">
                <a:latin typeface="Calibri Light" panose="020F0302020204030204" pitchFamily="34" charset="0"/>
              </a:rPr>
              <a:t> </a:t>
            </a:r>
            <a:br>
              <a:rPr lang="en-US" sz="1200" dirty="0" smtClean="0">
                <a:latin typeface="Calibri Light" panose="020F0302020204030204" pitchFamily="34" charset="0"/>
              </a:rPr>
            </a:br>
            <a:r>
              <a:rPr lang="en-US" sz="1200" dirty="0" smtClean="0">
                <a:latin typeface="Calibri Light" panose="020F0302020204030204" pitchFamily="34" charset="0"/>
              </a:rPr>
              <a:t>      Official </a:t>
            </a:r>
            <a:r>
              <a:rPr lang="en-US" sz="1200" dirty="0">
                <a:latin typeface="Calibri Light" panose="020F0302020204030204" pitchFamily="34" charset="0"/>
              </a:rPr>
              <a:t>Hearing for final </a:t>
            </a:r>
            <a:r>
              <a:rPr lang="en-US" sz="1200" dirty="0" smtClean="0">
                <a:latin typeface="Calibri Light" panose="020F0302020204030204" pitchFamily="34" charset="0"/>
              </a:rPr>
              <a:t/>
            </a:r>
            <a:br>
              <a:rPr lang="en-US" sz="1200" dirty="0" smtClean="0">
                <a:latin typeface="Calibri Light" panose="020F0302020204030204" pitchFamily="34" charset="0"/>
              </a:rPr>
            </a:br>
            <a:r>
              <a:rPr lang="en-US" sz="1200" dirty="0" smtClean="0">
                <a:latin typeface="Calibri Light" panose="020F0302020204030204" pitchFamily="34" charset="0"/>
              </a:rPr>
              <a:t>       determination</a:t>
            </a:r>
            <a:endParaRPr lang="en-US" sz="1200" dirty="0">
              <a:latin typeface="Calibri Light" panose="020F0302020204030204" pitchFamily="34" charset="0"/>
            </a:endParaRPr>
          </a:p>
        </p:txBody>
      </p:sp>
      <p:grpSp>
        <p:nvGrpSpPr>
          <p:cNvPr id="120" name="Group 119"/>
          <p:cNvGrpSpPr/>
          <p:nvPr/>
        </p:nvGrpSpPr>
        <p:grpSpPr>
          <a:xfrm>
            <a:off x="7787640" y="4724400"/>
            <a:ext cx="365760" cy="365760"/>
            <a:chOff x="5640388" y="2973388"/>
            <a:chExt cx="914401" cy="911226"/>
          </a:xfrm>
          <a:solidFill>
            <a:schemeClr val="tx1"/>
          </a:solidFill>
        </p:grpSpPr>
        <p:sp>
          <p:nvSpPr>
            <p:cNvPr id="121" name="Freeform 20"/>
            <p:cNvSpPr>
              <a:spLocks/>
            </p:cNvSpPr>
            <p:nvPr/>
          </p:nvSpPr>
          <p:spPr bwMode="auto">
            <a:xfrm>
              <a:off x="5640388" y="3778251"/>
              <a:ext cx="425450" cy="106363"/>
            </a:xfrm>
            <a:custGeom>
              <a:avLst/>
              <a:gdLst>
                <a:gd name="T0" fmla="*/ 92 w 112"/>
                <a:gd name="T1" fmla="*/ 0 h 28"/>
                <a:gd name="T2" fmla="*/ 20 w 112"/>
                <a:gd name="T3" fmla="*/ 0 h 28"/>
                <a:gd name="T4" fmla="*/ 0 w 112"/>
                <a:gd name="T5" fmla="*/ 20 h 28"/>
                <a:gd name="T6" fmla="*/ 0 w 112"/>
                <a:gd name="T7" fmla="*/ 24 h 28"/>
                <a:gd name="T8" fmla="*/ 4 w 112"/>
                <a:gd name="T9" fmla="*/ 28 h 28"/>
                <a:gd name="T10" fmla="*/ 108 w 112"/>
                <a:gd name="T11" fmla="*/ 28 h 28"/>
                <a:gd name="T12" fmla="*/ 112 w 112"/>
                <a:gd name="T13" fmla="*/ 24 h 28"/>
                <a:gd name="T14" fmla="*/ 112 w 112"/>
                <a:gd name="T15" fmla="*/ 20 h 28"/>
                <a:gd name="T16" fmla="*/ 92 w 112"/>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2" h="28">
                  <a:moveTo>
                    <a:pt x="92" y="0"/>
                  </a:moveTo>
                  <a:cubicBezTo>
                    <a:pt x="20" y="0"/>
                    <a:pt x="20" y="0"/>
                    <a:pt x="20" y="0"/>
                  </a:cubicBezTo>
                  <a:cubicBezTo>
                    <a:pt x="10" y="0"/>
                    <a:pt x="0" y="10"/>
                    <a:pt x="0" y="20"/>
                  </a:cubicBezTo>
                  <a:cubicBezTo>
                    <a:pt x="0" y="24"/>
                    <a:pt x="0" y="24"/>
                    <a:pt x="0" y="24"/>
                  </a:cubicBezTo>
                  <a:cubicBezTo>
                    <a:pt x="0" y="26"/>
                    <a:pt x="2" y="28"/>
                    <a:pt x="4" y="28"/>
                  </a:cubicBezTo>
                  <a:cubicBezTo>
                    <a:pt x="108" y="28"/>
                    <a:pt x="108" y="28"/>
                    <a:pt x="108" y="28"/>
                  </a:cubicBezTo>
                  <a:cubicBezTo>
                    <a:pt x="110" y="28"/>
                    <a:pt x="112" y="26"/>
                    <a:pt x="112" y="24"/>
                  </a:cubicBezTo>
                  <a:cubicBezTo>
                    <a:pt x="112" y="20"/>
                    <a:pt x="112" y="20"/>
                    <a:pt x="112" y="20"/>
                  </a:cubicBezTo>
                  <a:cubicBezTo>
                    <a:pt x="112" y="10"/>
                    <a:pt x="102" y="0"/>
                    <a:pt x="9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latin typeface="Calibri Light" panose="020F0302020204030204" pitchFamily="34" charset="0"/>
              </a:endParaRPr>
            </a:p>
          </p:txBody>
        </p:sp>
        <p:sp>
          <p:nvSpPr>
            <p:cNvPr id="122" name="Freeform 21"/>
            <p:cNvSpPr>
              <a:spLocks/>
            </p:cNvSpPr>
            <p:nvPr/>
          </p:nvSpPr>
          <p:spPr bwMode="auto">
            <a:xfrm>
              <a:off x="5700713" y="3657602"/>
              <a:ext cx="304800" cy="90487"/>
            </a:xfrm>
            <a:custGeom>
              <a:avLst/>
              <a:gdLst>
                <a:gd name="T0" fmla="*/ 4 w 80"/>
                <a:gd name="T1" fmla="*/ 24 h 24"/>
                <a:gd name="T2" fmla="*/ 76 w 80"/>
                <a:gd name="T3" fmla="*/ 24 h 24"/>
                <a:gd name="T4" fmla="*/ 80 w 80"/>
                <a:gd name="T5" fmla="*/ 20 h 24"/>
                <a:gd name="T6" fmla="*/ 80 w 80"/>
                <a:gd name="T7" fmla="*/ 12 h 24"/>
                <a:gd name="T8" fmla="*/ 68 w 80"/>
                <a:gd name="T9" fmla="*/ 0 h 24"/>
                <a:gd name="T10" fmla="*/ 12 w 80"/>
                <a:gd name="T11" fmla="*/ 0 h 24"/>
                <a:gd name="T12" fmla="*/ 0 w 80"/>
                <a:gd name="T13" fmla="*/ 12 h 24"/>
                <a:gd name="T14" fmla="*/ 0 w 80"/>
                <a:gd name="T15" fmla="*/ 20 h 24"/>
                <a:gd name="T16" fmla="*/ 4 w 80"/>
                <a:gd name="T17"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 h="24">
                  <a:moveTo>
                    <a:pt x="4" y="24"/>
                  </a:moveTo>
                  <a:cubicBezTo>
                    <a:pt x="76" y="24"/>
                    <a:pt x="76" y="24"/>
                    <a:pt x="76" y="24"/>
                  </a:cubicBezTo>
                  <a:cubicBezTo>
                    <a:pt x="78" y="24"/>
                    <a:pt x="80" y="22"/>
                    <a:pt x="80" y="20"/>
                  </a:cubicBezTo>
                  <a:cubicBezTo>
                    <a:pt x="80" y="12"/>
                    <a:pt x="80" y="12"/>
                    <a:pt x="80" y="12"/>
                  </a:cubicBezTo>
                  <a:cubicBezTo>
                    <a:pt x="80" y="6"/>
                    <a:pt x="74" y="0"/>
                    <a:pt x="68" y="0"/>
                  </a:cubicBezTo>
                  <a:cubicBezTo>
                    <a:pt x="12" y="0"/>
                    <a:pt x="12" y="0"/>
                    <a:pt x="12" y="0"/>
                  </a:cubicBezTo>
                  <a:cubicBezTo>
                    <a:pt x="6" y="0"/>
                    <a:pt x="0" y="6"/>
                    <a:pt x="0" y="12"/>
                  </a:cubicBezTo>
                  <a:cubicBezTo>
                    <a:pt x="0" y="20"/>
                    <a:pt x="0" y="20"/>
                    <a:pt x="0" y="20"/>
                  </a:cubicBezTo>
                  <a:cubicBezTo>
                    <a:pt x="0" y="22"/>
                    <a:pt x="2" y="24"/>
                    <a:pt x="4" y="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latin typeface="Calibri Light" panose="020F0302020204030204" pitchFamily="34" charset="0"/>
              </a:endParaRPr>
            </a:p>
          </p:txBody>
        </p:sp>
        <p:sp>
          <p:nvSpPr>
            <p:cNvPr id="123" name="Freeform 22"/>
            <p:cNvSpPr>
              <a:spLocks/>
            </p:cNvSpPr>
            <p:nvPr/>
          </p:nvSpPr>
          <p:spPr bwMode="auto">
            <a:xfrm>
              <a:off x="5937251" y="3117850"/>
              <a:ext cx="617538" cy="614363"/>
            </a:xfrm>
            <a:custGeom>
              <a:avLst/>
              <a:gdLst>
                <a:gd name="T0" fmla="*/ 160 w 163"/>
                <a:gd name="T1" fmla="*/ 148 h 162"/>
                <a:gd name="T2" fmla="*/ 64 w 163"/>
                <a:gd name="T3" fmla="*/ 53 h 162"/>
                <a:gd name="T4" fmla="*/ 75 w 163"/>
                <a:gd name="T5" fmla="*/ 43 h 162"/>
                <a:gd name="T6" fmla="*/ 75 w 163"/>
                <a:gd name="T7" fmla="*/ 37 h 162"/>
                <a:gd name="T8" fmla="*/ 39 w 163"/>
                <a:gd name="T9" fmla="*/ 1 h 162"/>
                <a:gd name="T10" fmla="*/ 33 w 163"/>
                <a:gd name="T11" fmla="*/ 1 h 162"/>
                <a:gd name="T12" fmla="*/ 1 w 163"/>
                <a:gd name="T13" fmla="*/ 33 h 162"/>
                <a:gd name="T14" fmla="*/ 1 w 163"/>
                <a:gd name="T15" fmla="*/ 39 h 162"/>
                <a:gd name="T16" fmla="*/ 37 w 163"/>
                <a:gd name="T17" fmla="*/ 75 h 162"/>
                <a:gd name="T18" fmla="*/ 40 w 163"/>
                <a:gd name="T19" fmla="*/ 76 h 162"/>
                <a:gd name="T20" fmla="*/ 43 w 163"/>
                <a:gd name="T21" fmla="*/ 75 h 162"/>
                <a:gd name="T22" fmla="*/ 53 w 163"/>
                <a:gd name="T23" fmla="*/ 64 h 162"/>
                <a:gd name="T24" fmla="*/ 148 w 163"/>
                <a:gd name="T25" fmla="*/ 160 h 162"/>
                <a:gd name="T26" fmla="*/ 154 w 163"/>
                <a:gd name="T27" fmla="*/ 162 h 162"/>
                <a:gd name="T28" fmla="*/ 160 w 163"/>
                <a:gd name="T29" fmla="*/ 160 h 162"/>
                <a:gd name="T30" fmla="*/ 160 w 163"/>
                <a:gd name="T31" fmla="*/ 148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3" h="162">
                  <a:moveTo>
                    <a:pt x="160" y="148"/>
                  </a:moveTo>
                  <a:cubicBezTo>
                    <a:pt x="64" y="53"/>
                    <a:pt x="64" y="53"/>
                    <a:pt x="64" y="53"/>
                  </a:cubicBezTo>
                  <a:cubicBezTo>
                    <a:pt x="75" y="43"/>
                    <a:pt x="75" y="43"/>
                    <a:pt x="75" y="43"/>
                  </a:cubicBezTo>
                  <a:cubicBezTo>
                    <a:pt x="76" y="41"/>
                    <a:pt x="76" y="39"/>
                    <a:pt x="75" y="37"/>
                  </a:cubicBezTo>
                  <a:cubicBezTo>
                    <a:pt x="39" y="1"/>
                    <a:pt x="39" y="1"/>
                    <a:pt x="39" y="1"/>
                  </a:cubicBezTo>
                  <a:cubicBezTo>
                    <a:pt x="37" y="0"/>
                    <a:pt x="35" y="0"/>
                    <a:pt x="33" y="1"/>
                  </a:cubicBezTo>
                  <a:cubicBezTo>
                    <a:pt x="1" y="33"/>
                    <a:pt x="1" y="33"/>
                    <a:pt x="1" y="33"/>
                  </a:cubicBezTo>
                  <a:cubicBezTo>
                    <a:pt x="0" y="35"/>
                    <a:pt x="0" y="37"/>
                    <a:pt x="1" y="39"/>
                  </a:cubicBezTo>
                  <a:cubicBezTo>
                    <a:pt x="37" y="75"/>
                    <a:pt x="37" y="75"/>
                    <a:pt x="37" y="75"/>
                  </a:cubicBezTo>
                  <a:cubicBezTo>
                    <a:pt x="38" y="76"/>
                    <a:pt x="39" y="76"/>
                    <a:pt x="40" y="76"/>
                  </a:cubicBezTo>
                  <a:cubicBezTo>
                    <a:pt x="41" y="76"/>
                    <a:pt x="42" y="76"/>
                    <a:pt x="43" y="75"/>
                  </a:cubicBezTo>
                  <a:cubicBezTo>
                    <a:pt x="53" y="64"/>
                    <a:pt x="53" y="64"/>
                    <a:pt x="53" y="64"/>
                  </a:cubicBezTo>
                  <a:cubicBezTo>
                    <a:pt x="148" y="160"/>
                    <a:pt x="148" y="160"/>
                    <a:pt x="148" y="160"/>
                  </a:cubicBezTo>
                  <a:cubicBezTo>
                    <a:pt x="150" y="161"/>
                    <a:pt x="152" y="162"/>
                    <a:pt x="154" y="162"/>
                  </a:cubicBezTo>
                  <a:cubicBezTo>
                    <a:pt x="156" y="162"/>
                    <a:pt x="158" y="161"/>
                    <a:pt x="160" y="160"/>
                  </a:cubicBezTo>
                  <a:cubicBezTo>
                    <a:pt x="163" y="157"/>
                    <a:pt x="163" y="151"/>
                    <a:pt x="160" y="14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latin typeface="Calibri Light" panose="020F0302020204030204" pitchFamily="34" charset="0"/>
              </a:endParaRPr>
            </a:p>
          </p:txBody>
        </p:sp>
        <p:sp>
          <p:nvSpPr>
            <p:cNvPr id="124" name="Freeform 23"/>
            <p:cNvSpPr>
              <a:spLocks/>
            </p:cNvSpPr>
            <p:nvPr/>
          </p:nvSpPr>
          <p:spPr bwMode="auto">
            <a:xfrm>
              <a:off x="5788026" y="3246438"/>
              <a:ext cx="311150" cy="304800"/>
            </a:xfrm>
            <a:custGeom>
              <a:avLst/>
              <a:gdLst>
                <a:gd name="T0" fmla="*/ 32 w 82"/>
                <a:gd name="T1" fmla="*/ 5 h 80"/>
                <a:gd name="T2" fmla="*/ 20 w 82"/>
                <a:gd name="T3" fmla="*/ 0 h 80"/>
                <a:gd name="T4" fmla="*/ 3 w 82"/>
                <a:gd name="T5" fmla="*/ 13 h 80"/>
                <a:gd name="T6" fmla="*/ 6 w 82"/>
                <a:gd name="T7" fmla="*/ 31 h 80"/>
                <a:gd name="T8" fmla="*/ 50 w 82"/>
                <a:gd name="T9" fmla="*/ 75 h 80"/>
                <a:gd name="T10" fmla="*/ 62 w 82"/>
                <a:gd name="T11" fmla="*/ 80 h 80"/>
                <a:gd name="T12" fmla="*/ 62 w 82"/>
                <a:gd name="T13" fmla="*/ 80 h 80"/>
                <a:gd name="T14" fmla="*/ 79 w 82"/>
                <a:gd name="T15" fmla="*/ 67 h 80"/>
                <a:gd name="T16" fmla="*/ 76 w 82"/>
                <a:gd name="T17" fmla="*/ 49 h 80"/>
                <a:gd name="T18" fmla="*/ 32 w 82"/>
                <a:gd name="T19" fmla="*/ 5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2" h="80">
                  <a:moveTo>
                    <a:pt x="32" y="5"/>
                  </a:moveTo>
                  <a:cubicBezTo>
                    <a:pt x="29" y="2"/>
                    <a:pt x="25" y="0"/>
                    <a:pt x="20" y="0"/>
                  </a:cubicBezTo>
                  <a:cubicBezTo>
                    <a:pt x="13" y="0"/>
                    <a:pt x="6" y="6"/>
                    <a:pt x="3" y="13"/>
                  </a:cubicBezTo>
                  <a:cubicBezTo>
                    <a:pt x="0" y="19"/>
                    <a:pt x="1" y="26"/>
                    <a:pt x="6" y="31"/>
                  </a:cubicBezTo>
                  <a:cubicBezTo>
                    <a:pt x="50" y="75"/>
                    <a:pt x="50" y="75"/>
                    <a:pt x="50" y="75"/>
                  </a:cubicBezTo>
                  <a:cubicBezTo>
                    <a:pt x="53" y="78"/>
                    <a:pt x="57" y="80"/>
                    <a:pt x="62" y="80"/>
                  </a:cubicBezTo>
                  <a:cubicBezTo>
                    <a:pt x="62" y="80"/>
                    <a:pt x="62" y="80"/>
                    <a:pt x="62" y="80"/>
                  </a:cubicBezTo>
                  <a:cubicBezTo>
                    <a:pt x="69" y="80"/>
                    <a:pt x="76" y="74"/>
                    <a:pt x="79" y="67"/>
                  </a:cubicBezTo>
                  <a:cubicBezTo>
                    <a:pt x="82" y="61"/>
                    <a:pt x="81" y="54"/>
                    <a:pt x="76" y="49"/>
                  </a:cubicBezTo>
                  <a:lnTo>
                    <a:pt x="32"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latin typeface="Calibri Light" panose="020F0302020204030204" pitchFamily="34" charset="0"/>
              </a:endParaRPr>
            </a:p>
          </p:txBody>
        </p:sp>
        <p:sp>
          <p:nvSpPr>
            <p:cNvPr id="125" name="Freeform 24"/>
            <p:cNvSpPr>
              <a:spLocks/>
            </p:cNvSpPr>
            <p:nvPr/>
          </p:nvSpPr>
          <p:spPr bwMode="auto">
            <a:xfrm>
              <a:off x="6061076" y="2973388"/>
              <a:ext cx="312738" cy="303213"/>
            </a:xfrm>
            <a:custGeom>
              <a:avLst/>
              <a:gdLst>
                <a:gd name="T0" fmla="*/ 50 w 82"/>
                <a:gd name="T1" fmla="*/ 75 h 80"/>
                <a:gd name="T2" fmla="*/ 62 w 82"/>
                <a:gd name="T3" fmla="*/ 80 h 80"/>
                <a:gd name="T4" fmla="*/ 62 w 82"/>
                <a:gd name="T5" fmla="*/ 80 h 80"/>
                <a:gd name="T6" fmla="*/ 79 w 82"/>
                <a:gd name="T7" fmla="*/ 67 h 80"/>
                <a:gd name="T8" fmla="*/ 76 w 82"/>
                <a:gd name="T9" fmla="*/ 49 h 80"/>
                <a:gd name="T10" fmla="*/ 32 w 82"/>
                <a:gd name="T11" fmla="*/ 5 h 80"/>
                <a:gd name="T12" fmla="*/ 20 w 82"/>
                <a:gd name="T13" fmla="*/ 0 h 80"/>
                <a:gd name="T14" fmla="*/ 3 w 82"/>
                <a:gd name="T15" fmla="*/ 13 h 80"/>
                <a:gd name="T16" fmla="*/ 6 w 82"/>
                <a:gd name="T17" fmla="*/ 31 h 80"/>
                <a:gd name="T18" fmla="*/ 50 w 82"/>
                <a:gd name="T19" fmla="*/ 75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2" h="80">
                  <a:moveTo>
                    <a:pt x="50" y="75"/>
                  </a:moveTo>
                  <a:cubicBezTo>
                    <a:pt x="53" y="78"/>
                    <a:pt x="57" y="80"/>
                    <a:pt x="62" y="80"/>
                  </a:cubicBezTo>
                  <a:cubicBezTo>
                    <a:pt x="62" y="80"/>
                    <a:pt x="62" y="80"/>
                    <a:pt x="62" y="80"/>
                  </a:cubicBezTo>
                  <a:cubicBezTo>
                    <a:pt x="69" y="80"/>
                    <a:pt x="76" y="74"/>
                    <a:pt x="79" y="67"/>
                  </a:cubicBezTo>
                  <a:cubicBezTo>
                    <a:pt x="82" y="61"/>
                    <a:pt x="81" y="54"/>
                    <a:pt x="76" y="49"/>
                  </a:cubicBezTo>
                  <a:cubicBezTo>
                    <a:pt x="32" y="5"/>
                    <a:pt x="32" y="5"/>
                    <a:pt x="32" y="5"/>
                  </a:cubicBezTo>
                  <a:cubicBezTo>
                    <a:pt x="29" y="2"/>
                    <a:pt x="25" y="0"/>
                    <a:pt x="20" y="0"/>
                  </a:cubicBezTo>
                  <a:cubicBezTo>
                    <a:pt x="13" y="0"/>
                    <a:pt x="6" y="6"/>
                    <a:pt x="3" y="13"/>
                  </a:cubicBezTo>
                  <a:cubicBezTo>
                    <a:pt x="0" y="19"/>
                    <a:pt x="1" y="26"/>
                    <a:pt x="6" y="31"/>
                  </a:cubicBezTo>
                  <a:lnTo>
                    <a:pt x="50" y="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latin typeface="Calibri Light" panose="020F0302020204030204" pitchFamily="34" charset="0"/>
              </a:endParaRPr>
            </a:p>
          </p:txBody>
        </p:sp>
      </p:grpSp>
      <p:sp>
        <p:nvSpPr>
          <p:cNvPr id="28" name="Chevron 27"/>
          <p:cNvSpPr/>
          <p:nvPr/>
        </p:nvSpPr>
        <p:spPr>
          <a:xfrm>
            <a:off x="3886200" y="4327870"/>
            <a:ext cx="2209934" cy="914400"/>
          </a:xfrm>
          <a:prstGeom prst="chevron">
            <a:avLst/>
          </a:prstGeom>
          <a:solidFill>
            <a:schemeClr val="bg1">
              <a:lumMod val="85000"/>
            </a:schemeClr>
          </a:solidFill>
          <a:ln>
            <a:noFill/>
          </a:ln>
        </p:spPr>
        <p:style>
          <a:lnRef idx="2">
            <a:schemeClr val="accent6"/>
          </a:lnRef>
          <a:fillRef idx="1">
            <a:schemeClr val="lt1"/>
          </a:fillRef>
          <a:effectRef idx="0">
            <a:schemeClr val="accent6"/>
          </a:effectRef>
          <a:fontRef idx="minor">
            <a:schemeClr val="dk1"/>
          </a:fontRef>
        </p:style>
        <p:txBody>
          <a:bodyPr rtlCol="0" anchor="t"/>
          <a:lstStyle/>
          <a:p>
            <a:endParaRPr lang="en-US" sz="1200" dirty="0">
              <a:solidFill>
                <a:schemeClr val="tx1"/>
              </a:solidFill>
              <a:latin typeface="Calibri Light" panose="020F0302020204030204" pitchFamily="34" charset="0"/>
            </a:endParaRPr>
          </a:p>
        </p:txBody>
      </p:sp>
      <p:sp>
        <p:nvSpPr>
          <p:cNvPr id="29" name="Rectangle 28"/>
          <p:cNvSpPr/>
          <p:nvPr/>
        </p:nvSpPr>
        <p:spPr>
          <a:xfrm>
            <a:off x="4126758" y="4353767"/>
            <a:ext cx="1664442" cy="830997"/>
          </a:xfrm>
          <a:prstGeom prst="rect">
            <a:avLst/>
          </a:prstGeom>
          <a:noFill/>
        </p:spPr>
        <p:txBody>
          <a:bodyPr wrap="square" rtlCol="0">
            <a:spAutoFit/>
          </a:bodyPr>
          <a:lstStyle/>
          <a:p>
            <a:r>
              <a:rPr lang="en-US" sz="1200" dirty="0">
                <a:latin typeface="Calibri Light" panose="020F0302020204030204" pitchFamily="34" charset="0"/>
              </a:rPr>
              <a:t>Subject responds to   </a:t>
            </a:r>
            <a:br>
              <a:rPr lang="en-US" sz="1200" dirty="0">
                <a:latin typeface="Calibri Light" panose="020F0302020204030204" pitchFamily="34" charset="0"/>
              </a:rPr>
            </a:br>
            <a:r>
              <a:rPr lang="en-US" sz="1200" dirty="0">
                <a:latin typeface="Calibri Light" panose="020F0302020204030204" pitchFamily="34" charset="0"/>
              </a:rPr>
              <a:t>      SOR and returns  </a:t>
            </a:r>
            <a:br>
              <a:rPr lang="en-US" sz="1200" dirty="0">
                <a:latin typeface="Calibri Light" panose="020F0302020204030204" pitchFamily="34" charset="0"/>
              </a:rPr>
            </a:br>
            <a:r>
              <a:rPr lang="en-US" sz="1200" dirty="0">
                <a:latin typeface="Calibri Light" panose="020F0302020204030204" pitchFamily="34" charset="0"/>
              </a:rPr>
              <a:t>      response to </a:t>
            </a:r>
            <a:br>
              <a:rPr lang="en-US" sz="1200" dirty="0">
                <a:latin typeface="Calibri Light" panose="020F0302020204030204" pitchFamily="34" charset="0"/>
              </a:rPr>
            </a:br>
            <a:r>
              <a:rPr lang="en-US" sz="1200" dirty="0" smtClean="0">
                <a:latin typeface="Calibri Light" panose="020F0302020204030204" pitchFamily="34" charset="0"/>
              </a:rPr>
              <a:t>      DOHA</a:t>
            </a:r>
            <a:endParaRPr lang="en-US" sz="1200" dirty="0">
              <a:latin typeface="Calibri Light" panose="020F0302020204030204" pitchFamily="34" charset="0"/>
            </a:endParaRPr>
          </a:p>
        </p:txBody>
      </p:sp>
      <p:grpSp>
        <p:nvGrpSpPr>
          <p:cNvPr id="6144" name="Group 6143"/>
          <p:cNvGrpSpPr/>
          <p:nvPr/>
        </p:nvGrpSpPr>
        <p:grpSpPr>
          <a:xfrm>
            <a:off x="5542908" y="4641059"/>
            <a:ext cx="362592" cy="250715"/>
            <a:chOff x="5229567" y="4584516"/>
            <a:chExt cx="362592" cy="250715"/>
          </a:xfrm>
        </p:grpSpPr>
        <p:sp>
          <p:nvSpPr>
            <p:cNvPr id="131" name="Freeform 17"/>
            <p:cNvSpPr>
              <a:spLocks/>
            </p:cNvSpPr>
            <p:nvPr/>
          </p:nvSpPr>
          <p:spPr bwMode="auto">
            <a:xfrm>
              <a:off x="5229567" y="4602523"/>
              <a:ext cx="362592" cy="232708"/>
            </a:xfrm>
            <a:custGeom>
              <a:avLst/>
              <a:gdLst>
                <a:gd name="T0" fmla="*/ 220 w 224"/>
                <a:gd name="T1" fmla="*/ 0 h 143"/>
                <a:gd name="T2" fmla="*/ 119 w 224"/>
                <a:gd name="T3" fmla="*/ 82 h 143"/>
                <a:gd name="T4" fmla="*/ 116 w 224"/>
                <a:gd name="T5" fmla="*/ 83 h 143"/>
                <a:gd name="T6" fmla="*/ 114 w 224"/>
                <a:gd name="T7" fmla="*/ 82 h 143"/>
                <a:gd name="T8" fmla="*/ 3 w 224"/>
                <a:gd name="T9" fmla="*/ 2 h 143"/>
                <a:gd name="T10" fmla="*/ 0 w 224"/>
                <a:gd name="T11" fmla="*/ 15 h 143"/>
                <a:gd name="T12" fmla="*/ 0 w 224"/>
                <a:gd name="T13" fmla="*/ 119 h 143"/>
                <a:gd name="T14" fmla="*/ 23 w 224"/>
                <a:gd name="T15" fmla="*/ 143 h 143"/>
                <a:gd name="T16" fmla="*/ 200 w 224"/>
                <a:gd name="T17" fmla="*/ 143 h 143"/>
                <a:gd name="T18" fmla="*/ 224 w 224"/>
                <a:gd name="T19" fmla="*/ 119 h 143"/>
                <a:gd name="T20" fmla="*/ 224 w 224"/>
                <a:gd name="T21" fmla="*/ 15 h 143"/>
                <a:gd name="T22" fmla="*/ 220 w 224"/>
                <a:gd name="T23" fmla="*/ 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4" h="143">
                  <a:moveTo>
                    <a:pt x="220" y="0"/>
                  </a:moveTo>
                  <a:cubicBezTo>
                    <a:pt x="119" y="82"/>
                    <a:pt x="119" y="82"/>
                    <a:pt x="119" y="82"/>
                  </a:cubicBezTo>
                  <a:cubicBezTo>
                    <a:pt x="118" y="83"/>
                    <a:pt x="117" y="83"/>
                    <a:pt x="116" y="83"/>
                  </a:cubicBezTo>
                  <a:cubicBezTo>
                    <a:pt x="115" y="83"/>
                    <a:pt x="114" y="83"/>
                    <a:pt x="114" y="82"/>
                  </a:cubicBezTo>
                  <a:cubicBezTo>
                    <a:pt x="3" y="2"/>
                    <a:pt x="3" y="2"/>
                    <a:pt x="3" y="2"/>
                  </a:cubicBezTo>
                  <a:cubicBezTo>
                    <a:pt x="1" y="6"/>
                    <a:pt x="0" y="10"/>
                    <a:pt x="0" y="15"/>
                  </a:cubicBezTo>
                  <a:cubicBezTo>
                    <a:pt x="0" y="119"/>
                    <a:pt x="0" y="119"/>
                    <a:pt x="0" y="119"/>
                  </a:cubicBezTo>
                  <a:cubicBezTo>
                    <a:pt x="0" y="133"/>
                    <a:pt x="10" y="143"/>
                    <a:pt x="23" y="143"/>
                  </a:cubicBezTo>
                  <a:cubicBezTo>
                    <a:pt x="200" y="143"/>
                    <a:pt x="200" y="143"/>
                    <a:pt x="200" y="143"/>
                  </a:cubicBezTo>
                  <a:cubicBezTo>
                    <a:pt x="213" y="143"/>
                    <a:pt x="224" y="132"/>
                    <a:pt x="224" y="119"/>
                  </a:cubicBezTo>
                  <a:cubicBezTo>
                    <a:pt x="224" y="15"/>
                    <a:pt x="224" y="15"/>
                    <a:pt x="224" y="15"/>
                  </a:cubicBezTo>
                  <a:cubicBezTo>
                    <a:pt x="224" y="9"/>
                    <a:pt x="222" y="4"/>
                    <a:pt x="220" y="0"/>
                  </a:cubicBezTo>
                  <a:close/>
                </a:path>
              </a:pathLst>
            </a:custGeom>
            <a:solidFill>
              <a:srgbClr val="23AD93"/>
            </a:solidFill>
            <a:ln>
              <a:noFill/>
            </a:ln>
            <a:effectLst>
              <a:outerShdw blurRad="25400" dist="38100" dir="2400000" algn="ctr" rotWithShape="0">
                <a:srgbClr val="000000">
                  <a:alpha val="10000"/>
                </a:srgbClr>
              </a:outerShdw>
            </a:effectLst>
            <a:extLst/>
          </p:spPr>
          <p:txBody>
            <a:bodyPr vert="horz" wrap="square" lIns="91440" tIns="45720" rIns="91440" bIns="45720" numCol="1" anchor="t" anchorCtr="0" compatLnSpc="1">
              <a:prstTxWarp prst="textNoShape">
                <a:avLst/>
              </a:prstTxWarp>
            </a:bodyPr>
            <a:lstStyle/>
            <a:p>
              <a:endParaRPr lang="en-US"/>
            </a:p>
          </p:txBody>
        </p:sp>
        <p:sp>
          <p:nvSpPr>
            <p:cNvPr id="133" name="Freeform 18"/>
            <p:cNvSpPr>
              <a:spLocks/>
            </p:cNvSpPr>
            <p:nvPr/>
          </p:nvSpPr>
          <p:spPr bwMode="auto">
            <a:xfrm>
              <a:off x="5241802" y="4584516"/>
              <a:ext cx="333504" cy="135295"/>
            </a:xfrm>
            <a:custGeom>
              <a:avLst/>
              <a:gdLst>
                <a:gd name="T0" fmla="*/ 206 w 206"/>
                <a:gd name="T1" fmla="*/ 4 h 83"/>
                <a:gd name="T2" fmla="*/ 192 w 206"/>
                <a:gd name="T3" fmla="*/ 0 h 83"/>
                <a:gd name="T4" fmla="*/ 16 w 206"/>
                <a:gd name="T5" fmla="*/ 0 h 83"/>
                <a:gd name="T6" fmla="*/ 0 w 206"/>
                <a:gd name="T7" fmla="*/ 5 h 83"/>
                <a:gd name="T8" fmla="*/ 108 w 206"/>
                <a:gd name="T9" fmla="*/ 83 h 83"/>
                <a:gd name="T10" fmla="*/ 206 w 206"/>
                <a:gd name="T11" fmla="*/ 4 h 83"/>
              </a:gdLst>
              <a:ahLst/>
              <a:cxnLst>
                <a:cxn ang="0">
                  <a:pos x="T0" y="T1"/>
                </a:cxn>
                <a:cxn ang="0">
                  <a:pos x="T2" y="T3"/>
                </a:cxn>
                <a:cxn ang="0">
                  <a:pos x="T4" y="T5"/>
                </a:cxn>
                <a:cxn ang="0">
                  <a:pos x="T6" y="T7"/>
                </a:cxn>
                <a:cxn ang="0">
                  <a:pos x="T8" y="T9"/>
                </a:cxn>
                <a:cxn ang="0">
                  <a:pos x="T10" y="T11"/>
                </a:cxn>
              </a:cxnLst>
              <a:rect l="0" t="0" r="r" b="b"/>
              <a:pathLst>
                <a:path w="206" h="83">
                  <a:moveTo>
                    <a:pt x="206" y="4"/>
                  </a:moveTo>
                  <a:cubicBezTo>
                    <a:pt x="202" y="1"/>
                    <a:pt x="197" y="0"/>
                    <a:pt x="192" y="0"/>
                  </a:cubicBezTo>
                  <a:cubicBezTo>
                    <a:pt x="16" y="0"/>
                    <a:pt x="16" y="0"/>
                    <a:pt x="16" y="0"/>
                  </a:cubicBezTo>
                  <a:cubicBezTo>
                    <a:pt x="10" y="0"/>
                    <a:pt x="4" y="2"/>
                    <a:pt x="0" y="5"/>
                  </a:cubicBezTo>
                  <a:cubicBezTo>
                    <a:pt x="108" y="83"/>
                    <a:pt x="108" y="83"/>
                    <a:pt x="108" y="83"/>
                  </a:cubicBezTo>
                  <a:lnTo>
                    <a:pt x="206" y="4"/>
                  </a:lnTo>
                  <a:close/>
                </a:path>
              </a:pathLst>
            </a:custGeom>
            <a:solidFill>
              <a:srgbClr val="23AD93"/>
            </a:solidFill>
            <a:ln>
              <a:noFill/>
            </a:ln>
            <a:effectLst>
              <a:outerShdw blurRad="25400" dist="38100" dir="2400000" algn="ctr" rotWithShape="0">
                <a:srgbClr val="000000">
                  <a:alpha val="10000"/>
                </a:srgbClr>
              </a:outerShdw>
            </a:effectLst>
            <a:extLst/>
          </p:spPr>
          <p:txBody>
            <a:bodyPr vert="horz" wrap="square" lIns="91440" tIns="45720" rIns="91440" bIns="45720" numCol="1" anchor="t" anchorCtr="0" compatLnSpc="1">
              <a:prstTxWarp prst="textNoShape">
                <a:avLst/>
              </a:prstTxWarp>
            </a:bodyPr>
            <a:lstStyle/>
            <a:p>
              <a:endParaRPr lang="en-US" dirty="0"/>
            </a:p>
          </p:txBody>
        </p:sp>
      </p:grpSp>
      <p:grpSp>
        <p:nvGrpSpPr>
          <p:cNvPr id="134" name="Group 133"/>
          <p:cNvGrpSpPr/>
          <p:nvPr/>
        </p:nvGrpSpPr>
        <p:grpSpPr>
          <a:xfrm>
            <a:off x="762000" y="3772753"/>
            <a:ext cx="274801" cy="302281"/>
            <a:chOff x="7031038" y="1916113"/>
            <a:chExt cx="284163" cy="276225"/>
          </a:xfrm>
          <a:solidFill>
            <a:srgbClr val="F2784B"/>
          </a:solidFill>
          <a:effectLst>
            <a:outerShdw blurRad="25400" dist="38100" dir="2400000" algn="ctr" rotWithShape="0">
              <a:srgbClr val="000000">
                <a:alpha val="10000"/>
              </a:srgbClr>
            </a:outerShdw>
          </a:effectLst>
        </p:grpSpPr>
        <p:sp>
          <p:nvSpPr>
            <p:cNvPr id="135" name="Freeform 3056"/>
            <p:cNvSpPr>
              <a:spLocks/>
            </p:cNvSpPr>
            <p:nvPr/>
          </p:nvSpPr>
          <p:spPr bwMode="auto">
            <a:xfrm>
              <a:off x="7031038" y="2073275"/>
              <a:ext cx="111125" cy="119063"/>
            </a:xfrm>
            <a:custGeom>
              <a:avLst/>
              <a:gdLst>
                <a:gd name="T0" fmla="*/ 117 w 284"/>
                <a:gd name="T1" fmla="*/ 0 h 297"/>
                <a:gd name="T2" fmla="*/ 3 w 284"/>
                <a:gd name="T3" fmla="*/ 195 h 297"/>
                <a:gd name="T4" fmla="*/ 0 w 284"/>
                <a:gd name="T5" fmla="*/ 199 h 297"/>
                <a:gd name="T6" fmla="*/ 0 w 284"/>
                <a:gd name="T7" fmla="*/ 202 h 297"/>
                <a:gd name="T8" fmla="*/ 2 w 284"/>
                <a:gd name="T9" fmla="*/ 206 h 297"/>
                <a:gd name="T10" fmla="*/ 3 w 284"/>
                <a:gd name="T11" fmla="*/ 208 h 297"/>
                <a:gd name="T12" fmla="*/ 5 w 284"/>
                <a:gd name="T13" fmla="*/ 210 h 297"/>
                <a:gd name="T14" fmla="*/ 9 w 284"/>
                <a:gd name="T15" fmla="*/ 213 h 297"/>
                <a:gd name="T16" fmla="*/ 11 w 284"/>
                <a:gd name="T17" fmla="*/ 213 h 297"/>
                <a:gd name="T18" fmla="*/ 15 w 284"/>
                <a:gd name="T19" fmla="*/ 213 h 297"/>
                <a:gd name="T20" fmla="*/ 124 w 284"/>
                <a:gd name="T21" fmla="*/ 191 h 297"/>
                <a:gd name="T22" fmla="*/ 157 w 284"/>
                <a:gd name="T23" fmla="*/ 289 h 297"/>
                <a:gd name="T24" fmla="*/ 159 w 284"/>
                <a:gd name="T25" fmla="*/ 291 h 297"/>
                <a:gd name="T26" fmla="*/ 161 w 284"/>
                <a:gd name="T27" fmla="*/ 295 h 297"/>
                <a:gd name="T28" fmla="*/ 163 w 284"/>
                <a:gd name="T29" fmla="*/ 296 h 297"/>
                <a:gd name="T30" fmla="*/ 167 w 284"/>
                <a:gd name="T31" fmla="*/ 297 h 297"/>
                <a:gd name="T32" fmla="*/ 167 w 284"/>
                <a:gd name="T33" fmla="*/ 297 h 297"/>
                <a:gd name="T34" fmla="*/ 168 w 284"/>
                <a:gd name="T35" fmla="*/ 297 h 297"/>
                <a:gd name="T36" fmla="*/ 172 w 284"/>
                <a:gd name="T37" fmla="*/ 297 h 297"/>
                <a:gd name="T38" fmla="*/ 174 w 284"/>
                <a:gd name="T39" fmla="*/ 296 h 297"/>
                <a:gd name="T40" fmla="*/ 177 w 284"/>
                <a:gd name="T41" fmla="*/ 294 h 297"/>
                <a:gd name="T42" fmla="*/ 178 w 284"/>
                <a:gd name="T43" fmla="*/ 293 h 297"/>
                <a:gd name="T44" fmla="*/ 284 w 284"/>
                <a:gd name="T45" fmla="*/ 139 h 297"/>
                <a:gd name="T46" fmla="*/ 270 w 284"/>
                <a:gd name="T47" fmla="*/ 134 h 297"/>
                <a:gd name="T48" fmla="*/ 257 w 284"/>
                <a:gd name="T49" fmla="*/ 130 h 297"/>
                <a:gd name="T50" fmla="*/ 244 w 284"/>
                <a:gd name="T51" fmla="*/ 124 h 297"/>
                <a:gd name="T52" fmla="*/ 232 w 284"/>
                <a:gd name="T53" fmla="*/ 118 h 297"/>
                <a:gd name="T54" fmla="*/ 221 w 284"/>
                <a:gd name="T55" fmla="*/ 111 h 297"/>
                <a:gd name="T56" fmla="*/ 209 w 284"/>
                <a:gd name="T57" fmla="*/ 102 h 297"/>
                <a:gd name="T58" fmla="*/ 198 w 284"/>
                <a:gd name="T59" fmla="*/ 94 h 297"/>
                <a:gd name="T60" fmla="*/ 187 w 284"/>
                <a:gd name="T61" fmla="*/ 86 h 297"/>
                <a:gd name="T62" fmla="*/ 177 w 284"/>
                <a:gd name="T63" fmla="*/ 76 h 297"/>
                <a:gd name="T64" fmla="*/ 167 w 284"/>
                <a:gd name="T65" fmla="*/ 67 h 297"/>
                <a:gd name="T66" fmla="*/ 157 w 284"/>
                <a:gd name="T67" fmla="*/ 57 h 297"/>
                <a:gd name="T68" fmla="*/ 148 w 284"/>
                <a:gd name="T69" fmla="*/ 46 h 297"/>
                <a:gd name="T70" fmla="*/ 140 w 284"/>
                <a:gd name="T71" fmla="*/ 34 h 297"/>
                <a:gd name="T72" fmla="*/ 131 w 284"/>
                <a:gd name="T73" fmla="*/ 24 h 297"/>
                <a:gd name="T74" fmla="*/ 124 w 284"/>
                <a:gd name="T75" fmla="*/ 12 h 297"/>
                <a:gd name="T76" fmla="*/ 117 w 284"/>
                <a:gd name="T77" fmla="*/ 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84" h="297">
                  <a:moveTo>
                    <a:pt x="117" y="0"/>
                  </a:moveTo>
                  <a:lnTo>
                    <a:pt x="3" y="195"/>
                  </a:lnTo>
                  <a:lnTo>
                    <a:pt x="0" y="199"/>
                  </a:lnTo>
                  <a:lnTo>
                    <a:pt x="0" y="202"/>
                  </a:lnTo>
                  <a:lnTo>
                    <a:pt x="2" y="206"/>
                  </a:lnTo>
                  <a:lnTo>
                    <a:pt x="3" y="208"/>
                  </a:lnTo>
                  <a:lnTo>
                    <a:pt x="5" y="210"/>
                  </a:lnTo>
                  <a:lnTo>
                    <a:pt x="9" y="213"/>
                  </a:lnTo>
                  <a:lnTo>
                    <a:pt x="11" y="213"/>
                  </a:lnTo>
                  <a:lnTo>
                    <a:pt x="15" y="213"/>
                  </a:lnTo>
                  <a:lnTo>
                    <a:pt x="124" y="191"/>
                  </a:lnTo>
                  <a:lnTo>
                    <a:pt x="157" y="289"/>
                  </a:lnTo>
                  <a:lnTo>
                    <a:pt x="159" y="291"/>
                  </a:lnTo>
                  <a:lnTo>
                    <a:pt x="161" y="295"/>
                  </a:lnTo>
                  <a:lnTo>
                    <a:pt x="163" y="296"/>
                  </a:lnTo>
                  <a:lnTo>
                    <a:pt x="167" y="297"/>
                  </a:lnTo>
                  <a:lnTo>
                    <a:pt x="167" y="297"/>
                  </a:lnTo>
                  <a:lnTo>
                    <a:pt x="168" y="297"/>
                  </a:lnTo>
                  <a:lnTo>
                    <a:pt x="172" y="297"/>
                  </a:lnTo>
                  <a:lnTo>
                    <a:pt x="174" y="296"/>
                  </a:lnTo>
                  <a:lnTo>
                    <a:pt x="177" y="294"/>
                  </a:lnTo>
                  <a:lnTo>
                    <a:pt x="178" y="293"/>
                  </a:lnTo>
                  <a:lnTo>
                    <a:pt x="284" y="139"/>
                  </a:lnTo>
                  <a:lnTo>
                    <a:pt x="270" y="134"/>
                  </a:lnTo>
                  <a:lnTo>
                    <a:pt x="257" y="130"/>
                  </a:lnTo>
                  <a:lnTo>
                    <a:pt x="244" y="124"/>
                  </a:lnTo>
                  <a:lnTo>
                    <a:pt x="232" y="118"/>
                  </a:lnTo>
                  <a:lnTo>
                    <a:pt x="221" y="111"/>
                  </a:lnTo>
                  <a:lnTo>
                    <a:pt x="209" y="102"/>
                  </a:lnTo>
                  <a:lnTo>
                    <a:pt x="198" y="94"/>
                  </a:lnTo>
                  <a:lnTo>
                    <a:pt x="187" y="86"/>
                  </a:lnTo>
                  <a:lnTo>
                    <a:pt x="177" y="76"/>
                  </a:lnTo>
                  <a:lnTo>
                    <a:pt x="167" y="67"/>
                  </a:lnTo>
                  <a:lnTo>
                    <a:pt x="157" y="57"/>
                  </a:lnTo>
                  <a:lnTo>
                    <a:pt x="148" y="46"/>
                  </a:lnTo>
                  <a:lnTo>
                    <a:pt x="140" y="34"/>
                  </a:lnTo>
                  <a:lnTo>
                    <a:pt x="131" y="24"/>
                  </a:lnTo>
                  <a:lnTo>
                    <a:pt x="124" y="12"/>
                  </a:lnTo>
                  <a:lnTo>
                    <a:pt x="11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6" name="Freeform 3057"/>
            <p:cNvSpPr>
              <a:spLocks/>
            </p:cNvSpPr>
            <p:nvPr/>
          </p:nvSpPr>
          <p:spPr bwMode="auto">
            <a:xfrm>
              <a:off x="7208838" y="2079625"/>
              <a:ext cx="106363" cy="112713"/>
            </a:xfrm>
            <a:custGeom>
              <a:avLst/>
              <a:gdLst>
                <a:gd name="T0" fmla="*/ 268 w 269"/>
                <a:gd name="T1" fmla="*/ 168 h 282"/>
                <a:gd name="T2" fmla="*/ 167 w 269"/>
                <a:gd name="T3" fmla="*/ 0 h 282"/>
                <a:gd name="T4" fmla="*/ 159 w 269"/>
                <a:gd name="T5" fmla="*/ 12 h 282"/>
                <a:gd name="T6" fmla="*/ 152 w 269"/>
                <a:gd name="T7" fmla="*/ 23 h 282"/>
                <a:gd name="T8" fmla="*/ 144 w 269"/>
                <a:gd name="T9" fmla="*/ 34 h 282"/>
                <a:gd name="T10" fmla="*/ 136 w 269"/>
                <a:gd name="T11" fmla="*/ 43 h 282"/>
                <a:gd name="T12" fmla="*/ 126 w 269"/>
                <a:gd name="T13" fmla="*/ 53 h 282"/>
                <a:gd name="T14" fmla="*/ 117 w 269"/>
                <a:gd name="T15" fmla="*/ 62 h 282"/>
                <a:gd name="T16" fmla="*/ 106 w 269"/>
                <a:gd name="T17" fmla="*/ 72 h 282"/>
                <a:gd name="T18" fmla="*/ 96 w 269"/>
                <a:gd name="T19" fmla="*/ 80 h 282"/>
                <a:gd name="T20" fmla="*/ 85 w 269"/>
                <a:gd name="T21" fmla="*/ 87 h 282"/>
                <a:gd name="T22" fmla="*/ 74 w 269"/>
                <a:gd name="T23" fmla="*/ 94 h 282"/>
                <a:gd name="T24" fmla="*/ 62 w 269"/>
                <a:gd name="T25" fmla="*/ 101 h 282"/>
                <a:gd name="T26" fmla="*/ 50 w 269"/>
                <a:gd name="T27" fmla="*/ 109 h 282"/>
                <a:gd name="T28" fmla="*/ 38 w 269"/>
                <a:gd name="T29" fmla="*/ 113 h 282"/>
                <a:gd name="T30" fmla="*/ 26 w 269"/>
                <a:gd name="T31" fmla="*/ 119 h 282"/>
                <a:gd name="T32" fmla="*/ 13 w 269"/>
                <a:gd name="T33" fmla="*/ 124 h 282"/>
                <a:gd name="T34" fmla="*/ 0 w 269"/>
                <a:gd name="T35" fmla="*/ 128 h 282"/>
                <a:gd name="T36" fmla="*/ 91 w 269"/>
                <a:gd name="T37" fmla="*/ 276 h 282"/>
                <a:gd name="T38" fmla="*/ 93 w 269"/>
                <a:gd name="T39" fmla="*/ 279 h 282"/>
                <a:gd name="T40" fmla="*/ 95 w 269"/>
                <a:gd name="T41" fmla="*/ 281 h 282"/>
                <a:gd name="T42" fmla="*/ 98 w 269"/>
                <a:gd name="T43" fmla="*/ 282 h 282"/>
                <a:gd name="T44" fmla="*/ 101 w 269"/>
                <a:gd name="T45" fmla="*/ 282 h 282"/>
                <a:gd name="T46" fmla="*/ 101 w 269"/>
                <a:gd name="T47" fmla="*/ 282 h 282"/>
                <a:gd name="T48" fmla="*/ 102 w 269"/>
                <a:gd name="T49" fmla="*/ 282 h 282"/>
                <a:gd name="T50" fmla="*/ 105 w 269"/>
                <a:gd name="T51" fmla="*/ 281 h 282"/>
                <a:gd name="T52" fmla="*/ 108 w 269"/>
                <a:gd name="T53" fmla="*/ 280 h 282"/>
                <a:gd name="T54" fmla="*/ 111 w 269"/>
                <a:gd name="T55" fmla="*/ 278 h 282"/>
                <a:gd name="T56" fmla="*/ 112 w 269"/>
                <a:gd name="T57" fmla="*/ 274 h 282"/>
                <a:gd name="T58" fmla="*/ 146 w 269"/>
                <a:gd name="T59" fmla="*/ 175 h 282"/>
                <a:gd name="T60" fmla="*/ 256 w 269"/>
                <a:gd name="T61" fmla="*/ 186 h 282"/>
                <a:gd name="T62" fmla="*/ 259 w 269"/>
                <a:gd name="T63" fmla="*/ 186 h 282"/>
                <a:gd name="T64" fmla="*/ 263 w 269"/>
                <a:gd name="T65" fmla="*/ 185 h 282"/>
                <a:gd name="T66" fmla="*/ 265 w 269"/>
                <a:gd name="T67" fmla="*/ 184 h 282"/>
                <a:gd name="T68" fmla="*/ 268 w 269"/>
                <a:gd name="T69" fmla="*/ 181 h 282"/>
                <a:gd name="T70" fmla="*/ 269 w 269"/>
                <a:gd name="T71" fmla="*/ 178 h 282"/>
                <a:gd name="T72" fmla="*/ 269 w 269"/>
                <a:gd name="T73" fmla="*/ 174 h 282"/>
                <a:gd name="T74" fmla="*/ 269 w 269"/>
                <a:gd name="T75" fmla="*/ 172 h 282"/>
                <a:gd name="T76" fmla="*/ 268 w 269"/>
                <a:gd name="T77" fmla="*/ 168 h 282"/>
                <a:gd name="T78" fmla="*/ 268 w 269"/>
                <a:gd name="T79" fmla="*/ 168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69" h="282">
                  <a:moveTo>
                    <a:pt x="268" y="168"/>
                  </a:moveTo>
                  <a:lnTo>
                    <a:pt x="167" y="0"/>
                  </a:lnTo>
                  <a:lnTo>
                    <a:pt x="159" y="12"/>
                  </a:lnTo>
                  <a:lnTo>
                    <a:pt x="152" y="23"/>
                  </a:lnTo>
                  <a:lnTo>
                    <a:pt x="144" y="34"/>
                  </a:lnTo>
                  <a:lnTo>
                    <a:pt x="136" y="43"/>
                  </a:lnTo>
                  <a:lnTo>
                    <a:pt x="126" y="53"/>
                  </a:lnTo>
                  <a:lnTo>
                    <a:pt x="117" y="62"/>
                  </a:lnTo>
                  <a:lnTo>
                    <a:pt x="106" y="72"/>
                  </a:lnTo>
                  <a:lnTo>
                    <a:pt x="96" y="80"/>
                  </a:lnTo>
                  <a:lnTo>
                    <a:pt x="85" y="87"/>
                  </a:lnTo>
                  <a:lnTo>
                    <a:pt x="74" y="94"/>
                  </a:lnTo>
                  <a:lnTo>
                    <a:pt x="62" y="101"/>
                  </a:lnTo>
                  <a:lnTo>
                    <a:pt x="50" y="109"/>
                  </a:lnTo>
                  <a:lnTo>
                    <a:pt x="38" y="113"/>
                  </a:lnTo>
                  <a:lnTo>
                    <a:pt x="26" y="119"/>
                  </a:lnTo>
                  <a:lnTo>
                    <a:pt x="13" y="124"/>
                  </a:lnTo>
                  <a:lnTo>
                    <a:pt x="0" y="128"/>
                  </a:lnTo>
                  <a:lnTo>
                    <a:pt x="91" y="276"/>
                  </a:lnTo>
                  <a:lnTo>
                    <a:pt x="93" y="279"/>
                  </a:lnTo>
                  <a:lnTo>
                    <a:pt x="95" y="281"/>
                  </a:lnTo>
                  <a:lnTo>
                    <a:pt x="98" y="282"/>
                  </a:lnTo>
                  <a:lnTo>
                    <a:pt x="101" y="282"/>
                  </a:lnTo>
                  <a:lnTo>
                    <a:pt x="101" y="282"/>
                  </a:lnTo>
                  <a:lnTo>
                    <a:pt x="102" y="282"/>
                  </a:lnTo>
                  <a:lnTo>
                    <a:pt x="105" y="281"/>
                  </a:lnTo>
                  <a:lnTo>
                    <a:pt x="108" y="280"/>
                  </a:lnTo>
                  <a:lnTo>
                    <a:pt x="111" y="278"/>
                  </a:lnTo>
                  <a:lnTo>
                    <a:pt x="112" y="274"/>
                  </a:lnTo>
                  <a:lnTo>
                    <a:pt x="146" y="175"/>
                  </a:lnTo>
                  <a:lnTo>
                    <a:pt x="256" y="186"/>
                  </a:lnTo>
                  <a:lnTo>
                    <a:pt x="259" y="186"/>
                  </a:lnTo>
                  <a:lnTo>
                    <a:pt x="263" y="185"/>
                  </a:lnTo>
                  <a:lnTo>
                    <a:pt x="265" y="184"/>
                  </a:lnTo>
                  <a:lnTo>
                    <a:pt x="268" y="181"/>
                  </a:lnTo>
                  <a:lnTo>
                    <a:pt x="269" y="178"/>
                  </a:lnTo>
                  <a:lnTo>
                    <a:pt x="269" y="174"/>
                  </a:lnTo>
                  <a:lnTo>
                    <a:pt x="269" y="172"/>
                  </a:lnTo>
                  <a:lnTo>
                    <a:pt x="268" y="168"/>
                  </a:lnTo>
                  <a:lnTo>
                    <a:pt x="268"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7" name="Freeform 3058"/>
            <p:cNvSpPr>
              <a:spLocks noEditPoints="1"/>
            </p:cNvSpPr>
            <p:nvPr/>
          </p:nvSpPr>
          <p:spPr bwMode="auto">
            <a:xfrm>
              <a:off x="7073900" y="1916113"/>
              <a:ext cx="207963" cy="209550"/>
            </a:xfrm>
            <a:custGeom>
              <a:avLst/>
              <a:gdLst>
                <a:gd name="T0" fmla="*/ 266 w 527"/>
                <a:gd name="T1" fmla="*/ 329 h 527"/>
                <a:gd name="T2" fmla="*/ 261 w 527"/>
                <a:gd name="T3" fmla="*/ 329 h 527"/>
                <a:gd name="T4" fmla="*/ 209 w 527"/>
                <a:gd name="T5" fmla="*/ 289 h 527"/>
                <a:gd name="T6" fmla="*/ 147 w 527"/>
                <a:gd name="T7" fmla="*/ 233 h 527"/>
                <a:gd name="T8" fmla="*/ 221 w 527"/>
                <a:gd name="T9" fmla="*/ 229 h 527"/>
                <a:gd name="T10" fmla="*/ 308 w 527"/>
                <a:gd name="T11" fmla="*/ 232 h 527"/>
                <a:gd name="T12" fmla="*/ 319 w 527"/>
                <a:gd name="T13" fmla="*/ 283 h 527"/>
                <a:gd name="T14" fmla="*/ 317 w 527"/>
                <a:gd name="T15" fmla="*/ 289 h 527"/>
                <a:gd name="T16" fmla="*/ 525 w 527"/>
                <a:gd name="T17" fmla="*/ 236 h 527"/>
                <a:gd name="T18" fmla="*/ 518 w 527"/>
                <a:gd name="T19" fmla="*/ 197 h 527"/>
                <a:gd name="T20" fmla="*/ 505 w 527"/>
                <a:gd name="T21" fmla="*/ 160 h 527"/>
                <a:gd name="T22" fmla="*/ 489 w 527"/>
                <a:gd name="T23" fmla="*/ 127 h 527"/>
                <a:gd name="T24" fmla="*/ 466 w 527"/>
                <a:gd name="T25" fmla="*/ 96 h 527"/>
                <a:gd name="T26" fmla="*/ 440 w 527"/>
                <a:gd name="T27" fmla="*/ 69 h 527"/>
                <a:gd name="T28" fmla="*/ 410 w 527"/>
                <a:gd name="T29" fmla="*/ 45 h 527"/>
                <a:gd name="T30" fmla="*/ 377 w 527"/>
                <a:gd name="T31" fmla="*/ 26 h 527"/>
                <a:gd name="T32" fmla="*/ 341 w 527"/>
                <a:gd name="T33" fmla="*/ 11 h 527"/>
                <a:gd name="T34" fmla="*/ 303 w 527"/>
                <a:gd name="T35" fmla="*/ 2 h 527"/>
                <a:gd name="T36" fmla="*/ 263 w 527"/>
                <a:gd name="T37" fmla="*/ 0 h 527"/>
                <a:gd name="T38" fmla="*/ 223 w 527"/>
                <a:gd name="T39" fmla="*/ 2 h 527"/>
                <a:gd name="T40" fmla="*/ 185 w 527"/>
                <a:gd name="T41" fmla="*/ 11 h 527"/>
                <a:gd name="T42" fmla="*/ 148 w 527"/>
                <a:gd name="T43" fmla="*/ 26 h 527"/>
                <a:gd name="T44" fmla="*/ 116 w 527"/>
                <a:gd name="T45" fmla="*/ 45 h 527"/>
                <a:gd name="T46" fmla="*/ 85 w 527"/>
                <a:gd name="T47" fmla="*/ 69 h 527"/>
                <a:gd name="T48" fmla="*/ 59 w 527"/>
                <a:gd name="T49" fmla="*/ 96 h 527"/>
                <a:gd name="T50" fmla="*/ 38 w 527"/>
                <a:gd name="T51" fmla="*/ 127 h 527"/>
                <a:gd name="T52" fmla="*/ 20 w 527"/>
                <a:gd name="T53" fmla="*/ 160 h 527"/>
                <a:gd name="T54" fmla="*/ 8 w 527"/>
                <a:gd name="T55" fmla="*/ 197 h 527"/>
                <a:gd name="T56" fmla="*/ 1 w 527"/>
                <a:gd name="T57" fmla="*/ 236 h 527"/>
                <a:gd name="T58" fmla="*/ 0 w 527"/>
                <a:gd name="T59" fmla="*/ 277 h 527"/>
                <a:gd name="T60" fmla="*/ 4 w 527"/>
                <a:gd name="T61" fmla="*/ 316 h 527"/>
                <a:gd name="T62" fmla="*/ 15 w 527"/>
                <a:gd name="T63" fmla="*/ 354 h 527"/>
                <a:gd name="T64" fmla="*/ 32 w 527"/>
                <a:gd name="T65" fmla="*/ 389 h 527"/>
                <a:gd name="T66" fmla="*/ 52 w 527"/>
                <a:gd name="T67" fmla="*/ 421 h 527"/>
                <a:gd name="T68" fmla="*/ 77 w 527"/>
                <a:gd name="T69" fmla="*/ 449 h 527"/>
                <a:gd name="T70" fmla="*/ 106 w 527"/>
                <a:gd name="T71" fmla="*/ 474 h 527"/>
                <a:gd name="T72" fmla="*/ 138 w 527"/>
                <a:gd name="T73" fmla="*/ 494 h 527"/>
                <a:gd name="T74" fmla="*/ 172 w 527"/>
                <a:gd name="T75" fmla="*/ 511 h 527"/>
                <a:gd name="T76" fmla="*/ 210 w 527"/>
                <a:gd name="T77" fmla="*/ 521 h 527"/>
                <a:gd name="T78" fmla="*/ 250 w 527"/>
                <a:gd name="T79" fmla="*/ 527 h 527"/>
                <a:gd name="T80" fmla="*/ 290 w 527"/>
                <a:gd name="T81" fmla="*/ 525 h 527"/>
                <a:gd name="T82" fmla="*/ 329 w 527"/>
                <a:gd name="T83" fmla="*/ 518 h 527"/>
                <a:gd name="T84" fmla="*/ 365 w 527"/>
                <a:gd name="T85" fmla="*/ 506 h 527"/>
                <a:gd name="T86" fmla="*/ 399 w 527"/>
                <a:gd name="T87" fmla="*/ 488 h 527"/>
                <a:gd name="T88" fmla="*/ 430 w 527"/>
                <a:gd name="T89" fmla="*/ 466 h 527"/>
                <a:gd name="T90" fmla="*/ 458 w 527"/>
                <a:gd name="T91" fmla="*/ 440 h 527"/>
                <a:gd name="T92" fmla="*/ 481 w 527"/>
                <a:gd name="T93" fmla="*/ 410 h 527"/>
                <a:gd name="T94" fmla="*/ 500 w 527"/>
                <a:gd name="T95" fmla="*/ 377 h 527"/>
                <a:gd name="T96" fmla="*/ 515 w 527"/>
                <a:gd name="T97" fmla="*/ 341 h 527"/>
                <a:gd name="T98" fmla="*/ 523 w 527"/>
                <a:gd name="T99" fmla="*/ 303 h 527"/>
                <a:gd name="T100" fmla="*/ 527 w 527"/>
                <a:gd name="T101" fmla="*/ 262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27" h="527">
                  <a:moveTo>
                    <a:pt x="317" y="289"/>
                  </a:moveTo>
                  <a:lnTo>
                    <a:pt x="348" y="380"/>
                  </a:lnTo>
                  <a:lnTo>
                    <a:pt x="266" y="329"/>
                  </a:lnTo>
                  <a:lnTo>
                    <a:pt x="265" y="329"/>
                  </a:lnTo>
                  <a:lnTo>
                    <a:pt x="263" y="329"/>
                  </a:lnTo>
                  <a:lnTo>
                    <a:pt x="261" y="329"/>
                  </a:lnTo>
                  <a:lnTo>
                    <a:pt x="260" y="329"/>
                  </a:lnTo>
                  <a:lnTo>
                    <a:pt x="178" y="380"/>
                  </a:lnTo>
                  <a:lnTo>
                    <a:pt x="209" y="289"/>
                  </a:lnTo>
                  <a:lnTo>
                    <a:pt x="209" y="285"/>
                  </a:lnTo>
                  <a:lnTo>
                    <a:pt x="207" y="283"/>
                  </a:lnTo>
                  <a:lnTo>
                    <a:pt x="147" y="233"/>
                  </a:lnTo>
                  <a:lnTo>
                    <a:pt x="215" y="233"/>
                  </a:lnTo>
                  <a:lnTo>
                    <a:pt x="219" y="232"/>
                  </a:lnTo>
                  <a:lnTo>
                    <a:pt x="221" y="229"/>
                  </a:lnTo>
                  <a:lnTo>
                    <a:pt x="263" y="145"/>
                  </a:lnTo>
                  <a:lnTo>
                    <a:pt x="305" y="229"/>
                  </a:lnTo>
                  <a:lnTo>
                    <a:pt x="308" y="232"/>
                  </a:lnTo>
                  <a:lnTo>
                    <a:pt x="311" y="233"/>
                  </a:lnTo>
                  <a:lnTo>
                    <a:pt x="378" y="233"/>
                  </a:lnTo>
                  <a:lnTo>
                    <a:pt x="319" y="283"/>
                  </a:lnTo>
                  <a:lnTo>
                    <a:pt x="317" y="285"/>
                  </a:lnTo>
                  <a:lnTo>
                    <a:pt x="317" y="289"/>
                  </a:lnTo>
                  <a:lnTo>
                    <a:pt x="317" y="289"/>
                  </a:lnTo>
                  <a:close/>
                  <a:moveTo>
                    <a:pt x="527" y="262"/>
                  </a:moveTo>
                  <a:lnTo>
                    <a:pt x="527" y="249"/>
                  </a:lnTo>
                  <a:lnTo>
                    <a:pt x="525" y="236"/>
                  </a:lnTo>
                  <a:lnTo>
                    <a:pt x="523" y="223"/>
                  </a:lnTo>
                  <a:lnTo>
                    <a:pt x="521" y="210"/>
                  </a:lnTo>
                  <a:lnTo>
                    <a:pt x="518" y="197"/>
                  </a:lnTo>
                  <a:lnTo>
                    <a:pt x="515" y="185"/>
                  </a:lnTo>
                  <a:lnTo>
                    <a:pt x="510" y="172"/>
                  </a:lnTo>
                  <a:lnTo>
                    <a:pt x="505" y="160"/>
                  </a:lnTo>
                  <a:lnTo>
                    <a:pt x="500" y="148"/>
                  </a:lnTo>
                  <a:lnTo>
                    <a:pt x="495" y="138"/>
                  </a:lnTo>
                  <a:lnTo>
                    <a:pt x="489" y="127"/>
                  </a:lnTo>
                  <a:lnTo>
                    <a:pt x="481" y="116"/>
                  </a:lnTo>
                  <a:lnTo>
                    <a:pt x="474" y="105"/>
                  </a:lnTo>
                  <a:lnTo>
                    <a:pt x="466" y="96"/>
                  </a:lnTo>
                  <a:lnTo>
                    <a:pt x="458" y="86"/>
                  </a:lnTo>
                  <a:lnTo>
                    <a:pt x="449" y="77"/>
                  </a:lnTo>
                  <a:lnTo>
                    <a:pt x="440" y="69"/>
                  </a:lnTo>
                  <a:lnTo>
                    <a:pt x="430" y="60"/>
                  </a:lnTo>
                  <a:lnTo>
                    <a:pt x="421" y="52"/>
                  </a:lnTo>
                  <a:lnTo>
                    <a:pt x="410" y="45"/>
                  </a:lnTo>
                  <a:lnTo>
                    <a:pt x="399" y="38"/>
                  </a:lnTo>
                  <a:lnTo>
                    <a:pt x="389" y="32"/>
                  </a:lnTo>
                  <a:lnTo>
                    <a:pt x="377" y="26"/>
                  </a:lnTo>
                  <a:lnTo>
                    <a:pt x="365" y="20"/>
                  </a:lnTo>
                  <a:lnTo>
                    <a:pt x="353" y="15"/>
                  </a:lnTo>
                  <a:lnTo>
                    <a:pt x="341" y="11"/>
                  </a:lnTo>
                  <a:lnTo>
                    <a:pt x="329" y="8"/>
                  </a:lnTo>
                  <a:lnTo>
                    <a:pt x="316" y="4"/>
                  </a:lnTo>
                  <a:lnTo>
                    <a:pt x="303" y="2"/>
                  </a:lnTo>
                  <a:lnTo>
                    <a:pt x="290" y="1"/>
                  </a:lnTo>
                  <a:lnTo>
                    <a:pt x="277" y="0"/>
                  </a:lnTo>
                  <a:lnTo>
                    <a:pt x="263" y="0"/>
                  </a:lnTo>
                  <a:lnTo>
                    <a:pt x="250" y="0"/>
                  </a:lnTo>
                  <a:lnTo>
                    <a:pt x="236" y="1"/>
                  </a:lnTo>
                  <a:lnTo>
                    <a:pt x="223" y="2"/>
                  </a:lnTo>
                  <a:lnTo>
                    <a:pt x="210" y="4"/>
                  </a:lnTo>
                  <a:lnTo>
                    <a:pt x="197" y="8"/>
                  </a:lnTo>
                  <a:lnTo>
                    <a:pt x="185" y="11"/>
                  </a:lnTo>
                  <a:lnTo>
                    <a:pt x="172" y="15"/>
                  </a:lnTo>
                  <a:lnTo>
                    <a:pt x="160" y="20"/>
                  </a:lnTo>
                  <a:lnTo>
                    <a:pt x="148" y="26"/>
                  </a:lnTo>
                  <a:lnTo>
                    <a:pt x="138" y="32"/>
                  </a:lnTo>
                  <a:lnTo>
                    <a:pt x="127" y="38"/>
                  </a:lnTo>
                  <a:lnTo>
                    <a:pt x="116" y="45"/>
                  </a:lnTo>
                  <a:lnTo>
                    <a:pt x="106" y="52"/>
                  </a:lnTo>
                  <a:lnTo>
                    <a:pt x="96" y="60"/>
                  </a:lnTo>
                  <a:lnTo>
                    <a:pt x="85" y="69"/>
                  </a:lnTo>
                  <a:lnTo>
                    <a:pt x="77" y="77"/>
                  </a:lnTo>
                  <a:lnTo>
                    <a:pt x="68" y="86"/>
                  </a:lnTo>
                  <a:lnTo>
                    <a:pt x="59" y="96"/>
                  </a:lnTo>
                  <a:lnTo>
                    <a:pt x="52" y="105"/>
                  </a:lnTo>
                  <a:lnTo>
                    <a:pt x="45" y="116"/>
                  </a:lnTo>
                  <a:lnTo>
                    <a:pt x="38" y="127"/>
                  </a:lnTo>
                  <a:lnTo>
                    <a:pt x="32" y="138"/>
                  </a:lnTo>
                  <a:lnTo>
                    <a:pt x="26" y="149"/>
                  </a:lnTo>
                  <a:lnTo>
                    <a:pt x="20" y="160"/>
                  </a:lnTo>
                  <a:lnTo>
                    <a:pt x="15" y="172"/>
                  </a:lnTo>
                  <a:lnTo>
                    <a:pt x="12" y="185"/>
                  </a:lnTo>
                  <a:lnTo>
                    <a:pt x="8" y="197"/>
                  </a:lnTo>
                  <a:lnTo>
                    <a:pt x="4" y="210"/>
                  </a:lnTo>
                  <a:lnTo>
                    <a:pt x="2" y="223"/>
                  </a:lnTo>
                  <a:lnTo>
                    <a:pt x="1" y="236"/>
                  </a:lnTo>
                  <a:lnTo>
                    <a:pt x="0" y="249"/>
                  </a:lnTo>
                  <a:lnTo>
                    <a:pt x="0" y="262"/>
                  </a:lnTo>
                  <a:lnTo>
                    <a:pt x="0" y="277"/>
                  </a:lnTo>
                  <a:lnTo>
                    <a:pt x="1" y="290"/>
                  </a:lnTo>
                  <a:lnTo>
                    <a:pt x="2" y="303"/>
                  </a:lnTo>
                  <a:lnTo>
                    <a:pt x="4" y="316"/>
                  </a:lnTo>
                  <a:lnTo>
                    <a:pt x="8" y="329"/>
                  </a:lnTo>
                  <a:lnTo>
                    <a:pt x="12" y="341"/>
                  </a:lnTo>
                  <a:lnTo>
                    <a:pt x="15" y="354"/>
                  </a:lnTo>
                  <a:lnTo>
                    <a:pt x="20" y="366"/>
                  </a:lnTo>
                  <a:lnTo>
                    <a:pt x="26" y="377"/>
                  </a:lnTo>
                  <a:lnTo>
                    <a:pt x="32" y="389"/>
                  </a:lnTo>
                  <a:lnTo>
                    <a:pt x="38" y="399"/>
                  </a:lnTo>
                  <a:lnTo>
                    <a:pt x="45" y="410"/>
                  </a:lnTo>
                  <a:lnTo>
                    <a:pt x="52" y="421"/>
                  </a:lnTo>
                  <a:lnTo>
                    <a:pt x="59" y="430"/>
                  </a:lnTo>
                  <a:lnTo>
                    <a:pt x="68" y="440"/>
                  </a:lnTo>
                  <a:lnTo>
                    <a:pt x="77" y="449"/>
                  </a:lnTo>
                  <a:lnTo>
                    <a:pt x="85" y="458"/>
                  </a:lnTo>
                  <a:lnTo>
                    <a:pt x="96" y="466"/>
                  </a:lnTo>
                  <a:lnTo>
                    <a:pt x="106" y="474"/>
                  </a:lnTo>
                  <a:lnTo>
                    <a:pt x="116" y="481"/>
                  </a:lnTo>
                  <a:lnTo>
                    <a:pt x="127" y="488"/>
                  </a:lnTo>
                  <a:lnTo>
                    <a:pt x="138" y="494"/>
                  </a:lnTo>
                  <a:lnTo>
                    <a:pt x="148" y="500"/>
                  </a:lnTo>
                  <a:lnTo>
                    <a:pt x="160" y="506"/>
                  </a:lnTo>
                  <a:lnTo>
                    <a:pt x="172" y="511"/>
                  </a:lnTo>
                  <a:lnTo>
                    <a:pt x="185" y="515"/>
                  </a:lnTo>
                  <a:lnTo>
                    <a:pt x="197" y="518"/>
                  </a:lnTo>
                  <a:lnTo>
                    <a:pt x="210" y="521"/>
                  </a:lnTo>
                  <a:lnTo>
                    <a:pt x="223" y="523"/>
                  </a:lnTo>
                  <a:lnTo>
                    <a:pt x="236" y="525"/>
                  </a:lnTo>
                  <a:lnTo>
                    <a:pt x="250" y="527"/>
                  </a:lnTo>
                  <a:lnTo>
                    <a:pt x="263" y="527"/>
                  </a:lnTo>
                  <a:lnTo>
                    <a:pt x="277" y="527"/>
                  </a:lnTo>
                  <a:lnTo>
                    <a:pt x="290" y="525"/>
                  </a:lnTo>
                  <a:lnTo>
                    <a:pt x="303" y="523"/>
                  </a:lnTo>
                  <a:lnTo>
                    <a:pt x="316" y="521"/>
                  </a:lnTo>
                  <a:lnTo>
                    <a:pt x="329" y="518"/>
                  </a:lnTo>
                  <a:lnTo>
                    <a:pt x="341" y="515"/>
                  </a:lnTo>
                  <a:lnTo>
                    <a:pt x="353" y="511"/>
                  </a:lnTo>
                  <a:lnTo>
                    <a:pt x="365" y="506"/>
                  </a:lnTo>
                  <a:lnTo>
                    <a:pt x="377" y="500"/>
                  </a:lnTo>
                  <a:lnTo>
                    <a:pt x="389" y="494"/>
                  </a:lnTo>
                  <a:lnTo>
                    <a:pt x="399" y="488"/>
                  </a:lnTo>
                  <a:lnTo>
                    <a:pt x="410" y="481"/>
                  </a:lnTo>
                  <a:lnTo>
                    <a:pt x="421" y="474"/>
                  </a:lnTo>
                  <a:lnTo>
                    <a:pt x="430" y="466"/>
                  </a:lnTo>
                  <a:lnTo>
                    <a:pt x="440" y="458"/>
                  </a:lnTo>
                  <a:lnTo>
                    <a:pt x="449" y="449"/>
                  </a:lnTo>
                  <a:lnTo>
                    <a:pt x="458" y="440"/>
                  </a:lnTo>
                  <a:lnTo>
                    <a:pt x="466" y="430"/>
                  </a:lnTo>
                  <a:lnTo>
                    <a:pt x="474" y="421"/>
                  </a:lnTo>
                  <a:lnTo>
                    <a:pt x="481" y="410"/>
                  </a:lnTo>
                  <a:lnTo>
                    <a:pt x="489" y="399"/>
                  </a:lnTo>
                  <a:lnTo>
                    <a:pt x="495" y="389"/>
                  </a:lnTo>
                  <a:lnTo>
                    <a:pt x="500" y="377"/>
                  </a:lnTo>
                  <a:lnTo>
                    <a:pt x="505" y="366"/>
                  </a:lnTo>
                  <a:lnTo>
                    <a:pt x="510" y="354"/>
                  </a:lnTo>
                  <a:lnTo>
                    <a:pt x="515" y="341"/>
                  </a:lnTo>
                  <a:lnTo>
                    <a:pt x="518" y="329"/>
                  </a:lnTo>
                  <a:lnTo>
                    <a:pt x="521" y="316"/>
                  </a:lnTo>
                  <a:lnTo>
                    <a:pt x="523" y="303"/>
                  </a:lnTo>
                  <a:lnTo>
                    <a:pt x="525" y="290"/>
                  </a:lnTo>
                  <a:lnTo>
                    <a:pt x="527" y="277"/>
                  </a:lnTo>
                  <a:lnTo>
                    <a:pt x="527" y="262"/>
                  </a:lnTo>
                  <a:lnTo>
                    <a:pt x="527" y="26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54" name="Group 153"/>
          <p:cNvGrpSpPr/>
          <p:nvPr/>
        </p:nvGrpSpPr>
        <p:grpSpPr>
          <a:xfrm>
            <a:off x="381000" y="3048000"/>
            <a:ext cx="302281" cy="365760"/>
            <a:chOff x="11612563" y="1906588"/>
            <a:chExt cx="257175" cy="285750"/>
          </a:xfrm>
          <a:solidFill>
            <a:schemeClr val="accent2"/>
          </a:solidFill>
          <a:effectLst>
            <a:outerShdw blurRad="25400" dist="38100" dir="2400000" algn="ctr" rotWithShape="0">
              <a:srgbClr val="000000">
                <a:alpha val="10000"/>
              </a:srgbClr>
            </a:outerShdw>
          </a:effectLst>
        </p:grpSpPr>
        <p:sp>
          <p:nvSpPr>
            <p:cNvPr id="155" name="Freeform 3012"/>
            <p:cNvSpPr>
              <a:spLocks/>
            </p:cNvSpPr>
            <p:nvPr/>
          </p:nvSpPr>
          <p:spPr bwMode="auto">
            <a:xfrm>
              <a:off x="11641138" y="1916113"/>
              <a:ext cx="228600" cy="152400"/>
            </a:xfrm>
            <a:custGeom>
              <a:avLst/>
              <a:gdLst>
                <a:gd name="T0" fmla="*/ 570 w 576"/>
                <a:gd name="T1" fmla="*/ 360 h 383"/>
                <a:gd name="T2" fmla="*/ 355 w 576"/>
                <a:gd name="T3" fmla="*/ 191 h 383"/>
                <a:gd name="T4" fmla="*/ 571 w 576"/>
                <a:gd name="T5" fmla="*/ 21 h 383"/>
                <a:gd name="T6" fmla="*/ 574 w 576"/>
                <a:gd name="T7" fmla="*/ 19 h 383"/>
                <a:gd name="T8" fmla="*/ 575 w 576"/>
                <a:gd name="T9" fmla="*/ 15 h 383"/>
                <a:gd name="T10" fmla="*/ 575 w 576"/>
                <a:gd name="T11" fmla="*/ 11 h 383"/>
                <a:gd name="T12" fmla="*/ 575 w 576"/>
                <a:gd name="T13" fmla="*/ 8 h 383"/>
                <a:gd name="T14" fmla="*/ 573 w 576"/>
                <a:gd name="T15" fmla="*/ 4 h 383"/>
                <a:gd name="T16" fmla="*/ 570 w 576"/>
                <a:gd name="T17" fmla="*/ 2 h 383"/>
                <a:gd name="T18" fmla="*/ 567 w 576"/>
                <a:gd name="T19" fmla="*/ 0 h 383"/>
                <a:gd name="T20" fmla="*/ 563 w 576"/>
                <a:gd name="T21" fmla="*/ 0 h 383"/>
                <a:gd name="T22" fmla="*/ 12 w 576"/>
                <a:gd name="T23" fmla="*/ 0 h 383"/>
                <a:gd name="T24" fmla="*/ 8 w 576"/>
                <a:gd name="T25" fmla="*/ 1 h 383"/>
                <a:gd name="T26" fmla="*/ 4 w 576"/>
                <a:gd name="T27" fmla="*/ 3 h 383"/>
                <a:gd name="T28" fmla="*/ 2 w 576"/>
                <a:gd name="T29" fmla="*/ 7 h 383"/>
                <a:gd name="T30" fmla="*/ 0 w 576"/>
                <a:gd name="T31" fmla="*/ 11 h 383"/>
                <a:gd name="T32" fmla="*/ 0 w 576"/>
                <a:gd name="T33" fmla="*/ 371 h 383"/>
                <a:gd name="T34" fmla="*/ 2 w 576"/>
                <a:gd name="T35" fmla="*/ 375 h 383"/>
                <a:gd name="T36" fmla="*/ 4 w 576"/>
                <a:gd name="T37" fmla="*/ 379 h 383"/>
                <a:gd name="T38" fmla="*/ 8 w 576"/>
                <a:gd name="T39" fmla="*/ 381 h 383"/>
                <a:gd name="T40" fmla="*/ 12 w 576"/>
                <a:gd name="T41" fmla="*/ 383 h 383"/>
                <a:gd name="T42" fmla="*/ 563 w 576"/>
                <a:gd name="T43" fmla="*/ 383 h 383"/>
                <a:gd name="T44" fmla="*/ 563 w 576"/>
                <a:gd name="T45" fmla="*/ 383 h 383"/>
                <a:gd name="T46" fmla="*/ 564 w 576"/>
                <a:gd name="T47" fmla="*/ 383 h 383"/>
                <a:gd name="T48" fmla="*/ 569 w 576"/>
                <a:gd name="T49" fmla="*/ 381 h 383"/>
                <a:gd name="T50" fmla="*/ 573 w 576"/>
                <a:gd name="T51" fmla="*/ 379 h 383"/>
                <a:gd name="T52" fmla="*/ 575 w 576"/>
                <a:gd name="T53" fmla="*/ 375 h 383"/>
                <a:gd name="T54" fmla="*/ 576 w 576"/>
                <a:gd name="T55" fmla="*/ 371 h 383"/>
                <a:gd name="T56" fmla="*/ 575 w 576"/>
                <a:gd name="T57" fmla="*/ 367 h 383"/>
                <a:gd name="T58" fmla="*/ 574 w 576"/>
                <a:gd name="T59" fmla="*/ 365 h 383"/>
                <a:gd name="T60" fmla="*/ 573 w 576"/>
                <a:gd name="T61" fmla="*/ 362 h 383"/>
                <a:gd name="T62" fmla="*/ 570 w 576"/>
                <a:gd name="T63" fmla="*/ 360 h 383"/>
                <a:gd name="T64" fmla="*/ 570 w 576"/>
                <a:gd name="T65" fmla="*/ 360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6" h="383">
                  <a:moveTo>
                    <a:pt x="570" y="360"/>
                  </a:moveTo>
                  <a:lnTo>
                    <a:pt x="355" y="191"/>
                  </a:lnTo>
                  <a:lnTo>
                    <a:pt x="571" y="21"/>
                  </a:lnTo>
                  <a:lnTo>
                    <a:pt x="574" y="19"/>
                  </a:lnTo>
                  <a:lnTo>
                    <a:pt x="575" y="15"/>
                  </a:lnTo>
                  <a:lnTo>
                    <a:pt x="575" y="11"/>
                  </a:lnTo>
                  <a:lnTo>
                    <a:pt x="575" y="8"/>
                  </a:lnTo>
                  <a:lnTo>
                    <a:pt x="573" y="4"/>
                  </a:lnTo>
                  <a:lnTo>
                    <a:pt x="570" y="2"/>
                  </a:lnTo>
                  <a:lnTo>
                    <a:pt x="567" y="0"/>
                  </a:lnTo>
                  <a:lnTo>
                    <a:pt x="563" y="0"/>
                  </a:lnTo>
                  <a:lnTo>
                    <a:pt x="12" y="0"/>
                  </a:lnTo>
                  <a:lnTo>
                    <a:pt x="8" y="1"/>
                  </a:lnTo>
                  <a:lnTo>
                    <a:pt x="4" y="3"/>
                  </a:lnTo>
                  <a:lnTo>
                    <a:pt x="2" y="7"/>
                  </a:lnTo>
                  <a:lnTo>
                    <a:pt x="0" y="11"/>
                  </a:lnTo>
                  <a:lnTo>
                    <a:pt x="0" y="371"/>
                  </a:lnTo>
                  <a:lnTo>
                    <a:pt x="2" y="375"/>
                  </a:lnTo>
                  <a:lnTo>
                    <a:pt x="4" y="379"/>
                  </a:lnTo>
                  <a:lnTo>
                    <a:pt x="8" y="381"/>
                  </a:lnTo>
                  <a:lnTo>
                    <a:pt x="12" y="383"/>
                  </a:lnTo>
                  <a:lnTo>
                    <a:pt x="563" y="383"/>
                  </a:lnTo>
                  <a:lnTo>
                    <a:pt x="563" y="383"/>
                  </a:lnTo>
                  <a:lnTo>
                    <a:pt x="564" y="383"/>
                  </a:lnTo>
                  <a:lnTo>
                    <a:pt x="569" y="381"/>
                  </a:lnTo>
                  <a:lnTo>
                    <a:pt x="573" y="379"/>
                  </a:lnTo>
                  <a:lnTo>
                    <a:pt x="575" y="375"/>
                  </a:lnTo>
                  <a:lnTo>
                    <a:pt x="576" y="371"/>
                  </a:lnTo>
                  <a:lnTo>
                    <a:pt x="575" y="367"/>
                  </a:lnTo>
                  <a:lnTo>
                    <a:pt x="574" y="365"/>
                  </a:lnTo>
                  <a:lnTo>
                    <a:pt x="573" y="362"/>
                  </a:lnTo>
                  <a:lnTo>
                    <a:pt x="570" y="360"/>
                  </a:lnTo>
                  <a:lnTo>
                    <a:pt x="570" y="3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3013"/>
            <p:cNvSpPr>
              <a:spLocks/>
            </p:cNvSpPr>
            <p:nvPr/>
          </p:nvSpPr>
          <p:spPr bwMode="auto">
            <a:xfrm>
              <a:off x="11612563" y="1906588"/>
              <a:ext cx="19050" cy="285750"/>
            </a:xfrm>
            <a:custGeom>
              <a:avLst/>
              <a:gdLst>
                <a:gd name="T0" fmla="*/ 24 w 48"/>
                <a:gd name="T1" fmla="*/ 0 h 718"/>
                <a:gd name="T2" fmla="*/ 19 w 48"/>
                <a:gd name="T3" fmla="*/ 0 h 718"/>
                <a:gd name="T4" fmla="*/ 14 w 48"/>
                <a:gd name="T5" fmla="*/ 1 h 718"/>
                <a:gd name="T6" fmla="*/ 11 w 48"/>
                <a:gd name="T7" fmla="*/ 3 h 718"/>
                <a:gd name="T8" fmla="*/ 7 w 48"/>
                <a:gd name="T9" fmla="*/ 7 h 718"/>
                <a:gd name="T10" fmla="*/ 4 w 48"/>
                <a:gd name="T11" fmla="*/ 11 h 718"/>
                <a:gd name="T12" fmla="*/ 1 w 48"/>
                <a:gd name="T13" fmla="*/ 14 h 718"/>
                <a:gd name="T14" fmla="*/ 0 w 48"/>
                <a:gd name="T15" fmla="*/ 19 h 718"/>
                <a:gd name="T16" fmla="*/ 0 w 48"/>
                <a:gd name="T17" fmla="*/ 24 h 718"/>
                <a:gd name="T18" fmla="*/ 0 w 48"/>
                <a:gd name="T19" fmla="*/ 694 h 718"/>
                <a:gd name="T20" fmla="*/ 0 w 48"/>
                <a:gd name="T21" fmla="*/ 699 h 718"/>
                <a:gd name="T22" fmla="*/ 1 w 48"/>
                <a:gd name="T23" fmla="*/ 704 h 718"/>
                <a:gd name="T24" fmla="*/ 4 w 48"/>
                <a:gd name="T25" fmla="*/ 708 h 718"/>
                <a:gd name="T26" fmla="*/ 7 w 48"/>
                <a:gd name="T27" fmla="*/ 711 h 718"/>
                <a:gd name="T28" fmla="*/ 11 w 48"/>
                <a:gd name="T29" fmla="*/ 714 h 718"/>
                <a:gd name="T30" fmla="*/ 14 w 48"/>
                <a:gd name="T31" fmla="*/ 716 h 718"/>
                <a:gd name="T32" fmla="*/ 19 w 48"/>
                <a:gd name="T33" fmla="*/ 718 h 718"/>
                <a:gd name="T34" fmla="*/ 24 w 48"/>
                <a:gd name="T35" fmla="*/ 718 h 718"/>
                <a:gd name="T36" fmla="*/ 29 w 48"/>
                <a:gd name="T37" fmla="*/ 718 h 718"/>
                <a:gd name="T38" fmla="*/ 33 w 48"/>
                <a:gd name="T39" fmla="*/ 716 h 718"/>
                <a:gd name="T40" fmla="*/ 37 w 48"/>
                <a:gd name="T41" fmla="*/ 714 h 718"/>
                <a:gd name="T42" fmla="*/ 41 w 48"/>
                <a:gd name="T43" fmla="*/ 711 h 718"/>
                <a:gd name="T44" fmla="*/ 44 w 48"/>
                <a:gd name="T45" fmla="*/ 708 h 718"/>
                <a:gd name="T46" fmla="*/ 45 w 48"/>
                <a:gd name="T47" fmla="*/ 704 h 718"/>
                <a:gd name="T48" fmla="*/ 48 w 48"/>
                <a:gd name="T49" fmla="*/ 699 h 718"/>
                <a:gd name="T50" fmla="*/ 48 w 48"/>
                <a:gd name="T51" fmla="*/ 694 h 718"/>
                <a:gd name="T52" fmla="*/ 48 w 48"/>
                <a:gd name="T53" fmla="*/ 24 h 718"/>
                <a:gd name="T54" fmla="*/ 48 w 48"/>
                <a:gd name="T55" fmla="*/ 19 h 718"/>
                <a:gd name="T56" fmla="*/ 45 w 48"/>
                <a:gd name="T57" fmla="*/ 14 h 718"/>
                <a:gd name="T58" fmla="*/ 44 w 48"/>
                <a:gd name="T59" fmla="*/ 11 h 718"/>
                <a:gd name="T60" fmla="*/ 41 w 48"/>
                <a:gd name="T61" fmla="*/ 7 h 718"/>
                <a:gd name="T62" fmla="*/ 37 w 48"/>
                <a:gd name="T63" fmla="*/ 3 h 718"/>
                <a:gd name="T64" fmla="*/ 33 w 48"/>
                <a:gd name="T65" fmla="*/ 1 h 718"/>
                <a:gd name="T66" fmla="*/ 29 w 48"/>
                <a:gd name="T67" fmla="*/ 0 h 718"/>
                <a:gd name="T68" fmla="*/ 24 w 48"/>
                <a:gd name="T69" fmla="*/ 0 h 718"/>
                <a:gd name="T70" fmla="*/ 24 w 48"/>
                <a:gd name="T71"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8" h="718">
                  <a:moveTo>
                    <a:pt x="24" y="0"/>
                  </a:moveTo>
                  <a:lnTo>
                    <a:pt x="19" y="0"/>
                  </a:lnTo>
                  <a:lnTo>
                    <a:pt x="14" y="1"/>
                  </a:lnTo>
                  <a:lnTo>
                    <a:pt x="11" y="3"/>
                  </a:lnTo>
                  <a:lnTo>
                    <a:pt x="7" y="7"/>
                  </a:lnTo>
                  <a:lnTo>
                    <a:pt x="4" y="11"/>
                  </a:lnTo>
                  <a:lnTo>
                    <a:pt x="1" y="14"/>
                  </a:lnTo>
                  <a:lnTo>
                    <a:pt x="0" y="19"/>
                  </a:lnTo>
                  <a:lnTo>
                    <a:pt x="0" y="24"/>
                  </a:lnTo>
                  <a:lnTo>
                    <a:pt x="0" y="694"/>
                  </a:lnTo>
                  <a:lnTo>
                    <a:pt x="0" y="699"/>
                  </a:lnTo>
                  <a:lnTo>
                    <a:pt x="1" y="704"/>
                  </a:lnTo>
                  <a:lnTo>
                    <a:pt x="4" y="708"/>
                  </a:lnTo>
                  <a:lnTo>
                    <a:pt x="7" y="711"/>
                  </a:lnTo>
                  <a:lnTo>
                    <a:pt x="11" y="714"/>
                  </a:lnTo>
                  <a:lnTo>
                    <a:pt x="14" y="716"/>
                  </a:lnTo>
                  <a:lnTo>
                    <a:pt x="19" y="718"/>
                  </a:lnTo>
                  <a:lnTo>
                    <a:pt x="24" y="718"/>
                  </a:lnTo>
                  <a:lnTo>
                    <a:pt x="29" y="718"/>
                  </a:lnTo>
                  <a:lnTo>
                    <a:pt x="33" y="716"/>
                  </a:lnTo>
                  <a:lnTo>
                    <a:pt x="37" y="714"/>
                  </a:lnTo>
                  <a:lnTo>
                    <a:pt x="41" y="711"/>
                  </a:lnTo>
                  <a:lnTo>
                    <a:pt x="44" y="708"/>
                  </a:lnTo>
                  <a:lnTo>
                    <a:pt x="45" y="704"/>
                  </a:lnTo>
                  <a:lnTo>
                    <a:pt x="48" y="699"/>
                  </a:lnTo>
                  <a:lnTo>
                    <a:pt x="48" y="694"/>
                  </a:lnTo>
                  <a:lnTo>
                    <a:pt x="48" y="24"/>
                  </a:lnTo>
                  <a:lnTo>
                    <a:pt x="48" y="19"/>
                  </a:lnTo>
                  <a:lnTo>
                    <a:pt x="45" y="14"/>
                  </a:lnTo>
                  <a:lnTo>
                    <a:pt x="44" y="11"/>
                  </a:lnTo>
                  <a:lnTo>
                    <a:pt x="41" y="7"/>
                  </a:lnTo>
                  <a:lnTo>
                    <a:pt x="37" y="3"/>
                  </a:lnTo>
                  <a:lnTo>
                    <a:pt x="33" y="1"/>
                  </a:lnTo>
                  <a:lnTo>
                    <a:pt x="29" y="0"/>
                  </a:lnTo>
                  <a:lnTo>
                    <a:pt x="24" y="0"/>
                  </a:lnTo>
                  <a:lnTo>
                    <a:pt x="2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57" name="Group 156"/>
          <p:cNvGrpSpPr/>
          <p:nvPr/>
        </p:nvGrpSpPr>
        <p:grpSpPr>
          <a:xfrm>
            <a:off x="2061718" y="4587240"/>
            <a:ext cx="365760" cy="365760"/>
            <a:chOff x="11028363" y="2487613"/>
            <a:chExt cx="285750" cy="285750"/>
          </a:xfrm>
          <a:solidFill>
            <a:schemeClr val="accent1"/>
          </a:solidFill>
          <a:effectLst>
            <a:outerShdw blurRad="25400" dist="38100" dir="2400000" algn="ctr" rotWithShape="0">
              <a:srgbClr val="000000">
                <a:alpha val="10000"/>
              </a:srgbClr>
            </a:outerShdw>
          </a:effectLst>
        </p:grpSpPr>
        <p:sp>
          <p:nvSpPr>
            <p:cNvPr id="158" name="Freeform 3496"/>
            <p:cNvSpPr>
              <a:spLocks noEditPoints="1"/>
            </p:cNvSpPr>
            <p:nvPr/>
          </p:nvSpPr>
          <p:spPr bwMode="auto">
            <a:xfrm>
              <a:off x="11028363" y="2487613"/>
              <a:ext cx="285750" cy="285750"/>
            </a:xfrm>
            <a:custGeom>
              <a:avLst/>
              <a:gdLst>
                <a:gd name="T0" fmla="*/ 630 w 721"/>
                <a:gd name="T1" fmla="*/ 636 h 721"/>
                <a:gd name="T2" fmla="*/ 621 w 721"/>
                <a:gd name="T3" fmla="*/ 636 h 721"/>
                <a:gd name="T4" fmla="*/ 464 w 721"/>
                <a:gd name="T5" fmla="*/ 505 h 721"/>
                <a:gd name="T6" fmla="*/ 103 w 721"/>
                <a:gd name="T7" fmla="*/ 635 h 721"/>
                <a:gd name="T8" fmla="*/ 95 w 721"/>
                <a:gd name="T9" fmla="*/ 637 h 721"/>
                <a:gd name="T10" fmla="*/ 86 w 721"/>
                <a:gd name="T11" fmla="*/ 632 h 721"/>
                <a:gd name="T12" fmla="*/ 84 w 721"/>
                <a:gd name="T13" fmla="*/ 625 h 721"/>
                <a:gd name="T14" fmla="*/ 88 w 721"/>
                <a:gd name="T15" fmla="*/ 616 h 721"/>
                <a:gd name="T16" fmla="*/ 248 w 721"/>
                <a:gd name="T17" fmla="*/ 482 h 721"/>
                <a:gd name="T18" fmla="*/ 469 w 721"/>
                <a:gd name="T19" fmla="*/ 481 h 721"/>
                <a:gd name="T20" fmla="*/ 477 w 721"/>
                <a:gd name="T21" fmla="*/ 483 h 721"/>
                <a:gd name="T22" fmla="*/ 636 w 721"/>
                <a:gd name="T23" fmla="*/ 619 h 721"/>
                <a:gd name="T24" fmla="*/ 636 w 721"/>
                <a:gd name="T25" fmla="*/ 628 h 721"/>
                <a:gd name="T26" fmla="*/ 144 w 721"/>
                <a:gd name="T27" fmla="*/ 397 h 721"/>
                <a:gd name="T28" fmla="*/ 577 w 721"/>
                <a:gd name="T29" fmla="*/ 25 h 721"/>
                <a:gd name="T30" fmla="*/ 144 w 721"/>
                <a:gd name="T31" fmla="*/ 397 h 721"/>
                <a:gd name="T32" fmla="*/ 531 w 721"/>
                <a:gd name="T33" fmla="*/ 478 h 721"/>
                <a:gd name="T34" fmla="*/ 524 w 721"/>
                <a:gd name="T35" fmla="*/ 478 h 721"/>
                <a:gd name="T36" fmla="*/ 519 w 721"/>
                <a:gd name="T37" fmla="*/ 476 h 721"/>
                <a:gd name="T38" fmla="*/ 515 w 721"/>
                <a:gd name="T39" fmla="*/ 469 h 721"/>
                <a:gd name="T40" fmla="*/ 517 w 721"/>
                <a:gd name="T41" fmla="*/ 460 h 721"/>
                <a:gd name="T42" fmla="*/ 708 w 721"/>
                <a:gd name="T43" fmla="*/ 330 h 721"/>
                <a:gd name="T44" fmla="*/ 600 w 721"/>
                <a:gd name="T45" fmla="*/ 12 h 721"/>
                <a:gd name="T46" fmla="*/ 598 w 721"/>
                <a:gd name="T47" fmla="*/ 4 h 721"/>
                <a:gd name="T48" fmla="*/ 589 w 721"/>
                <a:gd name="T49" fmla="*/ 0 h 721"/>
                <a:gd name="T50" fmla="*/ 127 w 721"/>
                <a:gd name="T51" fmla="*/ 2 h 721"/>
                <a:gd name="T52" fmla="*/ 121 w 721"/>
                <a:gd name="T53" fmla="*/ 8 h 721"/>
                <a:gd name="T54" fmla="*/ 120 w 721"/>
                <a:gd name="T55" fmla="*/ 259 h 721"/>
                <a:gd name="T56" fmla="*/ 201 w 721"/>
                <a:gd name="T57" fmla="*/ 456 h 721"/>
                <a:gd name="T58" fmla="*/ 206 w 721"/>
                <a:gd name="T59" fmla="*/ 464 h 721"/>
                <a:gd name="T60" fmla="*/ 203 w 721"/>
                <a:gd name="T61" fmla="*/ 473 h 721"/>
                <a:gd name="T62" fmla="*/ 199 w 721"/>
                <a:gd name="T63" fmla="*/ 477 h 721"/>
                <a:gd name="T64" fmla="*/ 194 w 721"/>
                <a:gd name="T65" fmla="*/ 479 h 721"/>
                <a:gd name="T66" fmla="*/ 187 w 721"/>
                <a:gd name="T67" fmla="*/ 477 h 721"/>
                <a:gd name="T68" fmla="*/ 0 w 721"/>
                <a:gd name="T69" fmla="*/ 664 h 721"/>
                <a:gd name="T70" fmla="*/ 4 w 721"/>
                <a:gd name="T71" fmla="*/ 686 h 721"/>
                <a:gd name="T72" fmla="*/ 17 w 721"/>
                <a:gd name="T73" fmla="*/ 704 h 721"/>
                <a:gd name="T74" fmla="*/ 35 w 721"/>
                <a:gd name="T75" fmla="*/ 717 h 721"/>
                <a:gd name="T76" fmla="*/ 57 w 721"/>
                <a:gd name="T77" fmla="*/ 721 h 721"/>
                <a:gd name="T78" fmla="*/ 675 w 721"/>
                <a:gd name="T79" fmla="*/ 720 h 721"/>
                <a:gd name="T80" fmla="*/ 695 w 721"/>
                <a:gd name="T81" fmla="*/ 712 h 721"/>
                <a:gd name="T82" fmla="*/ 711 w 721"/>
                <a:gd name="T83" fmla="*/ 696 h 721"/>
                <a:gd name="T84" fmla="*/ 720 w 721"/>
                <a:gd name="T85" fmla="*/ 676 h 721"/>
                <a:gd name="T86" fmla="*/ 721 w 721"/>
                <a:gd name="T87" fmla="*/ 351 h 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21" h="721">
                  <a:moveTo>
                    <a:pt x="633" y="632"/>
                  </a:moveTo>
                  <a:lnTo>
                    <a:pt x="630" y="636"/>
                  </a:lnTo>
                  <a:lnTo>
                    <a:pt x="624" y="637"/>
                  </a:lnTo>
                  <a:lnTo>
                    <a:pt x="621" y="636"/>
                  </a:lnTo>
                  <a:lnTo>
                    <a:pt x="617" y="635"/>
                  </a:lnTo>
                  <a:lnTo>
                    <a:pt x="464" y="505"/>
                  </a:lnTo>
                  <a:lnTo>
                    <a:pt x="257" y="505"/>
                  </a:lnTo>
                  <a:lnTo>
                    <a:pt x="103" y="635"/>
                  </a:lnTo>
                  <a:lnTo>
                    <a:pt x="99" y="636"/>
                  </a:lnTo>
                  <a:lnTo>
                    <a:pt x="95" y="637"/>
                  </a:lnTo>
                  <a:lnTo>
                    <a:pt x="90" y="636"/>
                  </a:lnTo>
                  <a:lnTo>
                    <a:pt x="86" y="632"/>
                  </a:lnTo>
                  <a:lnTo>
                    <a:pt x="84" y="628"/>
                  </a:lnTo>
                  <a:lnTo>
                    <a:pt x="84" y="625"/>
                  </a:lnTo>
                  <a:lnTo>
                    <a:pt x="85" y="619"/>
                  </a:lnTo>
                  <a:lnTo>
                    <a:pt x="88" y="616"/>
                  </a:lnTo>
                  <a:lnTo>
                    <a:pt x="244" y="483"/>
                  </a:lnTo>
                  <a:lnTo>
                    <a:pt x="248" y="482"/>
                  </a:lnTo>
                  <a:lnTo>
                    <a:pt x="252" y="481"/>
                  </a:lnTo>
                  <a:lnTo>
                    <a:pt x="469" y="481"/>
                  </a:lnTo>
                  <a:lnTo>
                    <a:pt x="473" y="482"/>
                  </a:lnTo>
                  <a:lnTo>
                    <a:pt x="477" y="483"/>
                  </a:lnTo>
                  <a:lnTo>
                    <a:pt x="632" y="616"/>
                  </a:lnTo>
                  <a:lnTo>
                    <a:pt x="636" y="619"/>
                  </a:lnTo>
                  <a:lnTo>
                    <a:pt x="637" y="625"/>
                  </a:lnTo>
                  <a:lnTo>
                    <a:pt x="636" y="628"/>
                  </a:lnTo>
                  <a:lnTo>
                    <a:pt x="633" y="632"/>
                  </a:lnTo>
                  <a:close/>
                  <a:moveTo>
                    <a:pt x="144" y="397"/>
                  </a:moveTo>
                  <a:lnTo>
                    <a:pt x="144" y="25"/>
                  </a:lnTo>
                  <a:lnTo>
                    <a:pt x="577" y="25"/>
                  </a:lnTo>
                  <a:lnTo>
                    <a:pt x="577" y="397"/>
                  </a:lnTo>
                  <a:lnTo>
                    <a:pt x="144" y="397"/>
                  </a:lnTo>
                  <a:close/>
                  <a:moveTo>
                    <a:pt x="533" y="477"/>
                  </a:moveTo>
                  <a:lnTo>
                    <a:pt x="531" y="478"/>
                  </a:lnTo>
                  <a:lnTo>
                    <a:pt x="527" y="479"/>
                  </a:lnTo>
                  <a:lnTo>
                    <a:pt x="524" y="478"/>
                  </a:lnTo>
                  <a:lnTo>
                    <a:pt x="522" y="477"/>
                  </a:lnTo>
                  <a:lnTo>
                    <a:pt x="519" y="476"/>
                  </a:lnTo>
                  <a:lnTo>
                    <a:pt x="517" y="473"/>
                  </a:lnTo>
                  <a:lnTo>
                    <a:pt x="515" y="469"/>
                  </a:lnTo>
                  <a:lnTo>
                    <a:pt x="515" y="464"/>
                  </a:lnTo>
                  <a:lnTo>
                    <a:pt x="517" y="460"/>
                  </a:lnTo>
                  <a:lnTo>
                    <a:pt x="520" y="456"/>
                  </a:lnTo>
                  <a:lnTo>
                    <a:pt x="708" y="330"/>
                  </a:lnTo>
                  <a:lnTo>
                    <a:pt x="600" y="259"/>
                  </a:lnTo>
                  <a:lnTo>
                    <a:pt x="600" y="12"/>
                  </a:lnTo>
                  <a:lnTo>
                    <a:pt x="600" y="8"/>
                  </a:lnTo>
                  <a:lnTo>
                    <a:pt x="598" y="4"/>
                  </a:lnTo>
                  <a:lnTo>
                    <a:pt x="594" y="2"/>
                  </a:lnTo>
                  <a:lnTo>
                    <a:pt x="589" y="0"/>
                  </a:lnTo>
                  <a:lnTo>
                    <a:pt x="133" y="0"/>
                  </a:lnTo>
                  <a:lnTo>
                    <a:pt x="127" y="2"/>
                  </a:lnTo>
                  <a:lnTo>
                    <a:pt x="124" y="4"/>
                  </a:lnTo>
                  <a:lnTo>
                    <a:pt x="121" y="8"/>
                  </a:lnTo>
                  <a:lnTo>
                    <a:pt x="120" y="12"/>
                  </a:lnTo>
                  <a:lnTo>
                    <a:pt x="120" y="259"/>
                  </a:lnTo>
                  <a:lnTo>
                    <a:pt x="12" y="330"/>
                  </a:lnTo>
                  <a:lnTo>
                    <a:pt x="201" y="456"/>
                  </a:lnTo>
                  <a:lnTo>
                    <a:pt x="203" y="460"/>
                  </a:lnTo>
                  <a:lnTo>
                    <a:pt x="206" y="464"/>
                  </a:lnTo>
                  <a:lnTo>
                    <a:pt x="206" y="469"/>
                  </a:lnTo>
                  <a:lnTo>
                    <a:pt x="203" y="473"/>
                  </a:lnTo>
                  <a:lnTo>
                    <a:pt x="202" y="476"/>
                  </a:lnTo>
                  <a:lnTo>
                    <a:pt x="199" y="477"/>
                  </a:lnTo>
                  <a:lnTo>
                    <a:pt x="197" y="478"/>
                  </a:lnTo>
                  <a:lnTo>
                    <a:pt x="194" y="479"/>
                  </a:lnTo>
                  <a:lnTo>
                    <a:pt x="190" y="478"/>
                  </a:lnTo>
                  <a:lnTo>
                    <a:pt x="187" y="477"/>
                  </a:lnTo>
                  <a:lnTo>
                    <a:pt x="0" y="351"/>
                  </a:lnTo>
                  <a:lnTo>
                    <a:pt x="0" y="664"/>
                  </a:lnTo>
                  <a:lnTo>
                    <a:pt x="0" y="676"/>
                  </a:lnTo>
                  <a:lnTo>
                    <a:pt x="4" y="686"/>
                  </a:lnTo>
                  <a:lnTo>
                    <a:pt x="9" y="696"/>
                  </a:lnTo>
                  <a:lnTo>
                    <a:pt x="17" y="704"/>
                  </a:lnTo>
                  <a:lnTo>
                    <a:pt x="25" y="712"/>
                  </a:lnTo>
                  <a:lnTo>
                    <a:pt x="35" y="717"/>
                  </a:lnTo>
                  <a:lnTo>
                    <a:pt x="45" y="720"/>
                  </a:lnTo>
                  <a:lnTo>
                    <a:pt x="57" y="721"/>
                  </a:lnTo>
                  <a:lnTo>
                    <a:pt x="663" y="721"/>
                  </a:lnTo>
                  <a:lnTo>
                    <a:pt x="675" y="720"/>
                  </a:lnTo>
                  <a:lnTo>
                    <a:pt x="686" y="717"/>
                  </a:lnTo>
                  <a:lnTo>
                    <a:pt x="695" y="712"/>
                  </a:lnTo>
                  <a:lnTo>
                    <a:pt x="704" y="704"/>
                  </a:lnTo>
                  <a:lnTo>
                    <a:pt x="711" y="696"/>
                  </a:lnTo>
                  <a:lnTo>
                    <a:pt x="717" y="686"/>
                  </a:lnTo>
                  <a:lnTo>
                    <a:pt x="720" y="676"/>
                  </a:lnTo>
                  <a:lnTo>
                    <a:pt x="721" y="664"/>
                  </a:lnTo>
                  <a:lnTo>
                    <a:pt x="721" y="351"/>
                  </a:lnTo>
                  <a:lnTo>
                    <a:pt x="533" y="47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9" name="Freeform 3497"/>
            <p:cNvSpPr>
              <a:spLocks/>
            </p:cNvSpPr>
            <p:nvPr/>
          </p:nvSpPr>
          <p:spPr bwMode="auto">
            <a:xfrm>
              <a:off x="11114088" y="2516188"/>
              <a:ext cx="33337" cy="9525"/>
            </a:xfrm>
            <a:custGeom>
              <a:avLst/>
              <a:gdLst>
                <a:gd name="T0" fmla="*/ 12 w 85"/>
                <a:gd name="T1" fmla="*/ 25 h 25"/>
                <a:gd name="T2" fmla="*/ 72 w 85"/>
                <a:gd name="T3" fmla="*/ 25 h 25"/>
                <a:gd name="T4" fmla="*/ 77 w 85"/>
                <a:gd name="T5" fmla="*/ 23 h 25"/>
                <a:gd name="T6" fmla="*/ 81 w 85"/>
                <a:gd name="T7" fmla="*/ 21 h 25"/>
                <a:gd name="T8" fmla="*/ 84 w 85"/>
                <a:gd name="T9" fmla="*/ 17 h 25"/>
                <a:gd name="T10" fmla="*/ 85 w 85"/>
                <a:gd name="T11" fmla="*/ 12 h 25"/>
                <a:gd name="T12" fmla="*/ 84 w 85"/>
                <a:gd name="T13" fmla="*/ 8 h 25"/>
                <a:gd name="T14" fmla="*/ 81 w 85"/>
                <a:gd name="T15" fmla="*/ 4 h 25"/>
                <a:gd name="T16" fmla="*/ 77 w 85"/>
                <a:gd name="T17" fmla="*/ 2 h 25"/>
                <a:gd name="T18" fmla="*/ 72 w 85"/>
                <a:gd name="T19" fmla="*/ 0 h 25"/>
                <a:gd name="T20" fmla="*/ 12 w 85"/>
                <a:gd name="T21" fmla="*/ 0 h 25"/>
                <a:gd name="T22" fmla="*/ 8 w 85"/>
                <a:gd name="T23" fmla="*/ 2 h 25"/>
                <a:gd name="T24" fmla="*/ 4 w 85"/>
                <a:gd name="T25" fmla="*/ 4 h 25"/>
                <a:gd name="T26" fmla="*/ 1 w 85"/>
                <a:gd name="T27" fmla="*/ 8 h 25"/>
                <a:gd name="T28" fmla="*/ 0 w 85"/>
                <a:gd name="T29" fmla="*/ 12 h 25"/>
                <a:gd name="T30" fmla="*/ 1 w 85"/>
                <a:gd name="T31" fmla="*/ 17 h 25"/>
                <a:gd name="T32" fmla="*/ 4 w 85"/>
                <a:gd name="T33" fmla="*/ 21 h 25"/>
                <a:gd name="T34" fmla="*/ 8 w 85"/>
                <a:gd name="T35" fmla="*/ 23 h 25"/>
                <a:gd name="T36" fmla="*/ 12 w 85"/>
                <a:gd name="T37"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5" h="25">
                  <a:moveTo>
                    <a:pt x="12" y="25"/>
                  </a:moveTo>
                  <a:lnTo>
                    <a:pt x="72" y="25"/>
                  </a:lnTo>
                  <a:lnTo>
                    <a:pt x="77" y="23"/>
                  </a:lnTo>
                  <a:lnTo>
                    <a:pt x="81" y="21"/>
                  </a:lnTo>
                  <a:lnTo>
                    <a:pt x="84" y="17"/>
                  </a:lnTo>
                  <a:lnTo>
                    <a:pt x="85" y="12"/>
                  </a:lnTo>
                  <a:lnTo>
                    <a:pt x="84" y="8"/>
                  </a:lnTo>
                  <a:lnTo>
                    <a:pt x="81" y="4"/>
                  </a:lnTo>
                  <a:lnTo>
                    <a:pt x="77" y="2"/>
                  </a:lnTo>
                  <a:lnTo>
                    <a:pt x="72" y="0"/>
                  </a:lnTo>
                  <a:lnTo>
                    <a:pt x="12" y="0"/>
                  </a:lnTo>
                  <a:lnTo>
                    <a:pt x="8" y="2"/>
                  </a:lnTo>
                  <a:lnTo>
                    <a:pt x="4" y="4"/>
                  </a:lnTo>
                  <a:lnTo>
                    <a:pt x="1" y="8"/>
                  </a:lnTo>
                  <a:lnTo>
                    <a:pt x="0" y="12"/>
                  </a:lnTo>
                  <a:lnTo>
                    <a:pt x="1" y="17"/>
                  </a:lnTo>
                  <a:lnTo>
                    <a:pt x="4" y="21"/>
                  </a:lnTo>
                  <a:lnTo>
                    <a:pt x="8" y="23"/>
                  </a:lnTo>
                  <a:lnTo>
                    <a:pt x="12" y="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3498"/>
            <p:cNvSpPr>
              <a:spLocks/>
            </p:cNvSpPr>
            <p:nvPr/>
          </p:nvSpPr>
          <p:spPr bwMode="auto">
            <a:xfrm>
              <a:off x="11137900" y="2544763"/>
              <a:ext cx="92075" cy="9525"/>
            </a:xfrm>
            <a:custGeom>
              <a:avLst/>
              <a:gdLst>
                <a:gd name="T0" fmla="*/ 216 w 229"/>
                <a:gd name="T1" fmla="*/ 0 h 25"/>
                <a:gd name="T2" fmla="*/ 12 w 229"/>
                <a:gd name="T3" fmla="*/ 0 h 25"/>
                <a:gd name="T4" fmla="*/ 8 w 229"/>
                <a:gd name="T5" fmla="*/ 2 h 25"/>
                <a:gd name="T6" fmla="*/ 4 w 229"/>
                <a:gd name="T7" fmla="*/ 4 h 25"/>
                <a:gd name="T8" fmla="*/ 2 w 229"/>
                <a:gd name="T9" fmla="*/ 8 h 25"/>
                <a:gd name="T10" fmla="*/ 0 w 229"/>
                <a:gd name="T11" fmla="*/ 13 h 25"/>
                <a:gd name="T12" fmla="*/ 2 w 229"/>
                <a:gd name="T13" fmla="*/ 17 h 25"/>
                <a:gd name="T14" fmla="*/ 4 w 229"/>
                <a:gd name="T15" fmla="*/ 21 h 25"/>
                <a:gd name="T16" fmla="*/ 8 w 229"/>
                <a:gd name="T17" fmla="*/ 23 h 25"/>
                <a:gd name="T18" fmla="*/ 12 w 229"/>
                <a:gd name="T19" fmla="*/ 25 h 25"/>
                <a:gd name="T20" fmla="*/ 216 w 229"/>
                <a:gd name="T21" fmla="*/ 25 h 25"/>
                <a:gd name="T22" fmla="*/ 221 w 229"/>
                <a:gd name="T23" fmla="*/ 23 h 25"/>
                <a:gd name="T24" fmla="*/ 225 w 229"/>
                <a:gd name="T25" fmla="*/ 21 h 25"/>
                <a:gd name="T26" fmla="*/ 228 w 229"/>
                <a:gd name="T27" fmla="*/ 17 h 25"/>
                <a:gd name="T28" fmla="*/ 229 w 229"/>
                <a:gd name="T29" fmla="*/ 13 h 25"/>
                <a:gd name="T30" fmla="*/ 228 w 229"/>
                <a:gd name="T31" fmla="*/ 8 h 25"/>
                <a:gd name="T32" fmla="*/ 225 w 229"/>
                <a:gd name="T33" fmla="*/ 4 h 25"/>
                <a:gd name="T34" fmla="*/ 221 w 229"/>
                <a:gd name="T35" fmla="*/ 2 h 25"/>
                <a:gd name="T36" fmla="*/ 216 w 229"/>
                <a:gd name="T37"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9" h="25">
                  <a:moveTo>
                    <a:pt x="216" y="0"/>
                  </a:moveTo>
                  <a:lnTo>
                    <a:pt x="12" y="0"/>
                  </a:lnTo>
                  <a:lnTo>
                    <a:pt x="8" y="2"/>
                  </a:lnTo>
                  <a:lnTo>
                    <a:pt x="4" y="4"/>
                  </a:lnTo>
                  <a:lnTo>
                    <a:pt x="2" y="8"/>
                  </a:lnTo>
                  <a:lnTo>
                    <a:pt x="0" y="13"/>
                  </a:lnTo>
                  <a:lnTo>
                    <a:pt x="2" y="17"/>
                  </a:lnTo>
                  <a:lnTo>
                    <a:pt x="4" y="21"/>
                  </a:lnTo>
                  <a:lnTo>
                    <a:pt x="8" y="23"/>
                  </a:lnTo>
                  <a:lnTo>
                    <a:pt x="12" y="25"/>
                  </a:lnTo>
                  <a:lnTo>
                    <a:pt x="216" y="25"/>
                  </a:lnTo>
                  <a:lnTo>
                    <a:pt x="221" y="23"/>
                  </a:lnTo>
                  <a:lnTo>
                    <a:pt x="225" y="21"/>
                  </a:lnTo>
                  <a:lnTo>
                    <a:pt x="228" y="17"/>
                  </a:lnTo>
                  <a:lnTo>
                    <a:pt x="229" y="13"/>
                  </a:lnTo>
                  <a:lnTo>
                    <a:pt x="228" y="8"/>
                  </a:lnTo>
                  <a:lnTo>
                    <a:pt x="225" y="4"/>
                  </a:lnTo>
                  <a:lnTo>
                    <a:pt x="221" y="2"/>
                  </a:lnTo>
                  <a:lnTo>
                    <a:pt x="21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3499"/>
            <p:cNvSpPr>
              <a:spLocks/>
            </p:cNvSpPr>
            <p:nvPr/>
          </p:nvSpPr>
          <p:spPr bwMode="auto">
            <a:xfrm>
              <a:off x="11114088" y="2582863"/>
              <a:ext cx="115887" cy="9525"/>
            </a:xfrm>
            <a:custGeom>
              <a:avLst/>
              <a:gdLst>
                <a:gd name="T0" fmla="*/ 276 w 289"/>
                <a:gd name="T1" fmla="*/ 0 h 24"/>
                <a:gd name="T2" fmla="*/ 12 w 289"/>
                <a:gd name="T3" fmla="*/ 0 h 24"/>
                <a:gd name="T4" fmla="*/ 8 w 289"/>
                <a:gd name="T5" fmla="*/ 1 h 24"/>
                <a:gd name="T6" fmla="*/ 4 w 289"/>
                <a:gd name="T7" fmla="*/ 3 h 24"/>
                <a:gd name="T8" fmla="*/ 1 w 289"/>
                <a:gd name="T9" fmla="*/ 7 h 24"/>
                <a:gd name="T10" fmla="*/ 0 w 289"/>
                <a:gd name="T11" fmla="*/ 11 h 24"/>
                <a:gd name="T12" fmla="*/ 1 w 289"/>
                <a:gd name="T13" fmla="*/ 16 h 24"/>
                <a:gd name="T14" fmla="*/ 4 w 289"/>
                <a:gd name="T15" fmla="*/ 20 h 24"/>
                <a:gd name="T16" fmla="*/ 8 w 289"/>
                <a:gd name="T17" fmla="*/ 23 h 24"/>
                <a:gd name="T18" fmla="*/ 12 w 289"/>
                <a:gd name="T19" fmla="*/ 24 h 24"/>
                <a:gd name="T20" fmla="*/ 276 w 289"/>
                <a:gd name="T21" fmla="*/ 24 h 24"/>
                <a:gd name="T22" fmla="*/ 281 w 289"/>
                <a:gd name="T23" fmla="*/ 23 h 24"/>
                <a:gd name="T24" fmla="*/ 285 w 289"/>
                <a:gd name="T25" fmla="*/ 20 h 24"/>
                <a:gd name="T26" fmla="*/ 288 w 289"/>
                <a:gd name="T27" fmla="*/ 16 h 24"/>
                <a:gd name="T28" fmla="*/ 289 w 289"/>
                <a:gd name="T29" fmla="*/ 11 h 24"/>
                <a:gd name="T30" fmla="*/ 288 w 289"/>
                <a:gd name="T31" fmla="*/ 7 h 24"/>
                <a:gd name="T32" fmla="*/ 285 w 289"/>
                <a:gd name="T33" fmla="*/ 3 h 24"/>
                <a:gd name="T34" fmla="*/ 281 w 289"/>
                <a:gd name="T35" fmla="*/ 1 h 24"/>
                <a:gd name="T36" fmla="*/ 276 w 289"/>
                <a:gd name="T37"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89" h="24">
                  <a:moveTo>
                    <a:pt x="276" y="0"/>
                  </a:moveTo>
                  <a:lnTo>
                    <a:pt x="12" y="0"/>
                  </a:lnTo>
                  <a:lnTo>
                    <a:pt x="8" y="1"/>
                  </a:lnTo>
                  <a:lnTo>
                    <a:pt x="4" y="3"/>
                  </a:lnTo>
                  <a:lnTo>
                    <a:pt x="1" y="7"/>
                  </a:lnTo>
                  <a:lnTo>
                    <a:pt x="0" y="11"/>
                  </a:lnTo>
                  <a:lnTo>
                    <a:pt x="1" y="16"/>
                  </a:lnTo>
                  <a:lnTo>
                    <a:pt x="4" y="20"/>
                  </a:lnTo>
                  <a:lnTo>
                    <a:pt x="8" y="23"/>
                  </a:lnTo>
                  <a:lnTo>
                    <a:pt x="12" y="24"/>
                  </a:lnTo>
                  <a:lnTo>
                    <a:pt x="276" y="24"/>
                  </a:lnTo>
                  <a:lnTo>
                    <a:pt x="281" y="23"/>
                  </a:lnTo>
                  <a:lnTo>
                    <a:pt x="285" y="20"/>
                  </a:lnTo>
                  <a:lnTo>
                    <a:pt x="288" y="16"/>
                  </a:lnTo>
                  <a:lnTo>
                    <a:pt x="289" y="11"/>
                  </a:lnTo>
                  <a:lnTo>
                    <a:pt x="288" y="7"/>
                  </a:lnTo>
                  <a:lnTo>
                    <a:pt x="285" y="3"/>
                  </a:lnTo>
                  <a:lnTo>
                    <a:pt x="281" y="1"/>
                  </a:lnTo>
                  <a:lnTo>
                    <a:pt x="27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3500"/>
            <p:cNvSpPr>
              <a:spLocks/>
            </p:cNvSpPr>
            <p:nvPr/>
          </p:nvSpPr>
          <p:spPr bwMode="auto">
            <a:xfrm>
              <a:off x="11114088" y="2620963"/>
              <a:ext cx="115887" cy="11113"/>
            </a:xfrm>
            <a:custGeom>
              <a:avLst/>
              <a:gdLst>
                <a:gd name="T0" fmla="*/ 276 w 289"/>
                <a:gd name="T1" fmla="*/ 0 h 24"/>
                <a:gd name="T2" fmla="*/ 12 w 289"/>
                <a:gd name="T3" fmla="*/ 0 h 24"/>
                <a:gd name="T4" fmla="*/ 8 w 289"/>
                <a:gd name="T5" fmla="*/ 1 h 24"/>
                <a:gd name="T6" fmla="*/ 4 w 289"/>
                <a:gd name="T7" fmla="*/ 4 h 24"/>
                <a:gd name="T8" fmla="*/ 1 w 289"/>
                <a:gd name="T9" fmla="*/ 8 h 24"/>
                <a:gd name="T10" fmla="*/ 0 w 289"/>
                <a:gd name="T11" fmla="*/ 11 h 24"/>
                <a:gd name="T12" fmla="*/ 1 w 289"/>
                <a:gd name="T13" fmla="*/ 17 h 24"/>
                <a:gd name="T14" fmla="*/ 4 w 289"/>
                <a:gd name="T15" fmla="*/ 20 h 24"/>
                <a:gd name="T16" fmla="*/ 8 w 289"/>
                <a:gd name="T17" fmla="*/ 23 h 24"/>
                <a:gd name="T18" fmla="*/ 12 w 289"/>
                <a:gd name="T19" fmla="*/ 24 h 24"/>
                <a:gd name="T20" fmla="*/ 276 w 289"/>
                <a:gd name="T21" fmla="*/ 24 h 24"/>
                <a:gd name="T22" fmla="*/ 281 w 289"/>
                <a:gd name="T23" fmla="*/ 23 h 24"/>
                <a:gd name="T24" fmla="*/ 285 w 289"/>
                <a:gd name="T25" fmla="*/ 20 h 24"/>
                <a:gd name="T26" fmla="*/ 288 w 289"/>
                <a:gd name="T27" fmla="*/ 17 h 24"/>
                <a:gd name="T28" fmla="*/ 289 w 289"/>
                <a:gd name="T29" fmla="*/ 11 h 24"/>
                <a:gd name="T30" fmla="*/ 288 w 289"/>
                <a:gd name="T31" fmla="*/ 8 h 24"/>
                <a:gd name="T32" fmla="*/ 285 w 289"/>
                <a:gd name="T33" fmla="*/ 4 h 24"/>
                <a:gd name="T34" fmla="*/ 281 w 289"/>
                <a:gd name="T35" fmla="*/ 1 h 24"/>
                <a:gd name="T36" fmla="*/ 276 w 289"/>
                <a:gd name="T37"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89" h="24">
                  <a:moveTo>
                    <a:pt x="276" y="0"/>
                  </a:moveTo>
                  <a:lnTo>
                    <a:pt x="12" y="0"/>
                  </a:lnTo>
                  <a:lnTo>
                    <a:pt x="8" y="1"/>
                  </a:lnTo>
                  <a:lnTo>
                    <a:pt x="4" y="4"/>
                  </a:lnTo>
                  <a:lnTo>
                    <a:pt x="1" y="8"/>
                  </a:lnTo>
                  <a:lnTo>
                    <a:pt x="0" y="11"/>
                  </a:lnTo>
                  <a:lnTo>
                    <a:pt x="1" y="17"/>
                  </a:lnTo>
                  <a:lnTo>
                    <a:pt x="4" y="20"/>
                  </a:lnTo>
                  <a:lnTo>
                    <a:pt x="8" y="23"/>
                  </a:lnTo>
                  <a:lnTo>
                    <a:pt x="12" y="24"/>
                  </a:lnTo>
                  <a:lnTo>
                    <a:pt x="276" y="24"/>
                  </a:lnTo>
                  <a:lnTo>
                    <a:pt x="281" y="23"/>
                  </a:lnTo>
                  <a:lnTo>
                    <a:pt x="285" y="20"/>
                  </a:lnTo>
                  <a:lnTo>
                    <a:pt x="288" y="17"/>
                  </a:lnTo>
                  <a:lnTo>
                    <a:pt x="289" y="11"/>
                  </a:lnTo>
                  <a:lnTo>
                    <a:pt x="288" y="8"/>
                  </a:lnTo>
                  <a:lnTo>
                    <a:pt x="285" y="4"/>
                  </a:lnTo>
                  <a:lnTo>
                    <a:pt x="281" y="1"/>
                  </a:lnTo>
                  <a:lnTo>
                    <a:pt x="27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6147" name="Rectangle 6146"/>
          <p:cNvSpPr/>
          <p:nvPr/>
        </p:nvSpPr>
        <p:spPr>
          <a:xfrm>
            <a:off x="4427221" y="1694735"/>
            <a:ext cx="1178079" cy="830997"/>
          </a:xfrm>
          <a:prstGeom prst="rect">
            <a:avLst/>
          </a:prstGeom>
        </p:spPr>
        <p:txBody>
          <a:bodyPr wrap="none">
            <a:spAutoFit/>
          </a:bodyPr>
          <a:lstStyle/>
          <a:p>
            <a:r>
              <a:rPr lang="en-US" sz="1200" b="1" dirty="0" smtClean="0">
                <a:latin typeface="Calibri Light" panose="020F0302020204030204" pitchFamily="34" charset="0"/>
              </a:rPr>
              <a:t>PSMO-I</a:t>
            </a:r>
            <a:r>
              <a:rPr lang="en-US" sz="1200" dirty="0" smtClean="0">
                <a:latin typeface="Calibri Light" panose="020F0302020204030204" pitchFamily="34" charset="0"/>
              </a:rPr>
              <a:t> </a:t>
            </a:r>
            <a:r>
              <a:rPr lang="en-US" sz="1200" dirty="0">
                <a:latin typeface="Calibri Light" panose="020F0302020204030204" pitchFamily="34" charset="0"/>
              </a:rPr>
              <a:t>reviews </a:t>
            </a:r>
            <a:br>
              <a:rPr lang="en-US" sz="1200" dirty="0">
                <a:latin typeface="Calibri Light" panose="020F0302020204030204" pitchFamily="34" charset="0"/>
              </a:rPr>
            </a:br>
            <a:r>
              <a:rPr lang="en-US" sz="1200" dirty="0">
                <a:latin typeface="Calibri Light" panose="020F0302020204030204" pitchFamily="34" charset="0"/>
              </a:rPr>
              <a:t>      </a:t>
            </a:r>
            <a:r>
              <a:rPr lang="en-US" sz="1200" dirty="0" smtClean="0">
                <a:latin typeface="Calibri Light" panose="020F0302020204030204" pitchFamily="34" charset="0"/>
              </a:rPr>
              <a:t>e-QIP for</a:t>
            </a:r>
            <a:br>
              <a:rPr lang="en-US" sz="1200" dirty="0" smtClean="0">
                <a:latin typeface="Calibri Light" panose="020F0302020204030204" pitchFamily="34" charset="0"/>
              </a:rPr>
            </a:br>
            <a:r>
              <a:rPr lang="en-US" sz="1200" dirty="0" smtClean="0">
                <a:latin typeface="Calibri Light" panose="020F0302020204030204" pitchFamily="34" charset="0"/>
              </a:rPr>
              <a:t>    issues and</a:t>
            </a:r>
            <a:br>
              <a:rPr lang="en-US" sz="1200" dirty="0" smtClean="0">
                <a:latin typeface="Calibri Light" panose="020F0302020204030204" pitchFamily="34" charset="0"/>
              </a:rPr>
            </a:br>
            <a:r>
              <a:rPr lang="en-US" sz="1200" dirty="0" smtClean="0">
                <a:latin typeface="Calibri Light" panose="020F0302020204030204" pitchFamily="34" charset="0"/>
              </a:rPr>
              <a:t>completeness</a:t>
            </a:r>
            <a:endParaRPr lang="en-US" sz="1200" dirty="0">
              <a:latin typeface="Calibri Light" panose="020F0302020204030204" pitchFamily="34" charset="0"/>
            </a:endParaRPr>
          </a:p>
        </p:txBody>
      </p:sp>
      <p:sp>
        <p:nvSpPr>
          <p:cNvPr id="174" name="Freeform 173"/>
          <p:cNvSpPr>
            <a:spLocks noEditPoints="1"/>
          </p:cNvSpPr>
          <p:nvPr/>
        </p:nvSpPr>
        <p:spPr bwMode="auto">
          <a:xfrm rot="4905878">
            <a:off x="-293962" y="3924137"/>
            <a:ext cx="1265921" cy="213151"/>
          </a:xfrm>
          <a:custGeom>
            <a:avLst/>
            <a:gdLst>
              <a:gd name="T0" fmla="*/ 148 w 151"/>
              <a:gd name="T1" fmla="*/ 271 h 271"/>
              <a:gd name="T2" fmla="*/ 135 w 151"/>
              <a:gd name="T3" fmla="*/ 264 h 271"/>
              <a:gd name="T4" fmla="*/ 138 w 151"/>
              <a:gd name="T5" fmla="*/ 259 h 271"/>
              <a:gd name="T6" fmla="*/ 151 w 151"/>
              <a:gd name="T7" fmla="*/ 265 h 271"/>
              <a:gd name="T8" fmla="*/ 148 w 151"/>
              <a:gd name="T9" fmla="*/ 271 h 271"/>
              <a:gd name="T10" fmla="*/ 123 w 151"/>
              <a:gd name="T11" fmla="*/ 255 h 271"/>
              <a:gd name="T12" fmla="*/ 112 w 151"/>
              <a:gd name="T13" fmla="*/ 246 h 271"/>
              <a:gd name="T14" fmla="*/ 116 w 151"/>
              <a:gd name="T15" fmla="*/ 242 h 271"/>
              <a:gd name="T16" fmla="*/ 127 w 151"/>
              <a:gd name="T17" fmla="*/ 251 h 271"/>
              <a:gd name="T18" fmla="*/ 123 w 151"/>
              <a:gd name="T19" fmla="*/ 255 h 271"/>
              <a:gd name="T20" fmla="*/ 101 w 151"/>
              <a:gd name="T21" fmla="*/ 236 h 271"/>
              <a:gd name="T22" fmla="*/ 91 w 151"/>
              <a:gd name="T23" fmla="*/ 226 h 271"/>
              <a:gd name="T24" fmla="*/ 96 w 151"/>
              <a:gd name="T25" fmla="*/ 222 h 271"/>
              <a:gd name="T26" fmla="*/ 105 w 151"/>
              <a:gd name="T27" fmla="*/ 232 h 271"/>
              <a:gd name="T28" fmla="*/ 101 w 151"/>
              <a:gd name="T29" fmla="*/ 236 h 271"/>
              <a:gd name="T30" fmla="*/ 82 w 151"/>
              <a:gd name="T31" fmla="*/ 215 h 271"/>
              <a:gd name="T32" fmla="*/ 73 w 151"/>
              <a:gd name="T33" fmla="*/ 204 h 271"/>
              <a:gd name="T34" fmla="*/ 78 w 151"/>
              <a:gd name="T35" fmla="*/ 200 h 271"/>
              <a:gd name="T36" fmla="*/ 86 w 151"/>
              <a:gd name="T37" fmla="*/ 212 h 271"/>
              <a:gd name="T38" fmla="*/ 82 w 151"/>
              <a:gd name="T39" fmla="*/ 215 h 271"/>
              <a:gd name="T40" fmla="*/ 65 w 151"/>
              <a:gd name="T41" fmla="*/ 192 h 271"/>
              <a:gd name="T42" fmla="*/ 57 w 151"/>
              <a:gd name="T43" fmla="*/ 180 h 271"/>
              <a:gd name="T44" fmla="*/ 62 w 151"/>
              <a:gd name="T45" fmla="*/ 177 h 271"/>
              <a:gd name="T46" fmla="*/ 70 w 151"/>
              <a:gd name="T47" fmla="*/ 189 h 271"/>
              <a:gd name="T48" fmla="*/ 65 w 151"/>
              <a:gd name="T49" fmla="*/ 192 h 271"/>
              <a:gd name="T50" fmla="*/ 50 w 151"/>
              <a:gd name="T51" fmla="*/ 167 h 271"/>
              <a:gd name="T52" fmla="*/ 43 w 151"/>
              <a:gd name="T53" fmla="*/ 154 h 271"/>
              <a:gd name="T54" fmla="*/ 48 w 151"/>
              <a:gd name="T55" fmla="*/ 152 h 271"/>
              <a:gd name="T56" fmla="*/ 55 w 151"/>
              <a:gd name="T57" fmla="*/ 165 h 271"/>
              <a:gd name="T58" fmla="*/ 50 w 151"/>
              <a:gd name="T59" fmla="*/ 167 h 271"/>
              <a:gd name="T60" fmla="*/ 37 w 151"/>
              <a:gd name="T61" fmla="*/ 141 h 271"/>
              <a:gd name="T62" fmla="*/ 32 w 151"/>
              <a:gd name="T63" fmla="*/ 128 h 271"/>
              <a:gd name="T64" fmla="*/ 37 w 151"/>
              <a:gd name="T65" fmla="*/ 126 h 271"/>
              <a:gd name="T66" fmla="*/ 42 w 151"/>
              <a:gd name="T67" fmla="*/ 139 h 271"/>
              <a:gd name="T68" fmla="*/ 37 w 151"/>
              <a:gd name="T69" fmla="*/ 141 h 271"/>
              <a:gd name="T70" fmla="*/ 26 w 151"/>
              <a:gd name="T71" fmla="*/ 115 h 271"/>
              <a:gd name="T72" fmla="*/ 22 w 151"/>
              <a:gd name="T73" fmla="*/ 101 h 271"/>
              <a:gd name="T74" fmla="*/ 27 w 151"/>
              <a:gd name="T75" fmla="*/ 99 h 271"/>
              <a:gd name="T76" fmla="*/ 32 w 151"/>
              <a:gd name="T77" fmla="*/ 113 h 271"/>
              <a:gd name="T78" fmla="*/ 26 w 151"/>
              <a:gd name="T79" fmla="*/ 115 h 271"/>
              <a:gd name="T80" fmla="*/ 18 w 151"/>
              <a:gd name="T81" fmla="*/ 87 h 271"/>
              <a:gd name="T82" fmla="*/ 14 w 151"/>
              <a:gd name="T83" fmla="*/ 74 h 271"/>
              <a:gd name="T84" fmla="*/ 19 w 151"/>
              <a:gd name="T85" fmla="*/ 72 h 271"/>
              <a:gd name="T86" fmla="*/ 23 w 151"/>
              <a:gd name="T87" fmla="*/ 86 h 271"/>
              <a:gd name="T88" fmla="*/ 18 w 151"/>
              <a:gd name="T89" fmla="*/ 87 h 271"/>
              <a:gd name="T90" fmla="*/ 10 w 151"/>
              <a:gd name="T91" fmla="*/ 60 h 271"/>
              <a:gd name="T92" fmla="*/ 7 w 151"/>
              <a:gd name="T93" fmla="*/ 46 h 271"/>
              <a:gd name="T94" fmla="*/ 13 w 151"/>
              <a:gd name="T95" fmla="*/ 45 h 271"/>
              <a:gd name="T96" fmla="*/ 16 w 151"/>
              <a:gd name="T97" fmla="*/ 58 h 271"/>
              <a:gd name="T98" fmla="*/ 10 w 151"/>
              <a:gd name="T99" fmla="*/ 60 h 271"/>
              <a:gd name="T100" fmla="*/ 4 w 151"/>
              <a:gd name="T101" fmla="*/ 32 h 271"/>
              <a:gd name="T102" fmla="*/ 2 w 151"/>
              <a:gd name="T103" fmla="*/ 17 h 271"/>
              <a:gd name="T104" fmla="*/ 8 w 151"/>
              <a:gd name="T105" fmla="*/ 17 h 271"/>
              <a:gd name="T106" fmla="*/ 10 w 151"/>
              <a:gd name="T107" fmla="*/ 31 h 271"/>
              <a:gd name="T108" fmla="*/ 4 w 151"/>
              <a:gd name="T109" fmla="*/ 32 h 271"/>
              <a:gd name="T110" fmla="*/ 0 w 151"/>
              <a:gd name="T111" fmla="*/ 3 h 271"/>
              <a:gd name="T112" fmla="*/ 0 w 151"/>
              <a:gd name="T113" fmla="*/ 1 h 271"/>
              <a:gd name="T114" fmla="*/ 5 w 151"/>
              <a:gd name="T115" fmla="*/ 0 h 271"/>
              <a:gd name="T116" fmla="*/ 6 w 151"/>
              <a:gd name="T117" fmla="*/ 2 h 271"/>
              <a:gd name="T118" fmla="*/ 0 w 151"/>
              <a:gd name="T119" fmla="*/ 3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1" h="271">
                <a:moveTo>
                  <a:pt x="148" y="271"/>
                </a:moveTo>
                <a:cubicBezTo>
                  <a:pt x="148" y="270"/>
                  <a:pt x="143" y="268"/>
                  <a:pt x="135" y="264"/>
                </a:cubicBezTo>
                <a:cubicBezTo>
                  <a:pt x="138" y="259"/>
                  <a:pt x="138" y="259"/>
                  <a:pt x="138" y="259"/>
                </a:cubicBezTo>
                <a:cubicBezTo>
                  <a:pt x="146" y="263"/>
                  <a:pt x="151" y="265"/>
                  <a:pt x="151" y="265"/>
                </a:cubicBezTo>
                <a:lnTo>
                  <a:pt x="148" y="271"/>
                </a:lnTo>
                <a:close/>
                <a:moveTo>
                  <a:pt x="123" y="255"/>
                </a:moveTo>
                <a:cubicBezTo>
                  <a:pt x="120" y="253"/>
                  <a:pt x="116" y="249"/>
                  <a:pt x="112" y="246"/>
                </a:cubicBezTo>
                <a:cubicBezTo>
                  <a:pt x="116" y="242"/>
                  <a:pt x="116" y="242"/>
                  <a:pt x="116" y="242"/>
                </a:cubicBezTo>
                <a:cubicBezTo>
                  <a:pt x="119" y="245"/>
                  <a:pt x="123" y="248"/>
                  <a:pt x="127" y="251"/>
                </a:cubicBezTo>
                <a:lnTo>
                  <a:pt x="123" y="255"/>
                </a:lnTo>
                <a:close/>
                <a:moveTo>
                  <a:pt x="101" y="236"/>
                </a:moveTo>
                <a:cubicBezTo>
                  <a:pt x="98" y="233"/>
                  <a:pt x="95" y="230"/>
                  <a:pt x="91" y="226"/>
                </a:cubicBezTo>
                <a:cubicBezTo>
                  <a:pt x="96" y="222"/>
                  <a:pt x="96" y="222"/>
                  <a:pt x="96" y="222"/>
                </a:cubicBezTo>
                <a:cubicBezTo>
                  <a:pt x="99" y="226"/>
                  <a:pt x="102" y="229"/>
                  <a:pt x="105" y="232"/>
                </a:cubicBezTo>
                <a:lnTo>
                  <a:pt x="101" y="236"/>
                </a:lnTo>
                <a:close/>
                <a:moveTo>
                  <a:pt x="82" y="215"/>
                </a:moveTo>
                <a:cubicBezTo>
                  <a:pt x="79" y="211"/>
                  <a:pt x="76" y="208"/>
                  <a:pt x="73" y="204"/>
                </a:cubicBezTo>
                <a:cubicBezTo>
                  <a:pt x="78" y="200"/>
                  <a:pt x="78" y="200"/>
                  <a:pt x="78" y="200"/>
                </a:cubicBezTo>
                <a:cubicBezTo>
                  <a:pt x="80" y="204"/>
                  <a:pt x="83" y="208"/>
                  <a:pt x="86" y="212"/>
                </a:cubicBezTo>
                <a:lnTo>
                  <a:pt x="82" y="215"/>
                </a:lnTo>
                <a:close/>
                <a:moveTo>
                  <a:pt x="65" y="192"/>
                </a:moveTo>
                <a:cubicBezTo>
                  <a:pt x="62" y="188"/>
                  <a:pt x="60" y="184"/>
                  <a:pt x="57" y="180"/>
                </a:cubicBezTo>
                <a:cubicBezTo>
                  <a:pt x="62" y="177"/>
                  <a:pt x="62" y="177"/>
                  <a:pt x="62" y="177"/>
                </a:cubicBezTo>
                <a:cubicBezTo>
                  <a:pt x="64" y="181"/>
                  <a:pt x="67" y="185"/>
                  <a:pt x="70" y="189"/>
                </a:cubicBezTo>
                <a:lnTo>
                  <a:pt x="65" y="192"/>
                </a:lnTo>
                <a:close/>
                <a:moveTo>
                  <a:pt x="50" y="167"/>
                </a:moveTo>
                <a:cubicBezTo>
                  <a:pt x="48" y="163"/>
                  <a:pt x="45" y="159"/>
                  <a:pt x="43" y="154"/>
                </a:cubicBezTo>
                <a:cubicBezTo>
                  <a:pt x="48" y="152"/>
                  <a:pt x="48" y="152"/>
                  <a:pt x="48" y="152"/>
                </a:cubicBezTo>
                <a:cubicBezTo>
                  <a:pt x="51" y="156"/>
                  <a:pt x="53" y="160"/>
                  <a:pt x="55" y="165"/>
                </a:cubicBezTo>
                <a:lnTo>
                  <a:pt x="50" y="167"/>
                </a:lnTo>
                <a:close/>
                <a:moveTo>
                  <a:pt x="37" y="141"/>
                </a:moveTo>
                <a:cubicBezTo>
                  <a:pt x="35" y="137"/>
                  <a:pt x="33" y="133"/>
                  <a:pt x="32" y="128"/>
                </a:cubicBezTo>
                <a:cubicBezTo>
                  <a:pt x="37" y="126"/>
                  <a:pt x="37" y="126"/>
                  <a:pt x="37" y="126"/>
                </a:cubicBezTo>
                <a:cubicBezTo>
                  <a:pt x="39" y="130"/>
                  <a:pt x="41" y="135"/>
                  <a:pt x="42" y="139"/>
                </a:cubicBezTo>
                <a:lnTo>
                  <a:pt x="37" y="141"/>
                </a:lnTo>
                <a:close/>
                <a:moveTo>
                  <a:pt x="26" y="115"/>
                </a:moveTo>
                <a:cubicBezTo>
                  <a:pt x="25" y="110"/>
                  <a:pt x="23" y="106"/>
                  <a:pt x="22" y="101"/>
                </a:cubicBezTo>
                <a:cubicBezTo>
                  <a:pt x="27" y="99"/>
                  <a:pt x="27" y="99"/>
                  <a:pt x="27" y="99"/>
                </a:cubicBezTo>
                <a:cubicBezTo>
                  <a:pt x="29" y="104"/>
                  <a:pt x="30" y="108"/>
                  <a:pt x="32" y="113"/>
                </a:cubicBezTo>
                <a:lnTo>
                  <a:pt x="26" y="115"/>
                </a:lnTo>
                <a:close/>
                <a:moveTo>
                  <a:pt x="18" y="87"/>
                </a:moveTo>
                <a:cubicBezTo>
                  <a:pt x="16" y="83"/>
                  <a:pt x="15" y="78"/>
                  <a:pt x="14" y="74"/>
                </a:cubicBezTo>
                <a:cubicBezTo>
                  <a:pt x="19" y="72"/>
                  <a:pt x="19" y="72"/>
                  <a:pt x="19" y="72"/>
                </a:cubicBezTo>
                <a:cubicBezTo>
                  <a:pt x="20" y="77"/>
                  <a:pt x="22" y="81"/>
                  <a:pt x="23" y="86"/>
                </a:cubicBezTo>
                <a:lnTo>
                  <a:pt x="18" y="87"/>
                </a:lnTo>
                <a:close/>
                <a:moveTo>
                  <a:pt x="10" y="60"/>
                </a:moveTo>
                <a:cubicBezTo>
                  <a:pt x="9" y="55"/>
                  <a:pt x="8" y="50"/>
                  <a:pt x="7" y="46"/>
                </a:cubicBezTo>
                <a:cubicBezTo>
                  <a:pt x="13" y="45"/>
                  <a:pt x="13" y="45"/>
                  <a:pt x="13" y="45"/>
                </a:cubicBezTo>
                <a:cubicBezTo>
                  <a:pt x="14" y="49"/>
                  <a:pt x="15" y="54"/>
                  <a:pt x="16" y="58"/>
                </a:cubicBezTo>
                <a:lnTo>
                  <a:pt x="10" y="60"/>
                </a:lnTo>
                <a:close/>
                <a:moveTo>
                  <a:pt x="4" y="32"/>
                </a:moveTo>
                <a:cubicBezTo>
                  <a:pt x="4" y="27"/>
                  <a:pt x="3" y="22"/>
                  <a:pt x="2" y="17"/>
                </a:cubicBezTo>
                <a:cubicBezTo>
                  <a:pt x="8" y="17"/>
                  <a:pt x="8" y="17"/>
                  <a:pt x="8" y="17"/>
                </a:cubicBezTo>
                <a:cubicBezTo>
                  <a:pt x="9" y="21"/>
                  <a:pt x="9" y="26"/>
                  <a:pt x="10" y="31"/>
                </a:cubicBezTo>
                <a:lnTo>
                  <a:pt x="4" y="32"/>
                </a:lnTo>
                <a:close/>
                <a:moveTo>
                  <a:pt x="0" y="3"/>
                </a:moveTo>
                <a:cubicBezTo>
                  <a:pt x="0" y="1"/>
                  <a:pt x="0" y="1"/>
                  <a:pt x="0" y="1"/>
                </a:cubicBezTo>
                <a:cubicBezTo>
                  <a:pt x="5" y="0"/>
                  <a:pt x="5" y="0"/>
                  <a:pt x="5" y="0"/>
                </a:cubicBezTo>
                <a:cubicBezTo>
                  <a:pt x="6" y="2"/>
                  <a:pt x="6" y="2"/>
                  <a:pt x="6" y="2"/>
                </a:cubicBezTo>
                <a:lnTo>
                  <a:pt x="0" y="3"/>
                </a:lnTo>
                <a:close/>
              </a:path>
            </a:pathLst>
          </a:custGeom>
          <a:solidFill>
            <a:schemeClr val="accent2"/>
          </a:solidFill>
          <a:ln w="0">
            <a:solidFill>
              <a:schemeClr val="accent2"/>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a:latin typeface="Calibri Light" panose="020F0302020204030204" pitchFamily="34" charset="0"/>
            </a:endParaRPr>
          </a:p>
        </p:txBody>
      </p:sp>
      <p:sp>
        <p:nvSpPr>
          <p:cNvPr id="175" name="Freeform 174"/>
          <p:cNvSpPr>
            <a:spLocks noEditPoints="1"/>
          </p:cNvSpPr>
          <p:nvPr/>
        </p:nvSpPr>
        <p:spPr bwMode="auto">
          <a:xfrm rot="11947291">
            <a:off x="673527" y="3490992"/>
            <a:ext cx="413081" cy="193277"/>
          </a:xfrm>
          <a:custGeom>
            <a:avLst/>
            <a:gdLst>
              <a:gd name="T0" fmla="*/ 148 w 151"/>
              <a:gd name="T1" fmla="*/ 271 h 271"/>
              <a:gd name="T2" fmla="*/ 135 w 151"/>
              <a:gd name="T3" fmla="*/ 264 h 271"/>
              <a:gd name="T4" fmla="*/ 138 w 151"/>
              <a:gd name="T5" fmla="*/ 259 h 271"/>
              <a:gd name="T6" fmla="*/ 151 w 151"/>
              <a:gd name="T7" fmla="*/ 265 h 271"/>
              <a:gd name="T8" fmla="*/ 148 w 151"/>
              <a:gd name="T9" fmla="*/ 271 h 271"/>
              <a:gd name="T10" fmla="*/ 123 w 151"/>
              <a:gd name="T11" fmla="*/ 255 h 271"/>
              <a:gd name="T12" fmla="*/ 112 w 151"/>
              <a:gd name="T13" fmla="*/ 246 h 271"/>
              <a:gd name="T14" fmla="*/ 116 w 151"/>
              <a:gd name="T15" fmla="*/ 242 h 271"/>
              <a:gd name="T16" fmla="*/ 127 w 151"/>
              <a:gd name="T17" fmla="*/ 251 h 271"/>
              <a:gd name="T18" fmla="*/ 123 w 151"/>
              <a:gd name="T19" fmla="*/ 255 h 271"/>
              <a:gd name="T20" fmla="*/ 101 w 151"/>
              <a:gd name="T21" fmla="*/ 236 h 271"/>
              <a:gd name="T22" fmla="*/ 91 w 151"/>
              <a:gd name="T23" fmla="*/ 226 h 271"/>
              <a:gd name="T24" fmla="*/ 96 w 151"/>
              <a:gd name="T25" fmla="*/ 222 h 271"/>
              <a:gd name="T26" fmla="*/ 105 w 151"/>
              <a:gd name="T27" fmla="*/ 232 h 271"/>
              <a:gd name="T28" fmla="*/ 101 w 151"/>
              <a:gd name="T29" fmla="*/ 236 h 271"/>
              <a:gd name="T30" fmla="*/ 82 w 151"/>
              <a:gd name="T31" fmla="*/ 215 h 271"/>
              <a:gd name="T32" fmla="*/ 73 w 151"/>
              <a:gd name="T33" fmla="*/ 204 h 271"/>
              <a:gd name="T34" fmla="*/ 78 w 151"/>
              <a:gd name="T35" fmla="*/ 200 h 271"/>
              <a:gd name="T36" fmla="*/ 86 w 151"/>
              <a:gd name="T37" fmla="*/ 212 h 271"/>
              <a:gd name="T38" fmla="*/ 82 w 151"/>
              <a:gd name="T39" fmla="*/ 215 h 271"/>
              <a:gd name="T40" fmla="*/ 65 w 151"/>
              <a:gd name="T41" fmla="*/ 192 h 271"/>
              <a:gd name="T42" fmla="*/ 57 w 151"/>
              <a:gd name="T43" fmla="*/ 180 h 271"/>
              <a:gd name="T44" fmla="*/ 62 w 151"/>
              <a:gd name="T45" fmla="*/ 177 h 271"/>
              <a:gd name="T46" fmla="*/ 70 w 151"/>
              <a:gd name="T47" fmla="*/ 189 h 271"/>
              <a:gd name="T48" fmla="*/ 65 w 151"/>
              <a:gd name="T49" fmla="*/ 192 h 271"/>
              <a:gd name="T50" fmla="*/ 50 w 151"/>
              <a:gd name="T51" fmla="*/ 167 h 271"/>
              <a:gd name="T52" fmla="*/ 43 w 151"/>
              <a:gd name="T53" fmla="*/ 154 h 271"/>
              <a:gd name="T54" fmla="*/ 48 w 151"/>
              <a:gd name="T55" fmla="*/ 152 h 271"/>
              <a:gd name="T56" fmla="*/ 55 w 151"/>
              <a:gd name="T57" fmla="*/ 165 h 271"/>
              <a:gd name="T58" fmla="*/ 50 w 151"/>
              <a:gd name="T59" fmla="*/ 167 h 271"/>
              <a:gd name="T60" fmla="*/ 37 w 151"/>
              <a:gd name="T61" fmla="*/ 141 h 271"/>
              <a:gd name="T62" fmla="*/ 32 w 151"/>
              <a:gd name="T63" fmla="*/ 128 h 271"/>
              <a:gd name="T64" fmla="*/ 37 w 151"/>
              <a:gd name="T65" fmla="*/ 126 h 271"/>
              <a:gd name="T66" fmla="*/ 42 w 151"/>
              <a:gd name="T67" fmla="*/ 139 h 271"/>
              <a:gd name="T68" fmla="*/ 37 w 151"/>
              <a:gd name="T69" fmla="*/ 141 h 271"/>
              <a:gd name="T70" fmla="*/ 26 w 151"/>
              <a:gd name="T71" fmla="*/ 115 h 271"/>
              <a:gd name="T72" fmla="*/ 22 w 151"/>
              <a:gd name="T73" fmla="*/ 101 h 271"/>
              <a:gd name="T74" fmla="*/ 27 w 151"/>
              <a:gd name="T75" fmla="*/ 99 h 271"/>
              <a:gd name="T76" fmla="*/ 32 w 151"/>
              <a:gd name="T77" fmla="*/ 113 h 271"/>
              <a:gd name="T78" fmla="*/ 26 w 151"/>
              <a:gd name="T79" fmla="*/ 115 h 271"/>
              <a:gd name="T80" fmla="*/ 18 w 151"/>
              <a:gd name="T81" fmla="*/ 87 h 271"/>
              <a:gd name="T82" fmla="*/ 14 w 151"/>
              <a:gd name="T83" fmla="*/ 74 h 271"/>
              <a:gd name="T84" fmla="*/ 19 w 151"/>
              <a:gd name="T85" fmla="*/ 72 h 271"/>
              <a:gd name="T86" fmla="*/ 23 w 151"/>
              <a:gd name="T87" fmla="*/ 86 h 271"/>
              <a:gd name="T88" fmla="*/ 18 w 151"/>
              <a:gd name="T89" fmla="*/ 87 h 271"/>
              <a:gd name="T90" fmla="*/ 10 w 151"/>
              <a:gd name="T91" fmla="*/ 60 h 271"/>
              <a:gd name="T92" fmla="*/ 7 w 151"/>
              <a:gd name="T93" fmla="*/ 46 h 271"/>
              <a:gd name="T94" fmla="*/ 13 w 151"/>
              <a:gd name="T95" fmla="*/ 45 h 271"/>
              <a:gd name="T96" fmla="*/ 16 w 151"/>
              <a:gd name="T97" fmla="*/ 58 h 271"/>
              <a:gd name="T98" fmla="*/ 10 w 151"/>
              <a:gd name="T99" fmla="*/ 60 h 271"/>
              <a:gd name="T100" fmla="*/ 4 w 151"/>
              <a:gd name="T101" fmla="*/ 32 h 271"/>
              <a:gd name="T102" fmla="*/ 2 w 151"/>
              <a:gd name="T103" fmla="*/ 17 h 271"/>
              <a:gd name="T104" fmla="*/ 8 w 151"/>
              <a:gd name="T105" fmla="*/ 17 h 271"/>
              <a:gd name="T106" fmla="*/ 10 w 151"/>
              <a:gd name="T107" fmla="*/ 31 h 271"/>
              <a:gd name="T108" fmla="*/ 4 w 151"/>
              <a:gd name="T109" fmla="*/ 32 h 271"/>
              <a:gd name="T110" fmla="*/ 0 w 151"/>
              <a:gd name="T111" fmla="*/ 3 h 271"/>
              <a:gd name="T112" fmla="*/ 0 w 151"/>
              <a:gd name="T113" fmla="*/ 1 h 271"/>
              <a:gd name="T114" fmla="*/ 5 w 151"/>
              <a:gd name="T115" fmla="*/ 0 h 271"/>
              <a:gd name="T116" fmla="*/ 6 w 151"/>
              <a:gd name="T117" fmla="*/ 2 h 271"/>
              <a:gd name="T118" fmla="*/ 0 w 151"/>
              <a:gd name="T119" fmla="*/ 3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1" h="271">
                <a:moveTo>
                  <a:pt x="148" y="271"/>
                </a:moveTo>
                <a:cubicBezTo>
                  <a:pt x="148" y="270"/>
                  <a:pt x="143" y="268"/>
                  <a:pt x="135" y="264"/>
                </a:cubicBezTo>
                <a:cubicBezTo>
                  <a:pt x="138" y="259"/>
                  <a:pt x="138" y="259"/>
                  <a:pt x="138" y="259"/>
                </a:cubicBezTo>
                <a:cubicBezTo>
                  <a:pt x="146" y="263"/>
                  <a:pt x="151" y="265"/>
                  <a:pt x="151" y="265"/>
                </a:cubicBezTo>
                <a:lnTo>
                  <a:pt x="148" y="271"/>
                </a:lnTo>
                <a:close/>
                <a:moveTo>
                  <a:pt x="123" y="255"/>
                </a:moveTo>
                <a:cubicBezTo>
                  <a:pt x="120" y="253"/>
                  <a:pt x="116" y="249"/>
                  <a:pt x="112" y="246"/>
                </a:cubicBezTo>
                <a:cubicBezTo>
                  <a:pt x="116" y="242"/>
                  <a:pt x="116" y="242"/>
                  <a:pt x="116" y="242"/>
                </a:cubicBezTo>
                <a:cubicBezTo>
                  <a:pt x="119" y="245"/>
                  <a:pt x="123" y="248"/>
                  <a:pt x="127" y="251"/>
                </a:cubicBezTo>
                <a:lnTo>
                  <a:pt x="123" y="255"/>
                </a:lnTo>
                <a:close/>
                <a:moveTo>
                  <a:pt x="101" y="236"/>
                </a:moveTo>
                <a:cubicBezTo>
                  <a:pt x="98" y="233"/>
                  <a:pt x="95" y="230"/>
                  <a:pt x="91" y="226"/>
                </a:cubicBezTo>
                <a:cubicBezTo>
                  <a:pt x="96" y="222"/>
                  <a:pt x="96" y="222"/>
                  <a:pt x="96" y="222"/>
                </a:cubicBezTo>
                <a:cubicBezTo>
                  <a:pt x="99" y="226"/>
                  <a:pt x="102" y="229"/>
                  <a:pt x="105" y="232"/>
                </a:cubicBezTo>
                <a:lnTo>
                  <a:pt x="101" y="236"/>
                </a:lnTo>
                <a:close/>
                <a:moveTo>
                  <a:pt x="82" y="215"/>
                </a:moveTo>
                <a:cubicBezTo>
                  <a:pt x="79" y="211"/>
                  <a:pt x="76" y="208"/>
                  <a:pt x="73" y="204"/>
                </a:cubicBezTo>
                <a:cubicBezTo>
                  <a:pt x="78" y="200"/>
                  <a:pt x="78" y="200"/>
                  <a:pt x="78" y="200"/>
                </a:cubicBezTo>
                <a:cubicBezTo>
                  <a:pt x="80" y="204"/>
                  <a:pt x="83" y="208"/>
                  <a:pt x="86" y="212"/>
                </a:cubicBezTo>
                <a:lnTo>
                  <a:pt x="82" y="215"/>
                </a:lnTo>
                <a:close/>
                <a:moveTo>
                  <a:pt x="65" y="192"/>
                </a:moveTo>
                <a:cubicBezTo>
                  <a:pt x="62" y="188"/>
                  <a:pt x="60" y="184"/>
                  <a:pt x="57" y="180"/>
                </a:cubicBezTo>
                <a:cubicBezTo>
                  <a:pt x="62" y="177"/>
                  <a:pt x="62" y="177"/>
                  <a:pt x="62" y="177"/>
                </a:cubicBezTo>
                <a:cubicBezTo>
                  <a:pt x="64" y="181"/>
                  <a:pt x="67" y="185"/>
                  <a:pt x="70" y="189"/>
                </a:cubicBezTo>
                <a:lnTo>
                  <a:pt x="65" y="192"/>
                </a:lnTo>
                <a:close/>
                <a:moveTo>
                  <a:pt x="50" y="167"/>
                </a:moveTo>
                <a:cubicBezTo>
                  <a:pt x="48" y="163"/>
                  <a:pt x="45" y="159"/>
                  <a:pt x="43" y="154"/>
                </a:cubicBezTo>
                <a:cubicBezTo>
                  <a:pt x="48" y="152"/>
                  <a:pt x="48" y="152"/>
                  <a:pt x="48" y="152"/>
                </a:cubicBezTo>
                <a:cubicBezTo>
                  <a:pt x="51" y="156"/>
                  <a:pt x="53" y="160"/>
                  <a:pt x="55" y="165"/>
                </a:cubicBezTo>
                <a:lnTo>
                  <a:pt x="50" y="167"/>
                </a:lnTo>
                <a:close/>
                <a:moveTo>
                  <a:pt x="37" y="141"/>
                </a:moveTo>
                <a:cubicBezTo>
                  <a:pt x="35" y="137"/>
                  <a:pt x="33" y="133"/>
                  <a:pt x="32" y="128"/>
                </a:cubicBezTo>
                <a:cubicBezTo>
                  <a:pt x="37" y="126"/>
                  <a:pt x="37" y="126"/>
                  <a:pt x="37" y="126"/>
                </a:cubicBezTo>
                <a:cubicBezTo>
                  <a:pt x="39" y="130"/>
                  <a:pt x="41" y="135"/>
                  <a:pt x="42" y="139"/>
                </a:cubicBezTo>
                <a:lnTo>
                  <a:pt x="37" y="141"/>
                </a:lnTo>
                <a:close/>
                <a:moveTo>
                  <a:pt x="26" y="115"/>
                </a:moveTo>
                <a:cubicBezTo>
                  <a:pt x="25" y="110"/>
                  <a:pt x="23" y="106"/>
                  <a:pt x="22" y="101"/>
                </a:cubicBezTo>
                <a:cubicBezTo>
                  <a:pt x="27" y="99"/>
                  <a:pt x="27" y="99"/>
                  <a:pt x="27" y="99"/>
                </a:cubicBezTo>
                <a:cubicBezTo>
                  <a:pt x="29" y="104"/>
                  <a:pt x="30" y="108"/>
                  <a:pt x="32" y="113"/>
                </a:cubicBezTo>
                <a:lnTo>
                  <a:pt x="26" y="115"/>
                </a:lnTo>
                <a:close/>
                <a:moveTo>
                  <a:pt x="18" y="87"/>
                </a:moveTo>
                <a:cubicBezTo>
                  <a:pt x="16" y="83"/>
                  <a:pt x="15" y="78"/>
                  <a:pt x="14" y="74"/>
                </a:cubicBezTo>
                <a:cubicBezTo>
                  <a:pt x="19" y="72"/>
                  <a:pt x="19" y="72"/>
                  <a:pt x="19" y="72"/>
                </a:cubicBezTo>
                <a:cubicBezTo>
                  <a:pt x="20" y="77"/>
                  <a:pt x="22" y="81"/>
                  <a:pt x="23" y="86"/>
                </a:cubicBezTo>
                <a:lnTo>
                  <a:pt x="18" y="87"/>
                </a:lnTo>
                <a:close/>
                <a:moveTo>
                  <a:pt x="10" y="60"/>
                </a:moveTo>
                <a:cubicBezTo>
                  <a:pt x="9" y="55"/>
                  <a:pt x="8" y="50"/>
                  <a:pt x="7" y="46"/>
                </a:cubicBezTo>
                <a:cubicBezTo>
                  <a:pt x="13" y="45"/>
                  <a:pt x="13" y="45"/>
                  <a:pt x="13" y="45"/>
                </a:cubicBezTo>
                <a:cubicBezTo>
                  <a:pt x="14" y="49"/>
                  <a:pt x="15" y="54"/>
                  <a:pt x="16" y="58"/>
                </a:cubicBezTo>
                <a:lnTo>
                  <a:pt x="10" y="60"/>
                </a:lnTo>
                <a:close/>
                <a:moveTo>
                  <a:pt x="4" y="32"/>
                </a:moveTo>
                <a:cubicBezTo>
                  <a:pt x="4" y="27"/>
                  <a:pt x="3" y="22"/>
                  <a:pt x="2" y="17"/>
                </a:cubicBezTo>
                <a:cubicBezTo>
                  <a:pt x="8" y="17"/>
                  <a:pt x="8" y="17"/>
                  <a:pt x="8" y="17"/>
                </a:cubicBezTo>
                <a:cubicBezTo>
                  <a:pt x="9" y="21"/>
                  <a:pt x="9" y="26"/>
                  <a:pt x="10" y="31"/>
                </a:cubicBezTo>
                <a:lnTo>
                  <a:pt x="4" y="32"/>
                </a:lnTo>
                <a:close/>
                <a:moveTo>
                  <a:pt x="0" y="3"/>
                </a:moveTo>
                <a:cubicBezTo>
                  <a:pt x="0" y="1"/>
                  <a:pt x="0" y="1"/>
                  <a:pt x="0" y="1"/>
                </a:cubicBezTo>
                <a:cubicBezTo>
                  <a:pt x="5" y="0"/>
                  <a:pt x="5" y="0"/>
                  <a:pt x="5" y="0"/>
                </a:cubicBezTo>
                <a:cubicBezTo>
                  <a:pt x="6" y="2"/>
                  <a:pt x="6" y="2"/>
                  <a:pt x="6" y="2"/>
                </a:cubicBezTo>
                <a:lnTo>
                  <a:pt x="0" y="3"/>
                </a:lnTo>
                <a:close/>
              </a:path>
            </a:pathLst>
          </a:custGeom>
          <a:solidFill>
            <a:schemeClr val="accent2"/>
          </a:solidFill>
          <a:ln w="0">
            <a:solidFill>
              <a:schemeClr val="accent6">
                <a:lumMod val="75000"/>
              </a:schemeClr>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a:latin typeface="Calibri Light" panose="020F0302020204030204" pitchFamily="34" charset="0"/>
            </a:endParaRPr>
          </a:p>
        </p:txBody>
      </p:sp>
      <p:sp>
        <p:nvSpPr>
          <p:cNvPr id="179" name="Freeform 20"/>
          <p:cNvSpPr>
            <a:spLocks noEditPoints="1"/>
          </p:cNvSpPr>
          <p:nvPr/>
        </p:nvSpPr>
        <p:spPr bwMode="auto">
          <a:xfrm>
            <a:off x="2905760" y="6202680"/>
            <a:ext cx="274320" cy="274320"/>
          </a:xfrm>
          <a:custGeom>
            <a:avLst/>
            <a:gdLst>
              <a:gd name="T0" fmla="*/ 236 w 240"/>
              <a:gd name="T1" fmla="*/ 40 h 200"/>
              <a:gd name="T2" fmla="*/ 208 w 240"/>
              <a:gd name="T3" fmla="*/ 40 h 200"/>
              <a:gd name="T4" fmla="*/ 208 w 240"/>
              <a:gd name="T5" fmla="*/ 20 h 200"/>
              <a:gd name="T6" fmla="*/ 208 w 240"/>
              <a:gd name="T7" fmla="*/ 13 h 200"/>
              <a:gd name="T8" fmla="*/ 196 w 240"/>
              <a:gd name="T9" fmla="*/ 0 h 200"/>
              <a:gd name="T10" fmla="*/ 140 w 240"/>
              <a:gd name="T11" fmla="*/ 0 h 200"/>
              <a:gd name="T12" fmla="*/ 140 w 240"/>
              <a:gd name="T13" fmla="*/ 0 h 200"/>
              <a:gd name="T14" fmla="*/ 120 w 240"/>
              <a:gd name="T15" fmla="*/ 16 h 200"/>
              <a:gd name="T16" fmla="*/ 80 w 240"/>
              <a:gd name="T17" fmla="*/ 16 h 200"/>
              <a:gd name="T18" fmla="*/ 80 w 240"/>
              <a:gd name="T19" fmla="*/ 4 h 200"/>
              <a:gd name="T20" fmla="*/ 76 w 240"/>
              <a:gd name="T21" fmla="*/ 0 h 200"/>
              <a:gd name="T22" fmla="*/ 4 w 240"/>
              <a:gd name="T23" fmla="*/ 0 h 200"/>
              <a:gd name="T24" fmla="*/ 0 w 240"/>
              <a:gd name="T25" fmla="*/ 4 h 200"/>
              <a:gd name="T26" fmla="*/ 0 w 240"/>
              <a:gd name="T27" fmla="*/ 172 h 200"/>
              <a:gd name="T28" fmla="*/ 28 w 240"/>
              <a:gd name="T29" fmla="*/ 200 h 200"/>
              <a:gd name="T30" fmla="*/ 204 w 240"/>
              <a:gd name="T31" fmla="*/ 200 h 200"/>
              <a:gd name="T32" fmla="*/ 240 w 240"/>
              <a:gd name="T33" fmla="*/ 164 h 200"/>
              <a:gd name="T34" fmla="*/ 240 w 240"/>
              <a:gd name="T35" fmla="*/ 44 h 200"/>
              <a:gd name="T36" fmla="*/ 236 w 240"/>
              <a:gd name="T37" fmla="*/ 40 h 200"/>
              <a:gd name="T38" fmla="*/ 196 w 240"/>
              <a:gd name="T39" fmla="*/ 8 h 200"/>
              <a:gd name="T40" fmla="*/ 200 w 240"/>
              <a:gd name="T41" fmla="*/ 13 h 200"/>
              <a:gd name="T42" fmla="*/ 200 w 240"/>
              <a:gd name="T43" fmla="*/ 24 h 200"/>
              <a:gd name="T44" fmla="*/ 200 w 240"/>
              <a:gd name="T45" fmla="*/ 44 h 200"/>
              <a:gd name="T46" fmla="*/ 200 w 240"/>
              <a:gd name="T47" fmla="*/ 129 h 200"/>
              <a:gd name="T48" fmla="*/ 183 w 240"/>
              <a:gd name="T49" fmla="*/ 111 h 200"/>
              <a:gd name="T50" fmla="*/ 181 w 240"/>
              <a:gd name="T51" fmla="*/ 110 h 200"/>
              <a:gd name="T52" fmla="*/ 178 w 240"/>
              <a:gd name="T53" fmla="*/ 111 h 200"/>
              <a:gd name="T54" fmla="*/ 160 w 240"/>
              <a:gd name="T55" fmla="*/ 129 h 200"/>
              <a:gd name="T56" fmla="*/ 160 w 240"/>
              <a:gd name="T57" fmla="*/ 16 h 200"/>
              <a:gd name="T58" fmla="*/ 158 w 240"/>
              <a:gd name="T59" fmla="*/ 8 h 200"/>
              <a:gd name="T60" fmla="*/ 196 w 240"/>
              <a:gd name="T61" fmla="*/ 8 h 200"/>
              <a:gd name="T62" fmla="*/ 128 w 240"/>
              <a:gd name="T63" fmla="*/ 16 h 200"/>
              <a:gd name="T64" fmla="*/ 136 w 240"/>
              <a:gd name="T65" fmla="*/ 8 h 200"/>
              <a:gd name="T66" fmla="*/ 140 w 240"/>
              <a:gd name="T67" fmla="*/ 8 h 200"/>
              <a:gd name="T68" fmla="*/ 152 w 240"/>
              <a:gd name="T69" fmla="*/ 16 h 200"/>
              <a:gd name="T70" fmla="*/ 128 w 240"/>
              <a:gd name="T71" fmla="*/ 16 h 200"/>
              <a:gd name="T72" fmla="*/ 128 w 240"/>
              <a:gd name="T73" fmla="*/ 16 h 200"/>
              <a:gd name="T74" fmla="*/ 48 w 240"/>
              <a:gd name="T75" fmla="*/ 172 h 200"/>
              <a:gd name="T76" fmla="*/ 28 w 240"/>
              <a:gd name="T77" fmla="*/ 192 h 200"/>
              <a:gd name="T78" fmla="*/ 8 w 240"/>
              <a:gd name="T79" fmla="*/ 172 h 200"/>
              <a:gd name="T80" fmla="*/ 8 w 240"/>
              <a:gd name="T81" fmla="*/ 8 h 200"/>
              <a:gd name="T82" fmla="*/ 72 w 240"/>
              <a:gd name="T83" fmla="*/ 8 h 200"/>
              <a:gd name="T84" fmla="*/ 72 w 240"/>
              <a:gd name="T85" fmla="*/ 20 h 200"/>
              <a:gd name="T86" fmla="*/ 76 w 240"/>
              <a:gd name="T87" fmla="*/ 24 h 200"/>
              <a:gd name="T88" fmla="*/ 124 w 240"/>
              <a:gd name="T89" fmla="*/ 24 h 200"/>
              <a:gd name="T90" fmla="*/ 152 w 240"/>
              <a:gd name="T91" fmla="*/ 24 h 200"/>
              <a:gd name="T92" fmla="*/ 152 w 240"/>
              <a:gd name="T93" fmla="*/ 40 h 200"/>
              <a:gd name="T94" fmla="*/ 52 w 240"/>
              <a:gd name="T95" fmla="*/ 40 h 200"/>
              <a:gd name="T96" fmla="*/ 48 w 240"/>
              <a:gd name="T97" fmla="*/ 44 h 200"/>
              <a:gd name="T98" fmla="*/ 48 w 240"/>
              <a:gd name="T99" fmla="*/ 17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40" h="200">
                <a:moveTo>
                  <a:pt x="236" y="40"/>
                </a:moveTo>
                <a:cubicBezTo>
                  <a:pt x="208" y="40"/>
                  <a:pt x="208" y="40"/>
                  <a:pt x="208" y="40"/>
                </a:cubicBezTo>
                <a:cubicBezTo>
                  <a:pt x="208" y="20"/>
                  <a:pt x="208" y="20"/>
                  <a:pt x="208" y="20"/>
                </a:cubicBezTo>
                <a:cubicBezTo>
                  <a:pt x="208" y="13"/>
                  <a:pt x="208" y="13"/>
                  <a:pt x="208" y="13"/>
                </a:cubicBezTo>
                <a:cubicBezTo>
                  <a:pt x="208" y="6"/>
                  <a:pt x="202" y="0"/>
                  <a:pt x="196" y="0"/>
                </a:cubicBezTo>
                <a:cubicBezTo>
                  <a:pt x="140" y="0"/>
                  <a:pt x="140" y="0"/>
                  <a:pt x="140" y="0"/>
                </a:cubicBezTo>
                <a:cubicBezTo>
                  <a:pt x="140" y="0"/>
                  <a:pt x="140" y="0"/>
                  <a:pt x="140" y="0"/>
                </a:cubicBezTo>
                <a:cubicBezTo>
                  <a:pt x="128" y="0"/>
                  <a:pt x="120" y="7"/>
                  <a:pt x="120" y="16"/>
                </a:cubicBezTo>
                <a:cubicBezTo>
                  <a:pt x="80" y="16"/>
                  <a:pt x="80" y="16"/>
                  <a:pt x="80" y="16"/>
                </a:cubicBezTo>
                <a:cubicBezTo>
                  <a:pt x="80" y="4"/>
                  <a:pt x="80" y="4"/>
                  <a:pt x="80" y="4"/>
                </a:cubicBezTo>
                <a:cubicBezTo>
                  <a:pt x="80" y="2"/>
                  <a:pt x="78" y="0"/>
                  <a:pt x="76" y="0"/>
                </a:cubicBezTo>
                <a:cubicBezTo>
                  <a:pt x="4" y="0"/>
                  <a:pt x="4" y="0"/>
                  <a:pt x="4" y="0"/>
                </a:cubicBezTo>
                <a:cubicBezTo>
                  <a:pt x="2" y="0"/>
                  <a:pt x="0" y="2"/>
                  <a:pt x="0" y="4"/>
                </a:cubicBezTo>
                <a:cubicBezTo>
                  <a:pt x="0" y="172"/>
                  <a:pt x="0" y="172"/>
                  <a:pt x="0" y="172"/>
                </a:cubicBezTo>
                <a:cubicBezTo>
                  <a:pt x="0" y="188"/>
                  <a:pt x="12" y="200"/>
                  <a:pt x="28" y="200"/>
                </a:cubicBezTo>
                <a:cubicBezTo>
                  <a:pt x="204" y="200"/>
                  <a:pt x="204" y="200"/>
                  <a:pt x="204" y="200"/>
                </a:cubicBezTo>
                <a:cubicBezTo>
                  <a:pt x="223" y="200"/>
                  <a:pt x="240" y="183"/>
                  <a:pt x="240" y="164"/>
                </a:cubicBezTo>
                <a:cubicBezTo>
                  <a:pt x="240" y="44"/>
                  <a:pt x="240" y="44"/>
                  <a:pt x="240" y="44"/>
                </a:cubicBezTo>
                <a:cubicBezTo>
                  <a:pt x="240" y="42"/>
                  <a:pt x="238" y="40"/>
                  <a:pt x="236" y="40"/>
                </a:cubicBezTo>
                <a:close/>
                <a:moveTo>
                  <a:pt x="196" y="8"/>
                </a:moveTo>
                <a:cubicBezTo>
                  <a:pt x="198" y="8"/>
                  <a:pt x="200" y="10"/>
                  <a:pt x="200" y="13"/>
                </a:cubicBezTo>
                <a:cubicBezTo>
                  <a:pt x="200" y="24"/>
                  <a:pt x="200" y="24"/>
                  <a:pt x="200" y="24"/>
                </a:cubicBezTo>
                <a:cubicBezTo>
                  <a:pt x="200" y="44"/>
                  <a:pt x="200" y="44"/>
                  <a:pt x="200" y="44"/>
                </a:cubicBezTo>
                <a:cubicBezTo>
                  <a:pt x="200" y="129"/>
                  <a:pt x="200" y="129"/>
                  <a:pt x="200" y="129"/>
                </a:cubicBezTo>
                <a:cubicBezTo>
                  <a:pt x="183" y="111"/>
                  <a:pt x="183" y="111"/>
                  <a:pt x="183" y="111"/>
                </a:cubicBezTo>
                <a:cubicBezTo>
                  <a:pt x="183" y="110"/>
                  <a:pt x="182" y="110"/>
                  <a:pt x="181" y="110"/>
                </a:cubicBezTo>
                <a:cubicBezTo>
                  <a:pt x="179" y="110"/>
                  <a:pt x="178" y="110"/>
                  <a:pt x="178" y="111"/>
                </a:cubicBezTo>
                <a:cubicBezTo>
                  <a:pt x="160" y="129"/>
                  <a:pt x="160" y="129"/>
                  <a:pt x="160" y="129"/>
                </a:cubicBezTo>
                <a:cubicBezTo>
                  <a:pt x="160" y="16"/>
                  <a:pt x="160" y="16"/>
                  <a:pt x="160" y="16"/>
                </a:cubicBezTo>
                <a:cubicBezTo>
                  <a:pt x="160" y="13"/>
                  <a:pt x="159" y="10"/>
                  <a:pt x="158" y="8"/>
                </a:cubicBezTo>
                <a:lnTo>
                  <a:pt x="196" y="8"/>
                </a:lnTo>
                <a:close/>
                <a:moveTo>
                  <a:pt x="128" y="16"/>
                </a:moveTo>
                <a:cubicBezTo>
                  <a:pt x="128" y="12"/>
                  <a:pt x="132" y="9"/>
                  <a:pt x="136" y="8"/>
                </a:cubicBezTo>
                <a:cubicBezTo>
                  <a:pt x="137" y="8"/>
                  <a:pt x="139" y="8"/>
                  <a:pt x="140" y="8"/>
                </a:cubicBezTo>
                <a:cubicBezTo>
                  <a:pt x="144" y="8"/>
                  <a:pt x="152" y="10"/>
                  <a:pt x="152" y="16"/>
                </a:cubicBezTo>
                <a:cubicBezTo>
                  <a:pt x="128" y="16"/>
                  <a:pt x="128" y="16"/>
                  <a:pt x="128" y="16"/>
                </a:cubicBezTo>
                <a:cubicBezTo>
                  <a:pt x="128" y="16"/>
                  <a:pt x="128" y="16"/>
                  <a:pt x="128" y="16"/>
                </a:cubicBezTo>
                <a:close/>
                <a:moveTo>
                  <a:pt x="48" y="172"/>
                </a:moveTo>
                <a:cubicBezTo>
                  <a:pt x="48" y="184"/>
                  <a:pt x="40" y="192"/>
                  <a:pt x="28" y="192"/>
                </a:cubicBezTo>
                <a:cubicBezTo>
                  <a:pt x="16" y="192"/>
                  <a:pt x="8" y="184"/>
                  <a:pt x="8" y="172"/>
                </a:cubicBezTo>
                <a:cubicBezTo>
                  <a:pt x="8" y="8"/>
                  <a:pt x="8" y="8"/>
                  <a:pt x="8" y="8"/>
                </a:cubicBezTo>
                <a:cubicBezTo>
                  <a:pt x="72" y="8"/>
                  <a:pt x="72" y="8"/>
                  <a:pt x="72" y="8"/>
                </a:cubicBezTo>
                <a:cubicBezTo>
                  <a:pt x="72" y="20"/>
                  <a:pt x="72" y="20"/>
                  <a:pt x="72" y="20"/>
                </a:cubicBezTo>
                <a:cubicBezTo>
                  <a:pt x="72" y="22"/>
                  <a:pt x="74" y="24"/>
                  <a:pt x="76" y="24"/>
                </a:cubicBezTo>
                <a:cubicBezTo>
                  <a:pt x="124" y="24"/>
                  <a:pt x="124" y="24"/>
                  <a:pt x="124" y="24"/>
                </a:cubicBezTo>
                <a:cubicBezTo>
                  <a:pt x="152" y="24"/>
                  <a:pt x="152" y="24"/>
                  <a:pt x="152" y="24"/>
                </a:cubicBezTo>
                <a:cubicBezTo>
                  <a:pt x="152" y="40"/>
                  <a:pt x="152" y="40"/>
                  <a:pt x="152" y="40"/>
                </a:cubicBezTo>
                <a:cubicBezTo>
                  <a:pt x="52" y="40"/>
                  <a:pt x="52" y="40"/>
                  <a:pt x="52" y="40"/>
                </a:cubicBezTo>
                <a:cubicBezTo>
                  <a:pt x="50" y="40"/>
                  <a:pt x="48" y="42"/>
                  <a:pt x="48" y="44"/>
                </a:cubicBezTo>
                <a:lnTo>
                  <a:pt x="48" y="172"/>
                </a:lnTo>
                <a:close/>
              </a:path>
            </a:pathLst>
          </a:custGeom>
          <a:solidFill>
            <a:srgbClr val="FFC000"/>
          </a:solidFill>
          <a:ln>
            <a:noFill/>
          </a:ln>
          <a:effectLst>
            <a:outerShdw blurRad="25400" dist="38100" dir="2400000" algn="ctr" rotWithShape="0">
              <a:srgbClr val="000000">
                <a:alpha val="10000"/>
              </a:srgbClr>
            </a:outerShdw>
          </a:effectLst>
        </p:spPr>
        <p:txBody>
          <a:bodyPr vert="horz" wrap="square" lIns="121899" tIns="60949" rIns="121899" bIns="60949" numCol="1" anchor="t" anchorCtr="0" compatLnSpc="1">
            <a:prstTxWarp prst="textNoShape">
              <a:avLst/>
            </a:prstTxWarp>
          </a:bodyPr>
          <a:lstStyle/>
          <a:p>
            <a:endParaRPr lang="en-US" sz="1200">
              <a:latin typeface="Calibri Light" panose="020F0302020204030204" pitchFamily="34" charset="0"/>
            </a:endParaRPr>
          </a:p>
        </p:txBody>
      </p:sp>
      <p:sp>
        <p:nvSpPr>
          <p:cNvPr id="3" name="Oval 2"/>
          <p:cNvSpPr/>
          <p:nvPr/>
        </p:nvSpPr>
        <p:spPr>
          <a:xfrm>
            <a:off x="7772400" y="5410200"/>
            <a:ext cx="1097280" cy="914400"/>
          </a:xfrm>
          <a:prstGeom prst="ellipse">
            <a:avLst/>
          </a:prstGeom>
          <a:ln/>
        </p:spPr>
        <p:style>
          <a:lnRef idx="0">
            <a:schemeClr val="accent6"/>
          </a:lnRef>
          <a:fillRef idx="3">
            <a:schemeClr val="accent6"/>
          </a:fillRef>
          <a:effectRef idx="3">
            <a:schemeClr val="accent6"/>
          </a:effectRef>
          <a:fontRef idx="minor">
            <a:schemeClr val="lt1"/>
          </a:fontRef>
        </p:style>
        <p:txBody>
          <a:bodyPr lIns="0" tIns="0" rIns="0" bIns="0" rtlCol="0" anchor="ctr"/>
          <a:lstStyle/>
          <a:p>
            <a:pPr algn="ctr"/>
            <a:r>
              <a:rPr lang="en-US" sz="1100" dirty="0">
                <a:solidFill>
                  <a:schemeClr val="tx1"/>
                </a:solidFill>
                <a:latin typeface="Calibri Light" panose="020F0302020204030204" pitchFamily="34" charset="0"/>
              </a:rPr>
              <a:t>Eligible for reapplication after 1 year</a:t>
            </a:r>
          </a:p>
        </p:txBody>
      </p:sp>
      <p:sp>
        <p:nvSpPr>
          <p:cNvPr id="7" name="Chevron 6"/>
          <p:cNvSpPr/>
          <p:nvPr/>
        </p:nvSpPr>
        <p:spPr>
          <a:xfrm>
            <a:off x="5655194" y="1648241"/>
            <a:ext cx="3214486" cy="914400"/>
          </a:xfrm>
          <a:prstGeom prst="chevron">
            <a:avLst/>
          </a:prstGeom>
          <a:solidFill>
            <a:schemeClr val="bg1">
              <a:lumMod val="85000"/>
            </a:schemeClr>
          </a:solidFill>
          <a:ln w="57150">
            <a:solidFill>
              <a:schemeClr val="accent3"/>
            </a:solidFill>
          </a:ln>
        </p:spPr>
        <p:style>
          <a:lnRef idx="2">
            <a:schemeClr val="accent6"/>
          </a:lnRef>
          <a:fillRef idx="1">
            <a:schemeClr val="lt1"/>
          </a:fillRef>
          <a:effectRef idx="0">
            <a:schemeClr val="accent6"/>
          </a:effectRef>
          <a:fontRef idx="minor">
            <a:schemeClr val="dk1"/>
          </a:fontRef>
        </p:style>
        <p:txBody>
          <a:bodyPr rtlCol="0" anchor="t"/>
          <a:lstStyle/>
          <a:p>
            <a:r>
              <a:rPr lang="en-US" sz="1200" dirty="0">
                <a:solidFill>
                  <a:schemeClr val="tx1"/>
                </a:solidFill>
                <a:latin typeface="Calibri Light" panose="020F0302020204030204" pitchFamily="34" charset="0"/>
              </a:rPr>
              <a:t>	</a:t>
            </a:r>
          </a:p>
        </p:txBody>
      </p:sp>
      <p:sp>
        <p:nvSpPr>
          <p:cNvPr id="20" name="Rectangle 19"/>
          <p:cNvSpPr/>
          <p:nvPr/>
        </p:nvSpPr>
        <p:spPr>
          <a:xfrm>
            <a:off x="6238057" y="1821891"/>
            <a:ext cx="817853" cy="461665"/>
          </a:xfrm>
          <a:prstGeom prst="rect">
            <a:avLst/>
          </a:prstGeom>
        </p:spPr>
        <p:txBody>
          <a:bodyPr wrap="none">
            <a:spAutoFit/>
          </a:bodyPr>
          <a:lstStyle/>
          <a:p>
            <a:pPr algn="ctr"/>
            <a:r>
              <a:rPr lang="en-US" sz="1200" dirty="0">
                <a:latin typeface="Calibri Light" panose="020F0302020204030204" pitchFamily="34" charset="0"/>
              </a:rPr>
              <a:t>Complete </a:t>
            </a:r>
            <a:br>
              <a:rPr lang="en-US" sz="1200" dirty="0">
                <a:latin typeface="Calibri Light" panose="020F0302020204030204" pitchFamily="34" charset="0"/>
              </a:rPr>
            </a:br>
            <a:r>
              <a:rPr lang="en-US" sz="1200" dirty="0">
                <a:latin typeface="Calibri Light" panose="020F0302020204030204" pitchFamily="34" charset="0"/>
              </a:rPr>
              <a:t>no issues?</a:t>
            </a:r>
          </a:p>
        </p:txBody>
      </p:sp>
      <p:sp>
        <p:nvSpPr>
          <p:cNvPr id="168" name="Freeform 167"/>
          <p:cNvSpPr>
            <a:spLocks noEditPoints="1"/>
          </p:cNvSpPr>
          <p:nvPr/>
        </p:nvSpPr>
        <p:spPr bwMode="auto">
          <a:xfrm rot="6419421">
            <a:off x="6819854" y="1520261"/>
            <a:ext cx="334740" cy="583610"/>
          </a:xfrm>
          <a:custGeom>
            <a:avLst/>
            <a:gdLst>
              <a:gd name="T0" fmla="*/ 148 w 151"/>
              <a:gd name="T1" fmla="*/ 271 h 271"/>
              <a:gd name="T2" fmla="*/ 135 w 151"/>
              <a:gd name="T3" fmla="*/ 264 h 271"/>
              <a:gd name="T4" fmla="*/ 138 w 151"/>
              <a:gd name="T5" fmla="*/ 259 h 271"/>
              <a:gd name="T6" fmla="*/ 151 w 151"/>
              <a:gd name="T7" fmla="*/ 265 h 271"/>
              <a:gd name="T8" fmla="*/ 148 w 151"/>
              <a:gd name="T9" fmla="*/ 271 h 271"/>
              <a:gd name="T10" fmla="*/ 123 w 151"/>
              <a:gd name="T11" fmla="*/ 255 h 271"/>
              <a:gd name="T12" fmla="*/ 112 w 151"/>
              <a:gd name="T13" fmla="*/ 246 h 271"/>
              <a:gd name="T14" fmla="*/ 116 w 151"/>
              <a:gd name="T15" fmla="*/ 242 h 271"/>
              <a:gd name="T16" fmla="*/ 127 w 151"/>
              <a:gd name="T17" fmla="*/ 251 h 271"/>
              <a:gd name="T18" fmla="*/ 123 w 151"/>
              <a:gd name="T19" fmla="*/ 255 h 271"/>
              <a:gd name="T20" fmla="*/ 101 w 151"/>
              <a:gd name="T21" fmla="*/ 236 h 271"/>
              <a:gd name="T22" fmla="*/ 91 w 151"/>
              <a:gd name="T23" fmla="*/ 226 h 271"/>
              <a:gd name="T24" fmla="*/ 96 w 151"/>
              <a:gd name="T25" fmla="*/ 222 h 271"/>
              <a:gd name="T26" fmla="*/ 105 w 151"/>
              <a:gd name="T27" fmla="*/ 232 h 271"/>
              <a:gd name="T28" fmla="*/ 101 w 151"/>
              <a:gd name="T29" fmla="*/ 236 h 271"/>
              <a:gd name="T30" fmla="*/ 82 w 151"/>
              <a:gd name="T31" fmla="*/ 215 h 271"/>
              <a:gd name="T32" fmla="*/ 73 w 151"/>
              <a:gd name="T33" fmla="*/ 204 h 271"/>
              <a:gd name="T34" fmla="*/ 78 w 151"/>
              <a:gd name="T35" fmla="*/ 200 h 271"/>
              <a:gd name="T36" fmla="*/ 86 w 151"/>
              <a:gd name="T37" fmla="*/ 212 h 271"/>
              <a:gd name="T38" fmla="*/ 82 w 151"/>
              <a:gd name="T39" fmla="*/ 215 h 271"/>
              <a:gd name="T40" fmla="*/ 65 w 151"/>
              <a:gd name="T41" fmla="*/ 192 h 271"/>
              <a:gd name="T42" fmla="*/ 57 w 151"/>
              <a:gd name="T43" fmla="*/ 180 h 271"/>
              <a:gd name="T44" fmla="*/ 62 w 151"/>
              <a:gd name="T45" fmla="*/ 177 h 271"/>
              <a:gd name="T46" fmla="*/ 70 w 151"/>
              <a:gd name="T47" fmla="*/ 189 h 271"/>
              <a:gd name="T48" fmla="*/ 65 w 151"/>
              <a:gd name="T49" fmla="*/ 192 h 271"/>
              <a:gd name="T50" fmla="*/ 50 w 151"/>
              <a:gd name="T51" fmla="*/ 167 h 271"/>
              <a:gd name="T52" fmla="*/ 43 w 151"/>
              <a:gd name="T53" fmla="*/ 154 h 271"/>
              <a:gd name="T54" fmla="*/ 48 w 151"/>
              <a:gd name="T55" fmla="*/ 152 h 271"/>
              <a:gd name="T56" fmla="*/ 55 w 151"/>
              <a:gd name="T57" fmla="*/ 165 h 271"/>
              <a:gd name="T58" fmla="*/ 50 w 151"/>
              <a:gd name="T59" fmla="*/ 167 h 271"/>
              <a:gd name="T60" fmla="*/ 37 w 151"/>
              <a:gd name="T61" fmla="*/ 141 h 271"/>
              <a:gd name="T62" fmla="*/ 32 w 151"/>
              <a:gd name="T63" fmla="*/ 128 h 271"/>
              <a:gd name="T64" fmla="*/ 37 w 151"/>
              <a:gd name="T65" fmla="*/ 126 h 271"/>
              <a:gd name="T66" fmla="*/ 42 w 151"/>
              <a:gd name="T67" fmla="*/ 139 h 271"/>
              <a:gd name="T68" fmla="*/ 37 w 151"/>
              <a:gd name="T69" fmla="*/ 141 h 271"/>
              <a:gd name="T70" fmla="*/ 26 w 151"/>
              <a:gd name="T71" fmla="*/ 115 h 271"/>
              <a:gd name="T72" fmla="*/ 22 w 151"/>
              <a:gd name="T73" fmla="*/ 101 h 271"/>
              <a:gd name="T74" fmla="*/ 27 w 151"/>
              <a:gd name="T75" fmla="*/ 99 h 271"/>
              <a:gd name="T76" fmla="*/ 32 w 151"/>
              <a:gd name="T77" fmla="*/ 113 h 271"/>
              <a:gd name="T78" fmla="*/ 26 w 151"/>
              <a:gd name="T79" fmla="*/ 115 h 271"/>
              <a:gd name="T80" fmla="*/ 18 w 151"/>
              <a:gd name="T81" fmla="*/ 87 h 271"/>
              <a:gd name="T82" fmla="*/ 14 w 151"/>
              <a:gd name="T83" fmla="*/ 74 h 271"/>
              <a:gd name="T84" fmla="*/ 19 w 151"/>
              <a:gd name="T85" fmla="*/ 72 h 271"/>
              <a:gd name="T86" fmla="*/ 23 w 151"/>
              <a:gd name="T87" fmla="*/ 86 h 271"/>
              <a:gd name="T88" fmla="*/ 18 w 151"/>
              <a:gd name="T89" fmla="*/ 87 h 271"/>
              <a:gd name="T90" fmla="*/ 10 w 151"/>
              <a:gd name="T91" fmla="*/ 60 h 271"/>
              <a:gd name="T92" fmla="*/ 7 w 151"/>
              <a:gd name="T93" fmla="*/ 46 h 271"/>
              <a:gd name="T94" fmla="*/ 13 w 151"/>
              <a:gd name="T95" fmla="*/ 45 h 271"/>
              <a:gd name="T96" fmla="*/ 16 w 151"/>
              <a:gd name="T97" fmla="*/ 58 h 271"/>
              <a:gd name="T98" fmla="*/ 10 w 151"/>
              <a:gd name="T99" fmla="*/ 60 h 271"/>
              <a:gd name="T100" fmla="*/ 4 w 151"/>
              <a:gd name="T101" fmla="*/ 32 h 271"/>
              <a:gd name="T102" fmla="*/ 2 w 151"/>
              <a:gd name="T103" fmla="*/ 17 h 271"/>
              <a:gd name="T104" fmla="*/ 8 w 151"/>
              <a:gd name="T105" fmla="*/ 17 h 271"/>
              <a:gd name="T106" fmla="*/ 10 w 151"/>
              <a:gd name="T107" fmla="*/ 31 h 271"/>
              <a:gd name="T108" fmla="*/ 4 w 151"/>
              <a:gd name="T109" fmla="*/ 32 h 271"/>
              <a:gd name="T110" fmla="*/ 0 w 151"/>
              <a:gd name="T111" fmla="*/ 3 h 271"/>
              <a:gd name="T112" fmla="*/ 0 w 151"/>
              <a:gd name="T113" fmla="*/ 1 h 271"/>
              <a:gd name="T114" fmla="*/ 5 w 151"/>
              <a:gd name="T115" fmla="*/ 0 h 271"/>
              <a:gd name="T116" fmla="*/ 6 w 151"/>
              <a:gd name="T117" fmla="*/ 2 h 271"/>
              <a:gd name="T118" fmla="*/ 0 w 151"/>
              <a:gd name="T119" fmla="*/ 3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1" h="271">
                <a:moveTo>
                  <a:pt x="148" y="271"/>
                </a:moveTo>
                <a:cubicBezTo>
                  <a:pt x="148" y="270"/>
                  <a:pt x="143" y="268"/>
                  <a:pt x="135" y="264"/>
                </a:cubicBezTo>
                <a:cubicBezTo>
                  <a:pt x="138" y="259"/>
                  <a:pt x="138" y="259"/>
                  <a:pt x="138" y="259"/>
                </a:cubicBezTo>
                <a:cubicBezTo>
                  <a:pt x="146" y="263"/>
                  <a:pt x="151" y="265"/>
                  <a:pt x="151" y="265"/>
                </a:cubicBezTo>
                <a:lnTo>
                  <a:pt x="148" y="271"/>
                </a:lnTo>
                <a:close/>
                <a:moveTo>
                  <a:pt x="123" y="255"/>
                </a:moveTo>
                <a:cubicBezTo>
                  <a:pt x="120" y="253"/>
                  <a:pt x="116" y="249"/>
                  <a:pt x="112" y="246"/>
                </a:cubicBezTo>
                <a:cubicBezTo>
                  <a:pt x="116" y="242"/>
                  <a:pt x="116" y="242"/>
                  <a:pt x="116" y="242"/>
                </a:cubicBezTo>
                <a:cubicBezTo>
                  <a:pt x="119" y="245"/>
                  <a:pt x="123" y="248"/>
                  <a:pt x="127" y="251"/>
                </a:cubicBezTo>
                <a:lnTo>
                  <a:pt x="123" y="255"/>
                </a:lnTo>
                <a:close/>
                <a:moveTo>
                  <a:pt x="101" y="236"/>
                </a:moveTo>
                <a:cubicBezTo>
                  <a:pt x="98" y="233"/>
                  <a:pt x="95" y="230"/>
                  <a:pt x="91" y="226"/>
                </a:cubicBezTo>
                <a:cubicBezTo>
                  <a:pt x="96" y="222"/>
                  <a:pt x="96" y="222"/>
                  <a:pt x="96" y="222"/>
                </a:cubicBezTo>
                <a:cubicBezTo>
                  <a:pt x="99" y="226"/>
                  <a:pt x="102" y="229"/>
                  <a:pt x="105" y="232"/>
                </a:cubicBezTo>
                <a:lnTo>
                  <a:pt x="101" y="236"/>
                </a:lnTo>
                <a:close/>
                <a:moveTo>
                  <a:pt x="82" y="215"/>
                </a:moveTo>
                <a:cubicBezTo>
                  <a:pt x="79" y="211"/>
                  <a:pt x="76" y="208"/>
                  <a:pt x="73" y="204"/>
                </a:cubicBezTo>
                <a:cubicBezTo>
                  <a:pt x="78" y="200"/>
                  <a:pt x="78" y="200"/>
                  <a:pt x="78" y="200"/>
                </a:cubicBezTo>
                <a:cubicBezTo>
                  <a:pt x="80" y="204"/>
                  <a:pt x="83" y="208"/>
                  <a:pt x="86" y="212"/>
                </a:cubicBezTo>
                <a:lnTo>
                  <a:pt x="82" y="215"/>
                </a:lnTo>
                <a:close/>
                <a:moveTo>
                  <a:pt x="65" y="192"/>
                </a:moveTo>
                <a:cubicBezTo>
                  <a:pt x="62" y="188"/>
                  <a:pt x="60" y="184"/>
                  <a:pt x="57" y="180"/>
                </a:cubicBezTo>
                <a:cubicBezTo>
                  <a:pt x="62" y="177"/>
                  <a:pt x="62" y="177"/>
                  <a:pt x="62" y="177"/>
                </a:cubicBezTo>
                <a:cubicBezTo>
                  <a:pt x="64" y="181"/>
                  <a:pt x="67" y="185"/>
                  <a:pt x="70" y="189"/>
                </a:cubicBezTo>
                <a:lnTo>
                  <a:pt x="65" y="192"/>
                </a:lnTo>
                <a:close/>
                <a:moveTo>
                  <a:pt x="50" y="167"/>
                </a:moveTo>
                <a:cubicBezTo>
                  <a:pt x="48" y="163"/>
                  <a:pt x="45" y="159"/>
                  <a:pt x="43" y="154"/>
                </a:cubicBezTo>
                <a:cubicBezTo>
                  <a:pt x="48" y="152"/>
                  <a:pt x="48" y="152"/>
                  <a:pt x="48" y="152"/>
                </a:cubicBezTo>
                <a:cubicBezTo>
                  <a:pt x="51" y="156"/>
                  <a:pt x="53" y="160"/>
                  <a:pt x="55" y="165"/>
                </a:cubicBezTo>
                <a:lnTo>
                  <a:pt x="50" y="167"/>
                </a:lnTo>
                <a:close/>
                <a:moveTo>
                  <a:pt x="37" y="141"/>
                </a:moveTo>
                <a:cubicBezTo>
                  <a:pt x="35" y="137"/>
                  <a:pt x="33" y="133"/>
                  <a:pt x="32" y="128"/>
                </a:cubicBezTo>
                <a:cubicBezTo>
                  <a:pt x="37" y="126"/>
                  <a:pt x="37" y="126"/>
                  <a:pt x="37" y="126"/>
                </a:cubicBezTo>
                <a:cubicBezTo>
                  <a:pt x="39" y="130"/>
                  <a:pt x="41" y="135"/>
                  <a:pt x="42" y="139"/>
                </a:cubicBezTo>
                <a:lnTo>
                  <a:pt x="37" y="141"/>
                </a:lnTo>
                <a:close/>
                <a:moveTo>
                  <a:pt x="26" y="115"/>
                </a:moveTo>
                <a:cubicBezTo>
                  <a:pt x="25" y="110"/>
                  <a:pt x="23" y="106"/>
                  <a:pt x="22" y="101"/>
                </a:cubicBezTo>
                <a:cubicBezTo>
                  <a:pt x="27" y="99"/>
                  <a:pt x="27" y="99"/>
                  <a:pt x="27" y="99"/>
                </a:cubicBezTo>
                <a:cubicBezTo>
                  <a:pt x="29" y="104"/>
                  <a:pt x="30" y="108"/>
                  <a:pt x="32" y="113"/>
                </a:cubicBezTo>
                <a:lnTo>
                  <a:pt x="26" y="115"/>
                </a:lnTo>
                <a:close/>
                <a:moveTo>
                  <a:pt x="18" y="87"/>
                </a:moveTo>
                <a:cubicBezTo>
                  <a:pt x="16" y="83"/>
                  <a:pt x="15" y="78"/>
                  <a:pt x="14" y="74"/>
                </a:cubicBezTo>
                <a:cubicBezTo>
                  <a:pt x="19" y="72"/>
                  <a:pt x="19" y="72"/>
                  <a:pt x="19" y="72"/>
                </a:cubicBezTo>
                <a:cubicBezTo>
                  <a:pt x="20" y="77"/>
                  <a:pt x="22" y="81"/>
                  <a:pt x="23" y="86"/>
                </a:cubicBezTo>
                <a:lnTo>
                  <a:pt x="18" y="87"/>
                </a:lnTo>
                <a:close/>
                <a:moveTo>
                  <a:pt x="10" y="60"/>
                </a:moveTo>
                <a:cubicBezTo>
                  <a:pt x="9" y="55"/>
                  <a:pt x="8" y="50"/>
                  <a:pt x="7" y="46"/>
                </a:cubicBezTo>
                <a:cubicBezTo>
                  <a:pt x="13" y="45"/>
                  <a:pt x="13" y="45"/>
                  <a:pt x="13" y="45"/>
                </a:cubicBezTo>
                <a:cubicBezTo>
                  <a:pt x="14" y="49"/>
                  <a:pt x="15" y="54"/>
                  <a:pt x="16" y="58"/>
                </a:cubicBezTo>
                <a:lnTo>
                  <a:pt x="10" y="60"/>
                </a:lnTo>
                <a:close/>
                <a:moveTo>
                  <a:pt x="4" y="32"/>
                </a:moveTo>
                <a:cubicBezTo>
                  <a:pt x="4" y="27"/>
                  <a:pt x="3" y="22"/>
                  <a:pt x="2" y="17"/>
                </a:cubicBezTo>
                <a:cubicBezTo>
                  <a:pt x="8" y="17"/>
                  <a:pt x="8" y="17"/>
                  <a:pt x="8" y="17"/>
                </a:cubicBezTo>
                <a:cubicBezTo>
                  <a:pt x="9" y="21"/>
                  <a:pt x="9" y="26"/>
                  <a:pt x="10" y="31"/>
                </a:cubicBezTo>
                <a:lnTo>
                  <a:pt x="4" y="32"/>
                </a:lnTo>
                <a:close/>
                <a:moveTo>
                  <a:pt x="0" y="3"/>
                </a:moveTo>
                <a:cubicBezTo>
                  <a:pt x="0" y="1"/>
                  <a:pt x="0" y="1"/>
                  <a:pt x="0" y="1"/>
                </a:cubicBezTo>
                <a:cubicBezTo>
                  <a:pt x="5" y="0"/>
                  <a:pt x="5" y="0"/>
                  <a:pt x="5" y="0"/>
                </a:cubicBezTo>
                <a:cubicBezTo>
                  <a:pt x="6" y="2"/>
                  <a:pt x="6" y="2"/>
                  <a:pt x="6" y="2"/>
                </a:cubicBezTo>
                <a:lnTo>
                  <a:pt x="0" y="3"/>
                </a:lnTo>
                <a:close/>
              </a:path>
            </a:pathLst>
          </a:cu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a:latin typeface="Calibri Light" panose="020F0302020204030204" pitchFamily="34" charset="0"/>
            </a:endParaRPr>
          </a:p>
        </p:txBody>
      </p:sp>
      <p:sp>
        <p:nvSpPr>
          <p:cNvPr id="6155" name="Rectangle 6154"/>
          <p:cNvSpPr/>
          <p:nvPr/>
        </p:nvSpPr>
        <p:spPr>
          <a:xfrm>
            <a:off x="2786737" y="5068813"/>
            <a:ext cx="452368" cy="369332"/>
          </a:xfrm>
          <a:prstGeom prst="rect">
            <a:avLst/>
          </a:prstGeom>
        </p:spPr>
        <p:txBody>
          <a:bodyPr wrap="none">
            <a:spAutoFit/>
          </a:bodyPr>
          <a:lstStyle/>
          <a:p>
            <a:r>
              <a:rPr lang="en-US" b="1" dirty="0">
                <a:latin typeface="Calibri Light" panose="020F0302020204030204" pitchFamily="34" charset="0"/>
              </a:rPr>
              <a:t>OR</a:t>
            </a:r>
          </a:p>
        </p:txBody>
      </p:sp>
      <p:grpSp>
        <p:nvGrpSpPr>
          <p:cNvPr id="146" name="Group 145"/>
          <p:cNvGrpSpPr/>
          <p:nvPr/>
        </p:nvGrpSpPr>
        <p:grpSpPr>
          <a:xfrm>
            <a:off x="4991167" y="2994025"/>
            <a:ext cx="2166263" cy="914400"/>
            <a:chOff x="2455907" y="2817126"/>
            <a:chExt cx="2166263" cy="914400"/>
          </a:xfrm>
        </p:grpSpPr>
        <p:sp>
          <p:nvSpPr>
            <p:cNvPr id="166" name="Chevron 165"/>
            <p:cNvSpPr/>
            <p:nvPr/>
          </p:nvSpPr>
          <p:spPr>
            <a:xfrm rot="10800000">
              <a:off x="2455907" y="2817126"/>
              <a:ext cx="2166263" cy="914400"/>
            </a:xfrm>
            <a:prstGeom prst="chevron">
              <a:avLst/>
            </a:prstGeom>
            <a:solidFill>
              <a:schemeClr val="bg1">
                <a:lumMod val="85000"/>
              </a:schemeClr>
            </a:solidFill>
            <a:ln w="57150">
              <a:solidFill>
                <a:schemeClr val="accent3"/>
              </a:solidFill>
            </a:ln>
          </p:spPr>
          <p:style>
            <a:lnRef idx="2">
              <a:schemeClr val="accent6"/>
            </a:lnRef>
            <a:fillRef idx="1">
              <a:schemeClr val="lt1"/>
            </a:fillRef>
            <a:effectRef idx="0">
              <a:schemeClr val="accent6"/>
            </a:effectRef>
            <a:fontRef idx="minor">
              <a:schemeClr val="dk1"/>
            </a:fontRef>
          </p:style>
          <p:txBody>
            <a:bodyPr rtlCol="0" anchor="t"/>
            <a:lstStyle/>
            <a:p>
              <a:endParaRPr lang="en-US" sz="1200">
                <a:solidFill>
                  <a:schemeClr val="tx1"/>
                </a:solidFill>
                <a:latin typeface="Calibri Light" panose="020F0302020204030204" pitchFamily="34" charset="0"/>
              </a:endParaRPr>
            </a:p>
          </p:txBody>
        </p:sp>
        <p:sp>
          <p:nvSpPr>
            <p:cNvPr id="167" name="Rectangle 166"/>
            <p:cNvSpPr/>
            <p:nvPr/>
          </p:nvSpPr>
          <p:spPr>
            <a:xfrm>
              <a:off x="2966451" y="2848670"/>
              <a:ext cx="1490123" cy="830997"/>
            </a:xfrm>
            <a:prstGeom prst="rect">
              <a:avLst/>
            </a:prstGeom>
            <a:noFill/>
          </p:spPr>
          <p:txBody>
            <a:bodyPr wrap="square" rtlCol="0">
              <a:spAutoFit/>
            </a:bodyPr>
            <a:lstStyle/>
            <a:p>
              <a:r>
                <a:rPr lang="en-US" sz="1200" dirty="0" smtClean="0">
                  <a:latin typeface="Calibri Light" panose="020F0302020204030204" pitchFamily="34" charset="0"/>
                </a:rPr>
                <a:t>        </a:t>
              </a:r>
              <a:r>
                <a:rPr lang="en-US" sz="1200" b="1" dirty="0" smtClean="0">
                  <a:latin typeface="Calibri Light" panose="020F0302020204030204" pitchFamily="34" charset="0"/>
                </a:rPr>
                <a:t>PSMO-I</a:t>
              </a:r>
              <a:r>
                <a:rPr lang="en-US" sz="1200" dirty="0" smtClean="0">
                  <a:latin typeface="Calibri Light" panose="020F0302020204030204" pitchFamily="34" charset="0"/>
                </a:rPr>
                <a:t> receives   </a:t>
              </a:r>
              <a:br>
                <a:rPr lang="en-US" sz="1200" dirty="0" smtClean="0">
                  <a:latin typeface="Calibri Light" panose="020F0302020204030204" pitchFamily="34" charset="0"/>
                </a:rPr>
              </a:br>
              <a:r>
                <a:rPr lang="en-US" sz="1200" dirty="0" smtClean="0">
                  <a:latin typeface="Calibri Light" panose="020F0302020204030204" pitchFamily="34" charset="0"/>
                </a:rPr>
                <a:t>         </a:t>
              </a:r>
              <a:r>
                <a:rPr lang="en-US" sz="1200" dirty="0" err="1" smtClean="0">
                  <a:latin typeface="Calibri Light" panose="020F0302020204030204" pitchFamily="34" charset="0"/>
                </a:rPr>
                <a:t>AdvNAC</a:t>
              </a:r>
              <a:r>
                <a:rPr lang="en-US" sz="1200" dirty="0" smtClean="0">
                  <a:latin typeface="Calibri Light" panose="020F0302020204030204" pitchFamily="34" charset="0"/>
                </a:rPr>
                <a:t> </a:t>
              </a:r>
              <a:r>
                <a:rPr lang="en-US" sz="1200" dirty="0">
                  <a:latin typeface="Calibri Light" panose="020F0302020204030204" pitchFamily="34" charset="0"/>
                </a:rPr>
                <a:t>and </a:t>
              </a:r>
              <a:r>
                <a:rPr lang="en-US" sz="1200" dirty="0" smtClean="0">
                  <a:latin typeface="Calibri Light" panose="020F0302020204030204" pitchFamily="34" charset="0"/>
                </a:rPr>
                <a:t> </a:t>
              </a:r>
              <a:br>
                <a:rPr lang="en-US" sz="1200" dirty="0" smtClean="0">
                  <a:latin typeface="Calibri Light" panose="020F0302020204030204" pitchFamily="34" charset="0"/>
                </a:rPr>
              </a:br>
              <a:r>
                <a:rPr lang="en-US" sz="1200" dirty="0" smtClean="0">
                  <a:latin typeface="Calibri Light" panose="020F0302020204030204" pitchFamily="34" charset="0"/>
                </a:rPr>
                <a:t>        processed </a:t>
              </a:r>
              <a:r>
                <a:rPr lang="en-US" sz="1200" dirty="0">
                  <a:latin typeface="Calibri Light" panose="020F0302020204030204" pitchFamily="34" charset="0"/>
                </a:rPr>
                <a:t>for </a:t>
              </a:r>
              <a:r>
                <a:rPr lang="en-US" sz="1200" dirty="0" smtClean="0">
                  <a:latin typeface="Calibri Light" panose="020F0302020204030204" pitchFamily="34" charset="0"/>
                </a:rPr>
                <a:t/>
              </a:r>
              <a:br>
                <a:rPr lang="en-US" sz="1200" dirty="0" smtClean="0">
                  <a:latin typeface="Calibri Light" panose="020F0302020204030204" pitchFamily="34" charset="0"/>
                </a:rPr>
              </a:br>
              <a:r>
                <a:rPr lang="en-US" sz="1200" dirty="0" smtClean="0">
                  <a:latin typeface="Calibri Light" panose="020F0302020204030204" pitchFamily="34" charset="0"/>
                </a:rPr>
                <a:t>      Interim Secret/TS </a:t>
              </a:r>
              <a:endParaRPr lang="en-US" sz="1200" dirty="0">
                <a:latin typeface="Calibri Light" panose="020F0302020204030204" pitchFamily="34" charset="0"/>
              </a:endParaRPr>
            </a:p>
          </p:txBody>
        </p:sp>
      </p:grpSp>
      <p:sp>
        <p:nvSpPr>
          <p:cNvPr id="173" name="Freeform 172"/>
          <p:cNvSpPr>
            <a:spLocks noEditPoints="1"/>
          </p:cNvSpPr>
          <p:nvPr/>
        </p:nvSpPr>
        <p:spPr bwMode="auto">
          <a:xfrm rot="451055">
            <a:off x="6847904" y="2322553"/>
            <a:ext cx="1074090" cy="83756"/>
          </a:xfrm>
          <a:custGeom>
            <a:avLst/>
            <a:gdLst>
              <a:gd name="T0" fmla="*/ 148 w 151"/>
              <a:gd name="T1" fmla="*/ 271 h 271"/>
              <a:gd name="T2" fmla="*/ 135 w 151"/>
              <a:gd name="T3" fmla="*/ 264 h 271"/>
              <a:gd name="T4" fmla="*/ 138 w 151"/>
              <a:gd name="T5" fmla="*/ 259 h 271"/>
              <a:gd name="T6" fmla="*/ 151 w 151"/>
              <a:gd name="T7" fmla="*/ 265 h 271"/>
              <a:gd name="T8" fmla="*/ 148 w 151"/>
              <a:gd name="T9" fmla="*/ 271 h 271"/>
              <a:gd name="T10" fmla="*/ 123 w 151"/>
              <a:gd name="T11" fmla="*/ 255 h 271"/>
              <a:gd name="T12" fmla="*/ 112 w 151"/>
              <a:gd name="T13" fmla="*/ 246 h 271"/>
              <a:gd name="T14" fmla="*/ 116 w 151"/>
              <a:gd name="T15" fmla="*/ 242 h 271"/>
              <a:gd name="T16" fmla="*/ 127 w 151"/>
              <a:gd name="T17" fmla="*/ 251 h 271"/>
              <a:gd name="T18" fmla="*/ 123 w 151"/>
              <a:gd name="T19" fmla="*/ 255 h 271"/>
              <a:gd name="T20" fmla="*/ 101 w 151"/>
              <a:gd name="T21" fmla="*/ 236 h 271"/>
              <a:gd name="T22" fmla="*/ 91 w 151"/>
              <a:gd name="T23" fmla="*/ 226 h 271"/>
              <a:gd name="T24" fmla="*/ 96 w 151"/>
              <a:gd name="T25" fmla="*/ 222 h 271"/>
              <a:gd name="T26" fmla="*/ 105 w 151"/>
              <a:gd name="T27" fmla="*/ 232 h 271"/>
              <a:gd name="T28" fmla="*/ 101 w 151"/>
              <a:gd name="T29" fmla="*/ 236 h 271"/>
              <a:gd name="T30" fmla="*/ 82 w 151"/>
              <a:gd name="T31" fmla="*/ 215 h 271"/>
              <a:gd name="T32" fmla="*/ 73 w 151"/>
              <a:gd name="T33" fmla="*/ 204 h 271"/>
              <a:gd name="T34" fmla="*/ 78 w 151"/>
              <a:gd name="T35" fmla="*/ 200 h 271"/>
              <a:gd name="T36" fmla="*/ 86 w 151"/>
              <a:gd name="T37" fmla="*/ 212 h 271"/>
              <a:gd name="T38" fmla="*/ 82 w 151"/>
              <a:gd name="T39" fmla="*/ 215 h 271"/>
              <a:gd name="T40" fmla="*/ 65 w 151"/>
              <a:gd name="T41" fmla="*/ 192 h 271"/>
              <a:gd name="T42" fmla="*/ 57 w 151"/>
              <a:gd name="T43" fmla="*/ 180 h 271"/>
              <a:gd name="T44" fmla="*/ 62 w 151"/>
              <a:gd name="T45" fmla="*/ 177 h 271"/>
              <a:gd name="T46" fmla="*/ 70 w 151"/>
              <a:gd name="T47" fmla="*/ 189 h 271"/>
              <a:gd name="T48" fmla="*/ 65 w 151"/>
              <a:gd name="T49" fmla="*/ 192 h 271"/>
              <a:gd name="T50" fmla="*/ 50 w 151"/>
              <a:gd name="T51" fmla="*/ 167 h 271"/>
              <a:gd name="T52" fmla="*/ 43 w 151"/>
              <a:gd name="T53" fmla="*/ 154 h 271"/>
              <a:gd name="T54" fmla="*/ 48 w 151"/>
              <a:gd name="T55" fmla="*/ 152 h 271"/>
              <a:gd name="T56" fmla="*/ 55 w 151"/>
              <a:gd name="T57" fmla="*/ 165 h 271"/>
              <a:gd name="T58" fmla="*/ 50 w 151"/>
              <a:gd name="T59" fmla="*/ 167 h 271"/>
              <a:gd name="T60" fmla="*/ 37 w 151"/>
              <a:gd name="T61" fmla="*/ 141 h 271"/>
              <a:gd name="T62" fmla="*/ 32 w 151"/>
              <a:gd name="T63" fmla="*/ 128 h 271"/>
              <a:gd name="T64" fmla="*/ 37 w 151"/>
              <a:gd name="T65" fmla="*/ 126 h 271"/>
              <a:gd name="T66" fmla="*/ 42 w 151"/>
              <a:gd name="T67" fmla="*/ 139 h 271"/>
              <a:gd name="T68" fmla="*/ 37 w 151"/>
              <a:gd name="T69" fmla="*/ 141 h 271"/>
              <a:gd name="T70" fmla="*/ 26 w 151"/>
              <a:gd name="T71" fmla="*/ 115 h 271"/>
              <a:gd name="T72" fmla="*/ 22 w 151"/>
              <a:gd name="T73" fmla="*/ 101 h 271"/>
              <a:gd name="T74" fmla="*/ 27 w 151"/>
              <a:gd name="T75" fmla="*/ 99 h 271"/>
              <a:gd name="T76" fmla="*/ 32 w 151"/>
              <a:gd name="T77" fmla="*/ 113 h 271"/>
              <a:gd name="T78" fmla="*/ 26 w 151"/>
              <a:gd name="T79" fmla="*/ 115 h 271"/>
              <a:gd name="T80" fmla="*/ 18 w 151"/>
              <a:gd name="T81" fmla="*/ 87 h 271"/>
              <a:gd name="T82" fmla="*/ 14 w 151"/>
              <a:gd name="T83" fmla="*/ 74 h 271"/>
              <a:gd name="T84" fmla="*/ 19 w 151"/>
              <a:gd name="T85" fmla="*/ 72 h 271"/>
              <a:gd name="T86" fmla="*/ 23 w 151"/>
              <a:gd name="T87" fmla="*/ 86 h 271"/>
              <a:gd name="T88" fmla="*/ 18 w 151"/>
              <a:gd name="T89" fmla="*/ 87 h 271"/>
              <a:gd name="T90" fmla="*/ 10 w 151"/>
              <a:gd name="T91" fmla="*/ 60 h 271"/>
              <a:gd name="T92" fmla="*/ 7 w 151"/>
              <a:gd name="T93" fmla="*/ 46 h 271"/>
              <a:gd name="T94" fmla="*/ 13 w 151"/>
              <a:gd name="T95" fmla="*/ 45 h 271"/>
              <a:gd name="T96" fmla="*/ 16 w 151"/>
              <a:gd name="T97" fmla="*/ 58 h 271"/>
              <a:gd name="T98" fmla="*/ 10 w 151"/>
              <a:gd name="T99" fmla="*/ 60 h 271"/>
              <a:gd name="T100" fmla="*/ 4 w 151"/>
              <a:gd name="T101" fmla="*/ 32 h 271"/>
              <a:gd name="T102" fmla="*/ 2 w 151"/>
              <a:gd name="T103" fmla="*/ 17 h 271"/>
              <a:gd name="T104" fmla="*/ 8 w 151"/>
              <a:gd name="T105" fmla="*/ 17 h 271"/>
              <a:gd name="T106" fmla="*/ 10 w 151"/>
              <a:gd name="T107" fmla="*/ 31 h 271"/>
              <a:gd name="T108" fmla="*/ 4 w 151"/>
              <a:gd name="T109" fmla="*/ 32 h 271"/>
              <a:gd name="T110" fmla="*/ 0 w 151"/>
              <a:gd name="T111" fmla="*/ 3 h 271"/>
              <a:gd name="T112" fmla="*/ 0 w 151"/>
              <a:gd name="T113" fmla="*/ 1 h 271"/>
              <a:gd name="T114" fmla="*/ 5 w 151"/>
              <a:gd name="T115" fmla="*/ 0 h 271"/>
              <a:gd name="T116" fmla="*/ 6 w 151"/>
              <a:gd name="T117" fmla="*/ 2 h 271"/>
              <a:gd name="T118" fmla="*/ 0 w 151"/>
              <a:gd name="T119" fmla="*/ 3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1" h="271">
                <a:moveTo>
                  <a:pt x="148" y="271"/>
                </a:moveTo>
                <a:cubicBezTo>
                  <a:pt x="148" y="270"/>
                  <a:pt x="143" y="268"/>
                  <a:pt x="135" y="264"/>
                </a:cubicBezTo>
                <a:cubicBezTo>
                  <a:pt x="138" y="259"/>
                  <a:pt x="138" y="259"/>
                  <a:pt x="138" y="259"/>
                </a:cubicBezTo>
                <a:cubicBezTo>
                  <a:pt x="146" y="263"/>
                  <a:pt x="151" y="265"/>
                  <a:pt x="151" y="265"/>
                </a:cubicBezTo>
                <a:lnTo>
                  <a:pt x="148" y="271"/>
                </a:lnTo>
                <a:close/>
                <a:moveTo>
                  <a:pt x="123" y="255"/>
                </a:moveTo>
                <a:cubicBezTo>
                  <a:pt x="120" y="253"/>
                  <a:pt x="116" y="249"/>
                  <a:pt x="112" y="246"/>
                </a:cubicBezTo>
                <a:cubicBezTo>
                  <a:pt x="116" y="242"/>
                  <a:pt x="116" y="242"/>
                  <a:pt x="116" y="242"/>
                </a:cubicBezTo>
                <a:cubicBezTo>
                  <a:pt x="119" y="245"/>
                  <a:pt x="123" y="248"/>
                  <a:pt x="127" y="251"/>
                </a:cubicBezTo>
                <a:lnTo>
                  <a:pt x="123" y="255"/>
                </a:lnTo>
                <a:close/>
                <a:moveTo>
                  <a:pt x="101" y="236"/>
                </a:moveTo>
                <a:cubicBezTo>
                  <a:pt x="98" y="233"/>
                  <a:pt x="95" y="230"/>
                  <a:pt x="91" y="226"/>
                </a:cubicBezTo>
                <a:cubicBezTo>
                  <a:pt x="96" y="222"/>
                  <a:pt x="96" y="222"/>
                  <a:pt x="96" y="222"/>
                </a:cubicBezTo>
                <a:cubicBezTo>
                  <a:pt x="99" y="226"/>
                  <a:pt x="102" y="229"/>
                  <a:pt x="105" y="232"/>
                </a:cubicBezTo>
                <a:lnTo>
                  <a:pt x="101" y="236"/>
                </a:lnTo>
                <a:close/>
                <a:moveTo>
                  <a:pt x="82" y="215"/>
                </a:moveTo>
                <a:cubicBezTo>
                  <a:pt x="79" y="211"/>
                  <a:pt x="76" y="208"/>
                  <a:pt x="73" y="204"/>
                </a:cubicBezTo>
                <a:cubicBezTo>
                  <a:pt x="78" y="200"/>
                  <a:pt x="78" y="200"/>
                  <a:pt x="78" y="200"/>
                </a:cubicBezTo>
                <a:cubicBezTo>
                  <a:pt x="80" y="204"/>
                  <a:pt x="83" y="208"/>
                  <a:pt x="86" y="212"/>
                </a:cubicBezTo>
                <a:lnTo>
                  <a:pt x="82" y="215"/>
                </a:lnTo>
                <a:close/>
                <a:moveTo>
                  <a:pt x="65" y="192"/>
                </a:moveTo>
                <a:cubicBezTo>
                  <a:pt x="62" y="188"/>
                  <a:pt x="60" y="184"/>
                  <a:pt x="57" y="180"/>
                </a:cubicBezTo>
                <a:cubicBezTo>
                  <a:pt x="62" y="177"/>
                  <a:pt x="62" y="177"/>
                  <a:pt x="62" y="177"/>
                </a:cubicBezTo>
                <a:cubicBezTo>
                  <a:pt x="64" y="181"/>
                  <a:pt x="67" y="185"/>
                  <a:pt x="70" y="189"/>
                </a:cubicBezTo>
                <a:lnTo>
                  <a:pt x="65" y="192"/>
                </a:lnTo>
                <a:close/>
                <a:moveTo>
                  <a:pt x="50" y="167"/>
                </a:moveTo>
                <a:cubicBezTo>
                  <a:pt x="48" y="163"/>
                  <a:pt x="45" y="159"/>
                  <a:pt x="43" y="154"/>
                </a:cubicBezTo>
                <a:cubicBezTo>
                  <a:pt x="48" y="152"/>
                  <a:pt x="48" y="152"/>
                  <a:pt x="48" y="152"/>
                </a:cubicBezTo>
                <a:cubicBezTo>
                  <a:pt x="51" y="156"/>
                  <a:pt x="53" y="160"/>
                  <a:pt x="55" y="165"/>
                </a:cubicBezTo>
                <a:lnTo>
                  <a:pt x="50" y="167"/>
                </a:lnTo>
                <a:close/>
                <a:moveTo>
                  <a:pt x="37" y="141"/>
                </a:moveTo>
                <a:cubicBezTo>
                  <a:pt x="35" y="137"/>
                  <a:pt x="33" y="133"/>
                  <a:pt x="32" y="128"/>
                </a:cubicBezTo>
                <a:cubicBezTo>
                  <a:pt x="37" y="126"/>
                  <a:pt x="37" y="126"/>
                  <a:pt x="37" y="126"/>
                </a:cubicBezTo>
                <a:cubicBezTo>
                  <a:pt x="39" y="130"/>
                  <a:pt x="41" y="135"/>
                  <a:pt x="42" y="139"/>
                </a:cubicBezTo>
                <a:lnTo>
                  <a:pt x="37" y="141"/>
                </a:lnTo>
                <a:close/>
                <a:moveTo>
                  <a:pt x="26" y="115"/>
                </a:moveTo>
                <a:cubicBezTo>
                  <a:pt x="25" y="110"/>
                  <a:pt x="23" y="106"/>
                  <a:pt x="22" y="101"/>
                </a:cubicBezTo>
                <a:cubicBezTo>
                  <a:pt x="27" y="99"/>
                  <a:pt x="27" y="99"/>
                  <a:pt x="27" y="99"/>
                </a:cubicBezTo>
                <a:cubicBezTo>
                  <a:pt x="29" y="104"/>
                  <a:pt x="30" y="108"/>
                  <a:pt x="32" y="113"/>
                </a:cubicBezTo>
                <a:lnTo>
                  <a:pt x="26" y="115"/>
                </a:lnTo>
                <a:close/>
                <a:moveTo>
                  <a:pt x="18" y="87"/>
                </a:moveTo>
                <a:cubicBezTo>
                  <a:pt x="16" y="83"/>
                  <a:pt x="15" y="78"/>
                  <a:pt x="14" y="74"/>
                </a:cubicBezTo>
                <a:cubicBezTo>
                  <a:pt x="19" y="72"/>
                  <a:pt x="19" y="72"/>
                  <a:pt x="19" y="72"/>
                </a:cubicBezTo>
                <a:cubicBezTo>
                  <a:pt x="20" y="77"/>
                  <a:pt x="22" y="81"/>
                  <a:pt x="23" y="86"/>
                </a:cubicBezTo>
                <a:lnTo>
                  <a:pt x="18" y="87"/>
                </a:lnTo>
                <a:close/>
                <a:moveTo>
                  <a:pt x="10" y="60"/>
                </a:moveTo>
                <a:cubicBezTo>
                  <a:pt x="9" y="55"/>
                  <a:pt x="8" y="50"/>
                  <a:pt x="7" y="46"/>
                </a:cubicBezTo>
                <a:cubicBezTo>
                  <a:pt x="13" y="45"/>
                  <a:pt x="13" y="45"/>
                  <a:pt x="13" y="45"/>
                </a:cubicBezTo>
                <a:cubicBezTo>
                  <a:pt x="14" y="49"/>
                  <a:pt x="15" y="54"/>
                  <a:pt x="16" y="58"/>
                </a:cubicBezTo>
                <a:lnTo>
                  <a:pt x="10" y="60"/>
                </a:lnTo>
                <a:close/>
                <a:moveTo>
                  <a:pt x="4" y="32"/>
                </a:moveTo>
                <a:cubicBezTo>
                  <a:pt x="4" y="27"/>
                  <a:pt x="3" y="22"/>
                  <a:pt x="2" y="17"/>
                </a:cubicBezTo>
                <a:cubicBezTo>
                  <a:pt x="8" y="17"/>
                  <a:pt x="8" y="17"/>
                  <a:pt x="8" y="17"/>
                </a:cubicBezTo>
                <a:cubicBezTo>
                  <a:pt x="9" y="21"/>
                  <a:pt x="9" y="26"/>
                  <a:pt x="10" y="31"/>
                </a:cubicBezTo>
                <a:lnTo>
                  <a:pt x="4" y="32"/>
                </a:lnTo>
                <a:close/>
                <a:moveTo>
                  <a:pt x="0" y="3"/>
                </a:moveTo>
                <a:cubicBezTo>
                  <a:pt x="0" y="1"/>
                  <a:pt x="0" y="1"/>
                  <a:pt x="0" y="1"/>
                </a:cubicBezTo>
                <a:cubicBezTo>
                  <a:pt x="5" y="0"/>
                  <a:pt x="5" y="0"/>
                  <a:pt x="5" y="0"/>
                </a:cubicBezTo>
                <a:cubicBezTo>
                  <a:pt x="6" y="2"/>
                  <a:pt x="6" y="2"/>
                  <a:pt x="6" y="2"/>
                </a:cubicBezTo>
                <a:lnTo>
                  <a:pt x="0" y="3"/>
                </a:lnTo>
                <a:close/>
              </a:path>
            </a:pathLst>
          </a:custGeom>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a:latin typeface="Calibri Light" panose="020F0302020204030204" pitchFamily="34" charset="0"/>
            </a:endParaRPr>
          </a:p>
        </p:txBody>
      </p:sp>
      <p:grpSp>
        <p:nvGrpSpPr>
          <p:cNvPr id="202" name="Group 201"/>
          <p:cNvGrpSpPr/>
          <p:nvPr/>
        </p:nvGrpSpPr>
        <p:grpSpPr>
          <a:xfrm>
            <a:off x="3481385" y="2994025"/>
            <a:ext cx="1885949" cy="914400"/>
            <a:chOff x="2736220" y="2817126"/>
            <a:chExt cx="1885949" cy="914400"/>
          </a:xfrm>
        </p:grpSpPr>
        <p:sp>
          <p:nvSpPr>
            <p:cNvPr id="203" name="Chevron 202"/>
            <p:cNvSpPr/>
            <p:nvPr/>
          </p:nvSpPr>
          <p:spPr>
            <a:xfrm rot="10800000">
              <a:off x="2736220" y="2817126"/>
              <a:ext cx="1885949" cy="914400"/>
            </a:xfrm>
            <a:prstGeom prst="chevron">
              <a:avLst/>
            </a:prstGeom>
            <a:solidFill>
              <a:schemeClr val="bg1">
                <a:lumMod val="85000"/>
              </a:schemeClr>
            </a:solidFill>
            <a:ln>
              <a:noFill/>
            </a:ln>
          </p:spPr>
          <p:style>
            <a:lnRef idx="2">
              <a:schemeClr val="accent6"/>
            </a:lnRef>
            <a:fillRef idx="1">
              <a:schemeClr val="lt1"/>
            </a:fillRef>
            <a:effectRef idx="0">
              <a:schemeClr val="accent6"/>
            </a:effectRef>
            <a:fontRef idx="minor">
              <a:schemeClr val="dk1"/>
            </a:fontRef>
          </p:style>
          <p:txBody>
            <a:bodyPr rtlCol="0" anchor="t"/>
            <a:lstStyle/>
            <a:p>
              <a:endParaRPr lang="en-US" sz="1200">
                <a:solidFill>
                  <a:schemeClr val="tx1"/>
                </a:solidFill>
                <a:latin typeface="Calibri Light" panose="020F0302020204030204" pitchFamily="34" charset="0"/>
              </a:endParaRPr>
            </a:p>
          </p:txBody>
        </p:sp>
        <p:sp>
          <p:nvSpPr>
            <p:cNvPr id="204" name="Rectangle 203"/>
            <p:cNvSpPr/>
            <p:nvPr/>
          </p:nvSpPr>
          <p:spPr>
            <a:xfrm>
              <a:off x="3141035" y="3019036"/>
              <a:ext cx="1210574" cy="461665"/>
            </a:xfrm>
            <a:prstGeom prst="rect">
              <a:avLst/>
            </a:prstGeom>
            <a:noFill/>
          </p:spPr>
          <p:txBody>
            <a:bodyPr wrap="square" rtlCol="0">
              <a:spAutoFit/>
            </a:bodyPr>
            <a:lstStyle/>
            <a:p>
              <a:r>
                <a:rPr lang="en-US" sz="1200" dirty="0">
                  <a:latin typeface="Calibri Light" panose="020F0302020204030204" pitchFamily="34" charset="0"/>
                </a:rPr>
                <a:t>OPM completes investigation</a:t>
              </a:r>
            </a:p>
          </p:txBody>
        </p:sp>
      </p:grpSp>
      <p:sp>
        <p:nvSpPr>
          <p:cNvPr id="205" name="Chevron 204"/>
          <p:cNvSpPr/>
          <p:nvPr/>
        </p:nvSpPr>
        <p:spPr>
          <a:xfrm rot="10800000">
            <a:off x="1066801" y="2940368"/>
            <a:ext cx="2692455" cy="1005840"/>
          </a:xfrm>
          <a:prstGeom prst="chevron">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t"/>
          <a:lstStyle/>
          <a:p>
            <a:endParaRPr lang="en-US" sz="1200">
              <a:solidFill>
                <a:schemeClr val="tx1"/>
              </a:solidFill>
              <a:latin typeface="Calibri Light" panose="020F0302020204030204" pitchFamily="34" charset="0"/>
            </a:endParaRPr>
          </a:p>
        </p:txBody>
      </p:sp>
      <p:sp>
        <p:nvSpPr>
          <p:cNvPr id="183" name="Snip Same Side Corner Rectangle 182"/>
          <p:cNvSpPr/>
          <p:nvPr/>
        </p:nvSpPr>
        <p:spPr>
          <a:xfrm>
            <a:off x="1650187" y="2745739"/>
            <a:ext cx="576681" cy="274320"/>
          </a:xfrm>
          <a:prstGeom prst="snip2SameRect">
            <a:avLst/>
          </a:prstGeom>
          <a:ln>
            <a:noFill/>
          </a:ln>
        </p:spPr>
        <p:style>
          <a:lnRef idx="1">
            <a:schemeClr val="accent6"/>
          </a:lnRef>
          <a:fillRef idx="3">
            <a:schemeClr val="accent6"/>
          </a:fillRef>
          <a:effectRef idx="2">
            <a:schemeClr val="accent6"/>
          </a:effectRef>
          <a:fontRef idx="minor">
            <a:schemeClr val="lt1"/>
          </a:fontRef>
        </p:style>
        <p:txBody>
          <a:bodyPr lIns="0" tIns="0" rIns="0" bIns="0" rtlCol="0" anchor="t"/>
          <a:lstStyle/>
          <a:p>
            <a:pPr algn="ctr"/>
            <a:r>
              <a:rPr lang="en-US" sz="1400" b="1" dirty="0">
                <a:latin typeface="Candara" panose="020E0502030303020204" pitchFamily="34" charset="0"/>
              </a:rPr>
              <a:t>Step </a:t>
            </a:r>
            <a:r>
              <a:rPr lang="en-US" sz="1400" b="1" dirty="0" smtClean="0">
                <a:latin typeface="Candara" panose="020E0502030303020204" pitchFamily="34" charset="0"/>
              </a:rPr>
              <a:t>8</a:t>
            </a:r>
            <a:endParaRPr lang="en-US" sz="1400" b="1" dirty="0">
              <a:latin typeface="Candara" panose="020E0502030303020204" pitchFamily="34" charset="0"/>
            </a:endParaRPr>
          </a:p>
        </p:txBody>
      </p:sp>
      <p:grpSp>
        <p:nvGrpSpPr>
          <p:cNvPr id="6152" name="Group 6151"/>
          <p:cNvGrpSpPr/>
          <p:nvPr/>
        </p:nvGrpSpPr>
        <p:grpSpPr>
          <a:xfrm>
            <a:off x="1155645" y="2994025"/>
            <a:ext cx="2692455" cy="914400"/>
            <a:chOff x="1929717" y="2817126"/>
            <a:chExt cx="2692455" cy="914400"/>
          </a:xfrm>
        </p:grpSpPr>
        <p:sp>
          <p:nvSpPr>
            <p:cNvPr id="11" name="Chevron 10"/>
            <p:cNvSpPr/>
            <p:nvPr/>
          </p:nvSpPr>
          <p:spPr>
            <a:xfrm rot="10800000">
              <a:off x="1929717" y="2817126"/>
              <a:ext cx="2692455" cy="914400"/>
            </a:xfrm>
            <a:prstGeom prst="chevron">
              <a:avLst/>
            </a:prstGeom>
            <a:solidFill>
              <a:schemeClr val="bg1">
                <a:lumMod val="85000"/>
              </a:schemeClr>
            </a:solidFill>
            <a:ln>
              <a:noFill/>
            </a:ln>
          </p:spPr>
          <p:style>
            <a:lnRef idx="2">
              <a:schemeClr val="accent6"/>
            </a:lnRef>
            <a:fillRef idx="1">
              <a:schemeClr val="lt1"/>
            </a:fillRef>
            <a:effectRef idx="0">
              <a:schemeClr val="accent6"/>
            </a:effectRef>
            <a:fontRef idx="minor">
              <a:schemeClr val="dk1"/>
            </a:fontRef>
          </p:style>
          <p:txBody>
            <a:bodyPr rtlCol="0" anchor="t"/>
            <a:lstStyle/>
            <a:p>
              <a:endParaRPr lang="en-US" sz="1200">
                <a:solidFill>
                  <a:schemeClr val="tx1"/>
                </a:solidFill>
                <a:latin typeface="Calibri Light" panose="020F0302020204030204" pitchFamily="34" charset="0"/>
              </a:endParaRPr>
            </a:p>
          </p:txBody>
        </p:sp>
        <p:sp>
          <p:nvSpPr>
            <p:cNvPr id="22" name="Rectangle 21"/>
            <p:cNvSpPr/>
            <p:nvPr/>
          </p:nvSpPr>
          <p:spPr>
            <a:xfrm>
              <a:off x="2362200" y="2823270"/>
              <a:ext cx="2068974" cy="830997"/>
            </a:xfrm>
            <a:prstGeom prst="rect">
              <a:avLst/>
            </a:prstGeom>
            <a:noFill/>
          </p:spPr>
          <p:txBody>
            <a:bodyPr wrap="square" rtlCol="0">
              <a:spAutoFit/>
            </a:bodyPr>
            <a:lstStyle/>
            <a:p>
              <a:r>
                <a:rPr lang="en-US" sz="1200" dirty="0">
                  <a:latin typeface="Calibri Light" panose="020F0302020204030204" pitchFamily="34" charset="0"/>
                </a:rPr>
                <a:t>                  </a:t>
              </a:r>
              <a:r>
                <a:rPr lang="en-US" sz="1200" dirty="0" err="1" smtClean="0">
                  <a:latin typeface="Calibri Light" panose="020F0302020204030204" pitchFamily="34" charset="0"/>
                </a:rPr>
                <a:t>DoDCAF</a:t>
              </a:r>
              <a:r>
                <a:rPr lang="en-US" sz="1200" dirty="0" smtClean="0">
                  <a:latin typeface="Calibri Light" panose="020F0302020204030204" pitchFamily="34" charset="0"/>
                </a:rPr>
                <a:t> Adjudicator </a:t>
              </a:r>
              <a:br>
                <a:rPr lang="en-US" sz="1200" dirty="0" smtClean="0">
                  <a:latin typeface="Calibri Light" panose="020F0302020204030204" pitchFamily="34" charset="0"/>
                </a:rPr>
              </a:br>
              <a:r>
                <a:rPr lang="en-US" sz="1200" dirty="0" smtClean="0">
                  <a:latin typeface="Calibri Light" panose="020F0302020204030204" pitchFamily="34" charset="0"/>
                </a:rPr>
                <a:t>reviews </a:t>
              </a:r>
              <a:r>
                <a:rPr lang="en-US" sz="1200" dirty="0">
                  <a:latin typeface="Calibri Light" panose="020F0302020204030204" pitchFamily="34" charset="0"/>
                </a:rPr>
                <a:t>investigation results </a:t>
              </a:r>
              <a:r>
                <a:rPr lang="en-US" sz="1200" dirty="0" smtClean="0">
                  <a:latin typeface="Calibri Light" panose="020F0302020204030204" pitchFamily="34" charset="0"/>
                </a:rPr>
                <a:t>   </a:t>
              </a:r>
              <a:br>
                <a:rPr lang="en-US" sz="1200" dirty="0" smtClean="0">
                  <a:latin typeface="Calibri Light" panose="020F0302020204030204" pitchFamily="34" charset="0"/>
                </a:rPr>
              </a:br>
              <a:r>
                <a:rPr lang="en-US" sz="1200" dirty="0" smtClean="0">
                  <a:latin typeface="Calibri Light" panose="020F0302020204030204" pitchFamily="34" charset="0"/>
                </a:rPr>
                <a:t>     and vets </a:t>
              </a:r>
              <a:r>
                <a:rPr lang="en-US" sz="1200" dirty="0">
                  <a:latin typeface="Calibri Light" panose="020F0302020204030204" pitchFamily="34" charset="0"/>
                </a:rPr>
                <a:t>the application </a:t>
              </a:r>
              <a:r>
                <a:rPr lang="en-US" sz="1200" dirty="0" smtClean="0">
                  <a:latin typeface="Calibri Light" panose="020F0302020204030204" pitchFamily="34" charset="0"/>
                </a:rPr>
                <a:t>against adjudicative </a:t>
              </a:r>
              <a:r>
                <a:rPr lang="en-US" sz="1200" dirty="0">
                  <a:latin typeface="Calibri Light" panose="020F0302020204030204" pitchFamily="34" charset="0"/>
                </a:rPr>
                <a:t>guidelines  </a:t>
              </a:r>
            </a:p>
          </p:txBody>
        </p:sp>
        <p:grpSp>
          <p:nvGrpSpPr>
            <p:cNvPr id="94" name="Group 93"/>
            <p:cNvGrpSpPr/>
            <p:nvPr/>
          </p:nvGrpSpPr>
          <p:grpSpPr>
            <a:xfrm>
              <a:off x="2201860" y="3071150"/>
              <a:ext cx="280990" cy="374650"/>
              <a:chOff x="7276058" y="2555213"/>
              <a:chExt cx="374653" cy="374650"/>
            </a:xfrm>
            <a:solidFill>
              <a:schemeClr val="accent5">
                <a:lumMod val="75000"/>
              </a:schemeClr>
            </a:solidFill>
            <a:effectLst>
              <a:outerShdw blurRad="25400" dist="38100" dir="2400000" algn="ctr" rotWithShape="0">
                <a:srgbClr val="000000">
                  <a:alpha val="10000"/>
                </a:srgbClr>
              </a:outerShdw>
            </a:effectLst>
          </p:grpSpPr>
          <p:sp>
            <p:nvSpPr>
              <p:cNvPr id="95" name="Freeform 20"/>
              <p:cNvSpPr>
                <a:spLocks noEditPoints="1"/>
              </p:cNvSpPr>
              <p:nvPr/>
            </p:nvSpPr>
            <p:spPr bwMode="auto">
              <a:xfrm>
                <a:off x="7276058" y="2555213"/>
                <a:ext cx="261938" cy="336550"/>
              </a:xfrm>
              <a:custGeom>
                <a:avLst/>
                <a:gdLst>
                  <a:gd name="T0" fmla="*/ 124 w 168"/>
                  <a:gd name="T1" fmla="*/ 168 h 216"/>
                  <a:gd name="T2" fmla="*/ 168 w 168"/>
                  <a:gd name="T3" fmla="*/ 117 h 216"/>
                  <a:gd name="T4" fmla="*/ 168 w 168"/>
                  <a:gd name="T5" fmla="*/ 52 h 216"/>
                  <a:gd name="T6" fmla="*/ 167 w 168"/>
                  <a:gd name="T7" fmla="*/ 49 h 216"/>
                  <a:gd name="T8" fmla="*/ 119 w 168"/>
                  <a:gd name="T9" fmla="*/ 1 h 216"/>
                  <a:gd name="T10" fmla="*/ 116 w 168"/>
                  <a:gd name="T11" fmla="*/ 0 h 216"/>
                  <a:gd name="T12" fmla="*/ 4 w 168"/>
                  <a:gd name="T13" fmla="*/ 0 h 216"/>
                  <a:gd name="T14" fmla="*/ 0 w 168"/>
                  <a:gd name="T15" fmla="*/ 4 h 216"/>
                  <a:gd name="T16" fmla="*/ 0 w 168"/>
                  <a:gd name="T17" fmla="*/ 212 h 216"/>
                  <a:gd name="T18" fmla="*/ 4 w 168"/>
                  <a:gd name="T19" fmla="*/ 216 h 216"/>
                  <a:gd name="T20" fmla="*/ 156 w 168"/>
                  <a:gd name="T21" fmla="*/ 216 h 216"/>
                  <a:gd name="T22" fmla="*/ 124 w 168"/>
                  <a:gd name="T23" fmla="*/ 168 h 216"/>
                  <a:gd name="T24" fmla="*/ 116 w 168"/>
                  <a:gd name="T25" fmla="*/ 4 h 216"/>
                  <a:gd name="T26" fmla="*/ 164 w 168"/>
                  <a:gd name="T27" fmla="*/ 52 h 216"/>
                  <a:gd name="T28" fmla="*/ 116 w 168"/>
                  <a:gd name="T29" fmla="*/ 52 h 216"/>
                  <a:gd name="T30" fmla="*/ 116 w 168"/>
                  <a:gd name="T31" fmla="*/ 4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8" h="216">
                    <a:moveTo>
                      <a:pt x="124" y="168"/>
                    </a:moveTo>
                    <a:cubicBezTo>
                      <a:pt x="124" y="142"/>
                      <a:pt x="143" y="121"/>
                      <a:pt x="168" y="117"/>
                    </a:cubicBezTo>
                    <a:cubicBezTo>
                      <a:pt x="168" y="52"/>
                      <a:pt x="168" y="52"/>
                      <a:pt x="168" y="52"/>
                    </a:cubicBezTo>
                    <a:cubicBezTo>
                      <a:pt x="168" y="51"/>
                      <a:pt x="168" y="50"/>
                      <a:pt x="167" y="49"/>
                    </a:cubicBezTo>
                    <a:cubicBezTo>
                      <a:pt x="119" y="1"/>
                      <a:pt x="119" y="1"/>
                      <a:pt x="119" y="1"/>
                    </a:cubicBezTo>
                    <a:cubicBezTo>
                      <a:pt x="118" y="0"/>
                      <a:pt x="117" y="0"/>
                      <a:pt x="116" y="0"/>
                    </a:cubicBezTo>
                    <a:cubicBezTo>
                      <a:pt x="4" y="0"/>
                      <a:pt x="4" y="0"/>
                      <a:pt x="4" y="0"/>
                    </a:cubicBezTo>
                    <a:cubicBezTo>
                      <a:pt x="2" y="0"/>
                      <a:pt x="0" y="2"/>
                      <a:pt x="0" y="4"/>
                    </a:cubicBezTo>
                    <a:cubicBezTo>
                      <a:pt x="0" y="212"/>
                      <a:pt x="0" y="212"/>
                      <a:pt x="0" y="212"/>
                    </a:cubicBezTo>
                    <a:cubicBezTo>
                      <a:pt x="0" y="214"/>
                      <a:pt x="2" y="216"/>
                      <a:pt x="4" y="216"/>
                    </a:cubicBezTo>
                    <a:cubicBezTo>
                      <a:pt x="156" y="216"/>
                      <a:pt x="156" y="216"/>
                      <a:pt x="156" y="216"/>
                    </a:cubicBezTo>
                    <a:cubicBezTo>
                      <a:pt x="137" y="208"/>
                      <a:pt x="124" y="190"/>
                      <a:pt x="124" y="168"/>
                    </a:cubicBezTo>
                    <a:close/>
                    <a:moveTo>
                      <a:pt x="116" y="4"/>
                    </a:moveTo>
                    <a:cubicBezTo>
                      <a:pt x="164" y="52"/>
                      <a:pt x="164" y="52"/>
                      <a:pt x="164" y="52"/>
                    </a:cubicBezTo>
                    <a:cubicBezTo>
                      <a:pt x="116" y="52"/>
                      <a:pt x="116" y="52"/>
                      <a:pt x="116" y="52"/>
                    </a:cubicBezTo>
                    <a:lnTo>
                      <a:pt x="116"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latin typeface="Calibri Light" panose="020F0302020204030204" pitchFamily="34" charset="0"/>
                </a:endParaRPr>
              </a:p>
            </p:txBody>
          </p:sp>
          <p:sp>
            <p:nvSpPr>
              <p:cNvPr id="96" name="Freeform 21"/>
              <p:cNvSpPr>
                <a:spLocks noEditPoints="1"/>
              </p:cNvSpPr>
              <p:nvPr/>
            </p:nvSpPr>
            <p:spPr bwMode="auto">
              <a:xfrm>
                <a:off x="7482435" y="2748888"/>
                <a:ext cx="168276" cy="180975"/>
              </a:xfrm>
              <a:custGeom>
                <a:avLst/>
                <a:gdLst>
                  <a:gd name="T0" fmla="*/ 107 w 108"/>
                  <a:gd name="T1" fmla="*/ 109 h 116"/>
                  <a:gd name="T2" fmla="*/ 80 w 108"/>
                  <a:gd name="T3" fmla="*/ 82 h 116"/>
                  <a:gd name="T4" fmla="*/ 74 w 108"/>
                  <a:gd name="T5" fmla="*/ 76 h 116"/>
                  <a:gd name="T6" fmla="*/ 88 w 108"/>
                  <a:gd name="T7" fmla="*/ 44 h 116"/>
                  <a:gd name="T8" fmla="*/ 44 w 108"/>
                  <a:gd name="T9" fmla="*/ 0 h 116"/>
                  <a:gd name="T10" fmla="*/ 0 w 108"/>
                  <a:gd name="T11" fmla="*/ 44 h 116"/>
                  <a:gd name="T12" fmla="*/ 44 w 108"/>
                  <a:gd name="T13" fmla="*/ 88 h 116"/>
                  <a:gd name="T14" fmla="*/ 67 w 108"/>
                  <a:gd name="T15" fmla="*/ 81 h 116"/>
                  <a:gd name="T16" fmla="*/ 73 w 108"/>
                  <a:gd name="T17" fmla="*/ 87 h 116"/>
                  <a:gd name="T18" fmla="*/ 101 w 108"/>
                  <a:gd name="T19" fmla="*/ 115 h 116"/>
                  <a:gd name="T20" fmla="*/ 104 w 108"/>
                  <a:gd name="T21" fmla="*/ 116 h 116"/>
                  <a:gd name="T22" fmla="*/ 107 w 108"/>
                  <a:gd name="T23" fmla="*/ 115 h 116"/>
                  <a:gd name="T24" fmla="*/ 107 w 108"/>
                  <a:gd name="T25" fmla="*/ 109 h 116"/>
                  <a:gd name="T26" fmla="*/ 44 w 108"/>
                  <a:gd name="T27" fmla="*/ 80 h 116"/>
                  <a:gd name="T28" fmla="*/ 8 w 108"/>
                  <a:gd name="T29" fmla="*/ 44 h 116"/>
                  <a:gd name="T30" fmla="*/ 44 w 108"/>
                  <a:gd name="T31" fmla="*/ 8 h 116"/>
                  <a:gd name="T32" fmla="*/ 80 w 108"/>
                  <a:gd name="T33" fmla="*/ 44 h 116"/>
                  <a:gd name="T34" fmla="*/ 44 w 108"/>
                  <a:gd name="T35" fmla="*/ 8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8" h="116">
                    <a:moveTo>
                      <a:pt x="107" y="109"/>
                    </a:moveTo>
                    <a:cubicBezTo>
                      <a:pt x="80" y="82"/>
                      <a:pt x="80" y="82"/>
                      <a:pt x="80" y="82"/>
                    </a:cubicBezTo>
                    <a:cubicBezTo>
                      <a:pt x="74" y="76"/>
                      <a:pt x="74" y="76"/>
                      <a:pt x="74" y="76"/>
                    </a:cubicBezTo>
                    <a:cubicBezTo>
                      <a:pt x="83" y="68"/>
                      <a:pt x="88" y="57"/>
                      <a:pt x="88" y="44"/>
                    </a:cubicBezTo>
                    <a:cubicBezTo>
                      <a:pt x="88" y="20"/>
                      <a:pt x="68" y="0"/>
                      <a:pt x="44" y="0"/>
                    </a:cubicBezTo>
                    <a:cubicBezTo>
                      <a:pt x="20" y="0"/>
                      <a:pt x="0" y="20"/>
                      <a:pt x="0" y="44"/>
                    </a:cubicBezTo>
                    <a:cubicBezTo>
                      <a:pt x="0" y="68"/>
                      <a:pt x="20" y="88"/>
                      <a:pt x="44" y="88"/>
                    </a:cubicBezTo>
                    <a:cubicBezTo>
                      <a:pt x="53" y="88"/>
                      <a:pt x="61" y="85"/>
                      <a:pt x="67" y="81"/>
                    </a:cubicBezTo>
                    <a:cubicBezTo>
                      <a:pt x="73" y="87"/>
                      <a:pt x="73" y="87"/>
                      <a:pt x="73" y="87"/>
                    </a:cubicBezTo>
                    <a:cubicBezTo>
                      <a:pt x="101" y="115"/>
                      <a:pt x="101" y="115"/>
                      <a:pt x="101" y="115"/>
                    </a:cubicBezTo>
                    <a:cubicBezTo>
                      <a:pt x="102" y="116"/>
                      <a:pt x="103" y="116"/>
                      <a:pt x="104" y="116"/>
                    </a:cubicBezTo>
                    <a:cubicBezTo>
                      <a:pt x="105" y="116"/>
                      <a:pt x="106" y="116"/>
                      <a:pt x="107" y="115"/>
                    </a:cubicBezTo>
                    <a:cubicBezTo>
                      <a:pt x="108" y="113"/>
                      <a:pt x="108" y="111"/>
                      <a:pt x="107" y="109"/>
                    </a:cubicBezTo>
                    <a:close/>
                    <a:moveTo>
                      <a:pt x="44" y="80"/>
                    </a:moveTo>
                    <a:cubicBezTo>
                      <a:pt x="24" y="80"/>
                      <a:pt x="8" y="64"/>
                      <a:pt x="8" y="44"/>
                    </a:cubicBezTo>
                    <a:cubicBezTo>
                      <a:pt x="8" y="24"/>
                      <a:pt x="24" y="8"/>
                      <a:pt x="44" y="8"/>
                    </a:cubicBezTo>
                    <a:cubicBezTo>
                      <a:pt x="64" y="8"/>
                      <a:pt x="80" y="24"/>
                      <a:pt x="80" y="44"/>
                    </a:cubicBezTo>
                    <a:cubicBezTo>
                      <a:pt x="80" y="64"/>
                      <a:pt x="64" y="80"/>
                      <a:pt x="44" y="8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latin typeface="Calibri Light" panose="020F0302020204030204" pitchFamily="34" charset="0"/>
                </a:endParaRPr>
              </a:p>
            </p:txBody>
          </p:sp>
        </p:grpSp>
      </p:grpSp>
      <p:grpSp>
        <p:nvGrpSpPr>
          <p:cNvPr id="59" name="Group 58"/>
          <p:cNvGrpSpPr/>
          <p:nvPr/>
        </p:nvGrpSpPr>
        <p:grpSpPr>
          <a:xfrm>
            <a:off x="6781800" y="2994024"/>
            <a:ext cx="1940243" cy="914401"/>
            <a:chOff x="6858000" y="3013049"/>
            <a:chExt cx="1940243" cy="914401"/>
          </a:xfrm>
        </p:grpSpPr>
        <p:sp>
          <p:nvSpPr>
            <p:cNvPr id="200" name="Rectangle 199"/>
            <p:cNvSpPr/>
            <p:nvPr/>
          </p:nvSpPr>
          <p:spPr>
            <a:xfrm rot="10800000">
              <a:off x="7644129" y="3013049"/>
              <a:ext cx="1149351" cy="914401"/>
            </a:xfrm>
            <a:prstGeom prst="rect">
              <a:avLst/>
            </a:prstGeom>
            <a:solidFill>
              <a:schemeClr val="bg1">
                <a:lumMod val="85000"/>
              </a:schemeClr>
            </a:solidFill>
            <a:ln>
              <a:noFill/>
            </a:ln>
          </p:spPr>
          <p:style>
            <a:lnRef idx="2">
              <a:schemeClr val="accent6"/>
            </a:lnRef>
            <a:fillRef idx="1">
              <a:schemeClr val="lt1"/>
            </a:fillRef>
            <a:effectRef idx="0">
              <a:schemeClr val="accent6"/>
            </a:effectRef>
            <a:fontRef idx="minor">
              <a:schemeClr val="dk1"/>
            </a:fontRef>
          </p:style>
          <p:txBody>
            <a:bodyPr rtlCol="0" anchor="t"/>
            <a:lstStyle/>
            <a:p>
              <a:endParaRPr lang="en-US" sz="1200" dirty="0">
                <a:solidFill>
                  <a:schemeClr val="tx1"/>
                </a:solidFill>
                <a:latin typeface="Calibri Light" panose="020F0302020204030204" pitchFamily="34" charset="0"/>
              </a:endParaRPr>
            </a:p>
          </p:txBody>
        </p:sp>
        <p:grpSp>
          <p:nvGrpSpPr>
            <p:cNvPr id="6151" name="Group 6150"/>
            <p:cNvGrpSpPr/>
            <p:nvPr/>
          </p:nvGrpSpPr>
          <p:grpSpPr>
            <a:xfrm>
              <a:off x="6858000" y="3013050"/>
              <a:ext cx="1940243" cy="914400"/>
              <a:chOff x="5243102" y="2817126"/>
              <a:chExt cx="1940243" cy="914400"/>
            </a:xfrm>
          </p:grpSpPr>
          <p:grpSp>
            <p:nvGrpSpPr>
              <p:cNvPr id="6150" name="Group 6149"/>
              <p:cNvGrpSpPr/>
              <p:nvPr/>
            </p:nvGrpSpPr>
            <p:grpSpPr>
              <a:xfrm>
                <a:off x="5243102" y="2817126"/>
                <a:ext cx="1940243" cy="914400"/>
                <a:chOff x="5243102" y="2817126"/>
                <a:chExt cx="1940243" cy="914400"/>
              </a:xfrm>
            </p:grpSpPr>
            <p:sp>
              <p:nvSpPr>
                <p:cNvPr id="21" name="Rectangle 20"/>
                <p:cNvSpPr/>
                <p:nvPr/>
              </p:nvSpPr>
              <p:spPr>
                <a:xfrm>
                  <a:off x="5588733" y="2928276"/>
                  <a:ext cx="1594612" cy="646331"/>
                </a:xfrm>
                <a:prstGeom prst="rect">
                  <a:avLst/>
                </a:prstGeom>
                <a:noFill/>
              </p:spPr>
              <p:txBody>
                <a:bodyPr wrap="square" rtlCol="0">
                  <a:spAutoFit/>
                </a:bodyPr>
                <a:lstStyle/>
                <a:p>
                  <a:pPr algn="r"/>
                  <a:r>
                    <a:rPr lang="en-US" sz="1200" dirty="0">
                      <a:latin typeface="Calibri Light" panose="020F0302020204030204" pitchFamily="34" charset="0"/>
                    </a:rPr>
                    <a:t>                OPM </a:t>
                  </a:r>
                  <a:r>
                    <a:rPr lang="en-US" sz="1200" dirty="0" smtClean="0">
                      <a:latin typeface="Calibri Light" panose="020F0302020204030204" pitchFamily="34" charset="0"/>
                    </a:rPr>
                    <a:t>schedules     </a:t>
                  </a:r>
                  <a:r>
                    <a:rPr lang="en-US" sz="1200" dirty="0">
                      <a:latin typeface="Calibri Light" panose="020F0302020204030204" pitchFamily="34" charset="0"/>
                    </a:rPr>
                    <a:t/>
                  </a:r>
                  <a:br>
                    <a:rPr lang="en-US" sz="1200" dirty="0">
                      <a:latin typeface="Calibri Light" panose="020F0302020204030204" pitchFamily="34" charset="0"/>
                    </a:rPr>
                  </a:br>
                  <a:r>
                    <a:rPr lang="en-US" sz="1200" dirty="0">
                      <a:latin typeface="Calibri Light" panose="020F0302020204030204" pitchFamily="34" charset="0"/>
                    </a:rPr>
                    <a:t>        </a:t>
                  </a:r>
                  <a:r>
                    <a:rPr lang="en-US" sz="1200" dirty="0" smtClean="0">
                      <a:latin typeface="Calibri Light" panose="020F0302020204030204" pitchFamily="34" charset="0"/>
                    </a:rPr>
                    <a:t>investigation</a:t>
                  </a:r>
                  <a:endParaRPr lang="en-US" sz="1200" dirty="0">
                    <a:latin typeface="Calibri Light" panose="020F0302020204030204" pitchFamily="34" charset="0"/>
                  </a:endParaRPr>
                </a:p>
              </p:txBody>
            </p:sp>
            <p:sp>
              <p:nvSpPr>
                <p:cNvPr id="10" name="Chevron 9"/>
                <p:cNvSpPr/>
                <p:nvPr/>
              </p:nvSpPr>
              <p:spPr>
                <a:xfrm rot="10800000">
                  <a:off x="5243102" y="2817126"/>
                  <a:ext cx="1257748" cy="914400"/>
                </a:xfrm>
                <a:prstGeom prst="chevron">
                  <a:avLst/>
                </a:prstGeom>
                <a:solidFill>
                  <a:schemeClr val="bg1">
                    <a:lumMod val="85000"/>
                  </a:schemeClr>
                </a:solidFill>
                <a:ln>
                  <a:noFill/>
                </a:ln>
              </p:spPr>
              <p:style>
                <a:lnRef idx="2">
                  <a:schemeClr val="accent6"/>
                </a:lnRef>
                <a:fillRef idx="1">
                  <a:schemeClr val="lt1"/>
                </a:fillRef>
                <a:effectRef idx="0">
                  <a:schemeClr val="accent6"/>
                </a:effectRef>
                <a:fontRef idx="minor">
                  <a:schemeClr val="dk1"/>
                </a:fontRef>
              </p:style>
              <p:txBody>
                <a:bodyPr rtlCol="0" anchor="t"/>
                <a:lstStyle/>
                <a:p>
                  <a:endParaRPr lang="en-US" sz="1200" dirty="0">
                    <a:solidFill>
                      <a:schemeClr val="tx1"/>
                    </a:solidFill>
                    <a:latin typeface="Calibri Light" panose="020F0302020204030204" pitchFamily="34" charset="0"/>
                  </a:endParaRPr>
                </a:p>
              </p:txBody>
            </p:sp>
          </p:grpSp>
          <p:grpSp>
            <p:nvGrpSpPr>
              <p:cNvPr id="97" name="Group 96"/>
              <p:cNvGrpSpPr/>
              <p:nvPr/>
            </p:nvGrpSpPr>
            <p:grpSpPr>
              <a:xfrm>
                <a:off x="5814602" y="3004476"/>
                <a:ext cx="190500" cy="377825"/>
                <a:chOff x="6303585" y="3722996"/>
                <a:chExt cx="254000" cy="377825"/>
              </a:xfrm>
              <a:solidFill>
                <a:schemeClr val="tx2"/>
              </a:solidFill>
              <a:effectLst>
                <a:outerShdw blurRad="25400" dist="38100" dir="2400000" algn="ctr" rotWithShape="0">
                  <a:srgbClr val="000000">
                    <a:alpha val="10000"/>
                  </a:srgbClr>
                </a:outerShdw>
              </a:effectLst>
            </p:grpSpPr>
            <p:sp>
              <p:nvSpPr>
                <p:cNvPr id="98" name="Freeform 10"/>
                <p:cNvSpPr>
                  <a:spLocks/>
                </p:cNvSpPr>
                <p:nvPr/>
              </p:nvSpPr>
              <p:spPr bwMode="auto">
                <a:xfrm>
                  <a:off x="6322636" y="3819833"/>
                  <a:ext cx="230188" cy="280988"/>
                </a:xfrm>
                <a:custGeom>
                  <a:avLst/>
                  <a:gdLst>
                    <a:gd name="T0" fmla="*/ 128 w 142"/>
                    <a:gd name="T1" fmla="*/ 91 h 176"/>
                    <a:gd name="T2" fmla="*/ 82 w 142"/>
                    <a:gd name="T3" fmla="*/ 77 h 176"/>
                    <a:gd name="T4" fmla="*/ 82 w 142"/>
                    <a:gd name="T5" fmla="*/ 18 h 176"/>
                    <a:gd name="T6" fmla="*/ 64 w 142"/>
                    <a:gd name="T7" fmla="*/ 0 h 176"/>
                    <a:gd name="T8" fmla="*/ 46 w 142"/>
                    <a:gd name="T9" fmla="*/ 18 h 176"/>
                    <a:gd name="T10" fmla="*/ 46 w 142"/>
                    <a:gd name="T11" fmla="*/ 119 h 176"/>
                    <a:gd name="T12" fmla="*/ 11 w 142"/>
                    <a:gd name="T13" fmla="*/ 91 h 176"/>
                    <a:gd name="T14" fmla="*/ 3 w 142"/>
                    <a:gd name="T15" fmla="*/ 96 h 176"/>
                    <a:gd name="T16" fmla="*/ 4 w 142"/>
                    <a:gd name="T17" fmla="*/ 115 h 176"/>
                    <a:gd name="T18" fmla="*/ 47 w 142"/>
                    <a:gd name="T19" fmla="*/ 176 h 176"/>
                    <a:gd name="T20" fmla="*/ 130 w 142"/>
                    <a:gd name="T21" fmla="*/ 176 h 176"/>
                    <a:gd name="T22" fmla="*/ 139 w 142"/>
                    <a:gd name="T23" fmla="*/ 119 h 176"/>
                    <a:gd name="T24" fmla="*/ 128 w 142"/>
                    <a:gd name="T25" fmla="*/ 91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2" h="176">
                      <a:moveTo>
                        <a:pt x="128" y="91"/>
                      </a:moveTo>
                      <a:cubicBezTo>
                        <a:pt x="82" y="77"/>
                        <a:pt x="82" y="77"/>
                        <a:pt x="82" y="77"/>
                      </a:cubicBezTo>
                      <a:cubicBezTo>
                        <a:pt x="82" y="18"/>
                        <a:pt x="82" y="18"/>
                        <a:pt x="82" y="18"/>
                      </a:cubicBezTo>
                      <a:cubicBezTo>
                        <a:pt x="82" y="9"/>
                        <a:pt x="73" y="0"/>
                        <a:pt x="64" y="0"/>
                      </a:cubicBezTo>
                      <a:cubicBezTo>
                        <a:pt x="55" y="0"/>
                        <a:pt x="46" y="9"/>
                        <a:pt x="46" y="18"/>
                      </a:cubicBezTo>
                      <a:cubicBezTo>
                        <a:pt x="46" y="119"/>
                        <a:pt x="46" y="119"/>
                        <a:pt x="46" y="119"/>
                      </a:cubicBezTo>
                      <a:cubicBezTo>
                        <a:pt x="29" y="94"/>
                        <a:pt x="22" y="91"/>
                        <a:pt x="11" y="91"/>
                      </a:cubicBezTo>
                      <a:cubicBezTo>
                        <a:pt x="8" y="91"/>
                        <a:pt x="4" y="93"/>
                        <a:pt x="3" y="96"/>
                      </a:cubicBezTo>
                      <a:cubicBezTo>
                        <a:pt x="0" y="102"/>
                        <a:pt x="1" y="110"/>
                        <a:pt x="4" y="115"/>
                      </a:cubicBezTo>
                      <a:cubicBezTo>
                        <a:pt x="47" y="176"/>
                        <a:pt x="47" y="176"/>
                        <a:pt x="47" y="176"/>
                      </a:cubicBezTo>
                      <a:cubicBezTo>
                        <a:pt x="130" y="176"/>
                        <a:pt x="130" y="176"/>
                        <a:pt x="130" y="176"/>
                      </a:cubicBezTo>
                      <a:cubicBezTo>
                        <a:pt x="139" y="119"/>
                        <a:pt x="139" y="119"/>
                        <a:pt x="139" y="119"/>
                      </a:cubicBezTo>
                      <a:cubicBezTo>
                        <a:pt x="142" y="108"/>
                        <a:pt x="139" y="95"/>
                        <a:pt x="128" y="9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latin typeface="Calibri Light" panose="020F0302020204030204" pitchFamily="34" charset="0"/>
                  </a:endParaRPr>
                </a:p>
              </p:txBody>
            </p:sp>
            <p:sp>
              <p:nvSpPr>
                <p:cNvPr id="99" name="Freeform 11"/>
                <p:cNvSpPr>
                  <a:spLocks/>
                </p:cNvSpPr>
                <p:nvPr/>
              </p:nvSpPr>
              <p:spPr bwMode="auto">
                <a:xfrm>
                  <a:off x="6303585" y="3722996"/>
                  <a:ext cx="254000" cy="219075"/>
                </a:xfrm>
                <a:custGeom>
                  <a:avLst/>
                  <a:gdLst>
                    <a:gd name="T0" fmla="*/ 34 w 157"/>
                    <a:gd name="T1" fmla="*/ 134 h 137"/>
                    <a:gd name="T2" fmla="*/ 34 w 157"/>
                    <a:gd name="T3" fmla="*/ 123 h 137"/>
                    <a:gd name="T4" fmla="*/ 16 w 157"/>
                    <a:gd name="T5" fmla="*/ 78 h 137"/>
                    <a:gd name="T6" fmla="*/ 34 w 157"/>
                    <a:gd name="T7" fmla="*/ 34 h 137"/>
                    <a:gd name="T8" fmla="*/ 79 w 157"/>
                    <a:gd name="T9" fmla="*/ 16 h 137"/>
                    <a:gd name="T10" fmla="*/ 123 w 157"/>
                    <a:gd name="T11" fmla="*/ 34 h 137"/>
                    <a:gd name="T12" fmla="*/ 141 w 157"/>
                    <a:gd name="T13" fmla="*/ 78 h 137"/>
                    <a:gd name="T14" fmla="*/ 123 w 157"/>
                    <a:gd name="T15" fmla="*/ 123 h 137"/>
                    <a:gd name="T16" fmla="*/ 123 w 157"/>
                    <a:gd name="T17" fmla="*/ 134 h 137"/>
                    <a:gd name="T18" fmla="*/ 129 w 157"/>
                    <a:gd name="T19" fmla="*/ 136 h 137"/>
                    <a:gd name="T20" fmla="*/ 134 w 157"/>
                    <a:gd name="T21" fmla="*/ 134 h 137"/>
                    <a:gd name="T22" fmla="*/ 157 w 157"/>
                    <a:gd name="T23" fmla="*/ 78 h 137"/>
                    <a:gd name="T24" fmla="*/ 134 w 157"/>
                    <a:gd name="T25" fmla="*/ 23 h 137"/>
                    <a:gd name="T26" fmla="*/ 79 w 157"/>
                    <a:gd name="T27" fmla="*/ 0 h 137"/>
                    <a:gd name="T28" fmla="*/ 79 w 157"/>
                    <a:gd name="T29" fmla="*/ 0 h 137"/>
                    <a:gd name="T30" fmla="*/ 23 w 157"/>
                    <a:gd name="T31" fmla="*/ 23 h 137"/>
                    <a:gd name="T32" fmla="*/ 0 w 157"/>
                    <a:gd name="T33" fmla="*/ 78 h 137"/>
                    <a:gd name="T34" fmla="*/ 23 w 157"/>
                    <a:gd name="T35" fmla="*/ 134 h 137"/>
                    <a:gd name="T36" fmla="*/ 34 w 157"/>
                    <a:gd name="T37" fmla="*/ 134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7" h="137">
                      <a:moveTo>
                        <a:pt x="34" y="134"/>
                      </a:moveTo>
                      <a:cubicBezTo>
                        <a:pt x="37" y="131"/>
                        <a:pt x="37" y="126"/>
                        <a:pt x="34" y="123"/>
                      </a:cubicBezTo>
                      <a:cubicBezTo>
                        <a:pt x="23" y="111"/>
                        <a:pt x="16" y="95"/>
                        <a:pt x="16" y="78"/>
                      </a:cubicBezTo>
                      <a:cubicBezTo>
                        <a:pt x="16" y="62"/>
                        <a:pt x="23" y="46"/>
                        <a:pt x="34" y="34"/>
                      </a:cubicBezTo>
                      <a:cubicBezTo>
                        <a:pt x="46" y="22"/>
                        <a:pt x="62" y="16"/>
                        <a:pt x="79" y="16"/>
                      </a:cubicBezTo>
                      <a:cubicBezTo>
                        <a:pt x="95" y="16"/>
                        <a:pt x="111" y="22"/>
                        <a:pt x="123" y="34"/>
                      </a:cubicBezTo>
                      <a:cubicBezTo>
                        <a:pt x="135" y="46"/>
                        <a:pt x="141" y="62"/>
                        <a:pt x="141" y="78"/>
                      </a:cubicBezTo>
                      <a:cubicBezTo>
                        <a:pt x="141" y="95"/>
                        <a:pt x="135" y="111"/>
                        <a:pt x="123" y="123"/>
                      </a:cubicBezTo>
                      <a:cubicBezTo>
                        <a:pt x="120" y="126"/>
                        <a:pt x="120" y="131"/>
                        <a:pt x="123" y="134"/>
                      </a:cubicBezTo>
                      <a:cubicBezTo>
                        <a:pt x="124" y="135"/>
                        <a:pt x="126" y="136"/>
                        <a:pt x="129" y="136"/>
                      </a:cubicBezTo>
                      <a:cubicBezTo>
                        <a:pt x="131" y="136"/>
                        <a:pt x="133" y="135"/>
                        <a:pt x="134" y="134"/>
                      </a:cubicBezTo>
                      <a:cubicBezTo>
                        <a:pt x="149" y="119"/>
                        <a:pt x="157" y="99"/>
                        <a:pt x="157" y="78"/>
                      </a:cubicBezTo>
                      <a:cubicBezTo>
                        <a:pt x="157" y="57"/>
                        <a:pt x="149" y="38"/>
                        <a:pt x="134" y="23"/>
                      </a:cubicBezTo>
                      <a:cubicBezTo>
                        <a:pt x="119" y="8"/>
                        <a:pt x="100" y="0"/>
                        <a:pt x="79" y="0"/>
                      </a:cubicBezTo>
                      <a:cubicBezTo>
                        <a:pt x="79" y="0"/>
                        <a:pt x="79" y="0"/>
                        <a:pt x="79" y="0"/>
                      </a:cubicBezTo>
                      <a:cubicBezTo>
                        <a:pt x="58" y="0"/>
                        <a:pt x="38" y="8"/>
                        <a:pt x="23" y="23"/>
                      </a:cubicBezTo>
                      <a:cubicBezTo>
                        <a:pt x="8" y="38"/>
                        <a:pt x="0" y="57"/>
                        <a:pt x="0" y="78"/>
                      </a:cubicBezTo>
                      <a:cubicBezTo>
                        <a:pt x="0" y="99"/>
                        <a:pt x="8" y="119"/>
                        <a:pt x="23" y="134"/>
                      </a:cubicBezTo>
                      <a:cubicBezTo>
                        <a:pt x="26" y="137"/>
                        <a:pt x="31" y="137"/>
                        <a:pt x="34" y="1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latin typeface="Calibri Light" panose="020F0302020204030204" pitchFamily="34" charset="0"/>
                  </a:endParaRPr>
                </a:p>
              </p:txBody>
            </p:sp>
          </p:grpSp>
        </p:grpSp>
      </p:grpSp>
      <p:sp>
        <p:nvSpPr>
          <p:cNvPr id="207" name="Chevron 206"/>
          <p:cNvSpPr/>
          <p:nvPr/>
        </p:nvSpPr>
        <p:spPr>
          <a:xfrm rot="5400000">
            <a:off x="7821616" y="2284729"/>
            <a:ext cx="756914" cy="1322071"/>
          </a:xfrm>
          <a:prstGeom prst="chevron">
            <a:avLst>
              <a:gd name="adj" fmla="val 79789"/>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t"/>
          <a:lstStyle/>
          <a:p>
            <a:endParaRPr lang="en-US" sz="1200">
              <a:solidFill>
                <a:schemeClr val="tx1"/>
              </a:solidFill>
              <a:latin typeface="Calibri Light" panose="020F0302020204030204" pitchFamily="34" charset="0"/>
            </a:endParaRPr>
          </a:p>
        </p:txBody>
      </p:sp>
      <p:sp>
        <p:nvSpPr>
          <p:cNvPr id="8" name="Pentagon 7"/>
          <p:cNvSpPr/>
          <p:nvPr/>
        </p:nvSpPr>
        <p:spPr>
          <a:xfrm rot="5400000">
            <a:off x="7418148" y="1742840"/>
            <a:ext cx="1552159" cy="1362963"/>
          </a:xfrm>
          <a:prstGeom prst="homePlate">
            <a:avLst/>
          </a:prstGeom>
          <a:solidFill>
            <a:schemeClr val="bg1">
              <a:lumMod val="85000"/>
            </a:schemeClr>
          </a:solidFill>
          <a:ln w="57150">
            <a:solidFill>
              <a:schemeClr val="accent3"/>
            </a:solidFill>
          </a:ln>
        </p:spPr>
        <p:style>
          <a:lnRef idx="2">
            <a:schemeClr val="accent6"/>
          </a:lnRef>
          <a:fillRef idx="1">
            <a:schemeClr val="lt1"/>
          </a:fillRef>
          <a:effectRef idx="0">
            <a:schemeClr val="accent6"/>
          </a:effectRef>
          <a:fontRef idx="minor">
            <a:schemeClr val="dk1"/>
          </a:fontRef>
        </p:style>
        <p:txBody>
          <a:bodyPr rtlCol="0" anchor="t"/>
          <a:lstStyle/>
          <a:p>
            <a:endParaRPr lang="en-US" sz="1200" dirty="0">
              <a:latin typeface="Calibri Light" panose="020F0302020204030204" pitchFamily="34" charset="0"/>
            </a:endParaRPr>
          </a:p>
        </p:txBody>
      </p:sp>
      <p:sp>
        <p:nvSpPr>
          <p:cNvPr id="209" name="Rectangle 208"/>
          <p:cNvSpPr/>
          <p:nvPr/>
        </p:nvSpPr>
        <p:spPr>
          <a:xfrm>
            <a:off x="7334744" y="1676400"/>
            <a:ext cx="374971" cy="859536"/>
          </a:xfrm>
          <a:prstGeom prst="rect">
            <a:avLst/>
          </a:prstGeom>
          <a:solidFill>
            <a:schemeClr val="bg1">
              <a:lumMod val="85000"/>
            </a:schemeClr>
          </a:solidFill>
          <a:ln w="57150">
            <a:noFill/>
          </a:ln>
        </p:spPr>
        <p:style>
          <a:lnRef idx="2">
            <a:schemeClr val="accent6"/>
          </a:lnRef>
          <a:fillRef idx="1">
            <a:schemeClr val="lt1"/>
          </a:fillRef>
          <a:effectRef idx="0">
            <a:schemeClr val="accent6"/>
          </a:effectRef>
          <a:fontRef idx="minor">
            <a:schemeClr val="dk1"/>
          </a:fontRef>
        </p:style>
        <p:txBody>
          <a:bodyPr rtlCol="0" anchor="t"/>
          <a:lstStyle/>
          <a:p>
            <a:r>
              <a:rPr lang="en-US" sz="1200" dirty="0">
                <a:solidFill>
                  <a:schemeClr val="tx1"/>
                </a:solidFill>
                <a:latin typeface="Calibri Light" panose="020F0302020204030204" pitchFamily="34" charset="0"/>
              </a:rPr>
              <a:t>	</a:t>
            </a:r>
          </a:p>
        </p:txBody>
      </p:sp>
      <p:grpSp>
        <p:nvGrpSpPr>
          <p:cNvPr id="185" name="Group 184"/>
          <p:cNvGrpSpPr/>
          <p:nvPr/>
        </p:nvGrpSpPr>
        <p:grpSpPr>
          <a:xfrm>
            <a:off x="8107680" y="2743200"/>
            <a:ext cx="274320" cy="274320"/>
            <a:chOff x="7180346" y="3055122"/>
            <a:chExt cx="613083" cy="645072"/>
          </a:xfrm>
        </p:grpSpPr>
        <p:grpSp>
          <p:nvGrpSpPr>
            <p:cNvPr id="189" name="Group 188"/>
            <p:cNvGrpSpPr>
              <a:grpSpLocks noChangeAspect="1"/>
            </p:cNvGrpSpPr>
            <p:nvPr/>
          </p:nvGrpSpPr>
          <p:grpSpPr>
            <a:xfrm>
              <a:off x="7180346" y="3334434"/>
              <a:ext cx="274320" cy="365760"/>
              <a:chOff x="5221288" y="3084513"/>
              <a:chExt cx="911225" cy="911226"/>
            </a:xfrm>
            <a:solidFill>
              <a:schemeClr val="accent3"/>
            </a:solidFill>
            <a:effectLst>
              <a:outerShdw blurRad="25400" dist="38100" dir="2400000" algn="ctr" rotWithShape="0">
                <a:srgbClr val="000000">
                  <a:alpha val="10000"/>
                </a:srgbClr>
              </a:outerShdw>
            </a:effectLst>
          </p:grpSpPr>
          <p:sp>
            <p:nvSpPr>
              <p:cNvPr id="195" name="Freeform 16"/>
              <p:cNvSpPr>
                <a:spLocks/>
              </p:cNvSpPr>
              <p:nvPr/>
            </p:nvSpPr>
            <p:spPr bwMode="auto">
              <a:xfrm>
                <a:off x="5221288" y="3479801"/>
                <a:ext cx="911225" cy="515938"/>
              </a:xfrm>
              <a:custGeom>
                <a:avLst/>
                <a:gdLst>
                  <a:gd name="T0" fmla="*/ 240 w 240"/>
                  <a:gd name="T1" fmla="*/ 68 h 136"/>
                  <a:gd name="T2" fmla="*/ 240 w 240"/>
                  <a:gd name="T3" fmla="*/ 67 h 136"/>
                  <a:gd name="T4" fmla="*/ 240 w 240"/>
                  <a:gd name="T5" fmla="*/ 66 h 136"/>
                  <a:gd name="T6" fmla="*/ 239 w 240"/>
                  <a:gd name="T7" fmla="*/ 66 h 136"/>
                  <a:gd name="T8" fmla="*/ 203 w 240"/>
                  <a:gd name="T9" fmla="*/ 2 h 136"/>
                  <a:gd name="T10" fmla="*/ 200 w 240"/>
                  <a:gd name="T11" fmla="*/ 0 h 136"/>
                  <a:gd name="T12" fmla="*/ 156 w 240"/>
                  <a:gd name="T13" fmla="*/ 0 h 136"/>
                  <a:gd name="T14" fmla="*/ 152 w 240"/>
                  <a:gd name="T15" fmla="*/ 4 h 136"/>
                  <a:gd name="T16" fmla="*/ 156 w 240"/>
                  <a:gd name="T17" fmla="*/ 8 h 136"/>
                  <a:gd name="T18" fmla="*/ 198 w 240"/>
                  <a:gd name="T19" fmla="*/ 8 h 136"/>
                  <a:gd name="T20" fmla="*/ 229 w 240"/>
                  <a:gd name="T21" fmla="*/ 64 h 136"/>
                  <a:gd name="T22" fmla="*/ 164 w 240"/>
                  <a:gd name="T23" fmla="*/ 64 h 136"/>
                  <a:gd name="T24" fmla="*/ 160 w 240"/>
                  <a:gd name="T25" fmla="*/ 68 h 136"/>
                  <a:gd name="T26" fmla="*/ 160 w 240"/>
                  <a:gd name="T27" fmla="*/ 76 h 136"/>
                  <a:gd name="T28" fmla="*/ 144 w 240"/>
                  <a:gd name="T29" fmla="*/ 88 h 136"/>
                  <a:gd name="T30" fmla="*/ 100 w 240"/>
                  <a:gd name="T31" fmla="*/ 88 h 136"/>
                  <a:gd name="T32" fmla="*/ 88 w 240"/>
                  <a:gd name="T33" fmla="*/ 75 h 136"/>
                  <a:gd name="T34" fmla="*/ 88 w 240"/>
                  <a:gd name="T35" fmla="*/ 68 h 136"/>
                  <a:gd name="T36" fmla="*/ 84 w 240"/>
                  <a:gd name="T37" fmla="*/ 64 h 136"/>
                  <a:gd name="T38" fmla="*/ 11 w 240"/>
                  <a:gd name="T39" fmla="*/ 64 h 136"/>
                  <a:gd name="T40" fmla="*/ 42 w 240"/>
                  <a:gd name="T41" fmla="*/ 8 h 136"/>
                  <a:gd name="T42" fmla="*/ 92 w 240"/>
                  <a:gd name="T43" fmla="*/ 8 h 136"/>
                  <a:gd name="T44" fmla="*/ 96 w 240"/>
                  <a:gd name="T45" fmla="*/ 4 h 136"/>
                  <a:gd name="T46" fmla="*/ 92 w 240"/>
                  <a:gd name="T47" fmla="*/ 0 h 136"/>
                  <a:gd name="T48" fmla="*/ 40 w 240"/>
                  <a:gd name="T49" fmla="*/ 0 h 136"/>
                  <a:gd name="T50" fmla="*/ 37 w 240"/>
                  <a:gd name="T51" fmla="*/ 2 h 136"/>
                  <a:gd name="T52" fmla="*/ 1 w 240"/>
                  <a:gd name="T53" fmla="*/ 66 h 136"/>
                  <a:gd name="T54" fmla="*/ 0 w 240"/>
                  <a:gd name="T55" fmla="*/ 66 h 136"/>
                  <a:gd name="T56" fmla="*/ 0 w 240"/>
                  <a:gd name="T57" fmla="*/ 67 h 136"/>
                  <a:gd name="T58" fmla="*/ 0 w 240"/>
                  <a:gd name="T59" fmla="*/ 68 h 136"/>
                  <a:gd name="T60" fmla="*/ 0 w 240"/>
                  <a:gd name="T61" fmla="*/ 68 h 136"/>
                  <a:gd name="T62" fmla="*/ 0 w 240"/>
                  <a:gd name="T63" fmla="*/ 132 h 136"/>
                  <a:gd name="T64" fmla="*/ 4 w 240"/>
                  <a:gd name="T65" fmla="*/ 136 h 136"/>
                  <a:gd name="T66" fmla="*/ 236 w 240"/>
                  <a:gd name="T67" fmla="*/ 136 h 136"/>
                  <a:gd name="T68" fmla="*/ 240 w 240"/>
                  <a:gd name="T69" fmla="*/ 132 h 136"/>
                  <a:gd name="T70" fmla="*/ 240 w 240"/>
                  <a:gd name="T71" fmla="*/ 68 h 136"/>
                  <a:gd name="T72" fmla="*/ 240 w 240"/>
                  <a:gd name="T73" fmla="*/ 68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40" h="136">
                    <a:moveTo>
                      <a:pt x="240" y="68"/>
                    </a:moveTo>
                    <a:cubicBezTo>
                      <a:pt x="240" y="68"/>
                      <a:pt x="240" y="67"/>
                      <a:pt x="240" y="67"/>
                    </a:cubicBezTo>
                    <a:cubicBezTo>
                      <a:pt x="240" y="67"/>
                      <a:pt x="240" y="66"/>
                      <a:pt x="240" y="66"/>
                    </a:cubicBezTo>
                    <a:cubicBezTo>
                      <a:pt x="240" y="66"/>
                      <a:pt x="240" y="66"/>
                      <a:pt x="239" y="66"/>
                    </a:cubicBezTo>
                    <a:cubicBezTo>
                      <a:pt x="203" y="2"/>
                      <a:pt x="203" y="2"/>
                      <a:pt x="203" y="2"/>
                    </a:cubicBezTo>
                    <a:cubicBezTo>
                      <a:pt x="203" y="1"/>
                      <a:pt x="201" y="0"/>
                      <a:pt x="200" y="0"/>
                    </a:cubicBezTo>
                    <a:cubicBezTo>
                      <a:pt x="156" y="0"/>
                      <a:pt x="156" y="0"/>
                      <a:pt x="156" y="0"/>
                    </a:cubicBezTo>
                    <a:cubicBezTo>
                      <a:pt x="154" y="0"/>
                      <a:pt x="152" y="2"/>
                      <a:pt x="152" y="4"/>
                    </a:cubicBezTo>
                    <a:cubicBezTo>
                      <a:pt x="152" y="6"/>
                      <a:pt x="154" y="8"/>
                      <a:pt x="156" y="8"/>
                    </a:cubicBezTo>
                    <a:cubicBezTo>
                      <a:pt x="198" y="8"/>
                      <a:pt x="198" y="8"/>
                      <a:pt x="198" y="8"/>
                    </a:cubicBezTo>
                    <a:cubicBezTo>
                      <a:pt x="229" y="64"/>
                      <a:pt x="229" y="64"/>
                      <a:pt x="229" y="64"/>
                    </a:cubicBezTo>
                    <a:cubicBezTo>
                      <a:pt x="164" y="64"/>
                      <a:pt x="164" y="64"/>
                      <a:pt x="164" y="64"/>
                    </a:cubicBezTo>
                    <a:cubicBezTo>
                      <a:pt x="162" y="64"/>
                      <a:pt x="160" y="66"/>
                      <a:pt x="160" y="68"/>
                    </a:cubicBezTo>
                    <a:cubicBezTo>
                      <a:pt x="160" y="76"/>
                      <a:pt x="160" y="76"/>
                      <a:pt x="160" y="76"/>
                    </a:cubicBezTo>
                    <a:cubicBezTo>
                      <a:pt x="160" y="81"/>
                      <a:pt x="150" y="88"/>
                      <a:pt x="144" y="88"/>
                    </a:cubicBezTo>
                    <a:cubicBezTo>
                      <a:pt x="100" y="88"/>
                      <a:pt x="100" y="88"/>
                      <a:pt x="100" y="88"/>
                    </a:cubicBezTo>
                    <a:cubicBezTo>
                      <a:pt x="94" y="88"/>
                      <a:pt x="88" y="82"/>
                      <a:pt x="88" y="75"/>
                    </a:cubicBezTo>
                    <a:cubicBezTo>
                      <a:pt x="88" y="68"/>
                      <a:pt x="88" y="68"/>
                      <a:pt x="88" y="68"/>
                    </a:cubicBezTo>
                    <a:cubicBezTo>
                      <a:pt x="88" y="66"/>
                      <a:pt x="86" y="64"/>
                      <a:pt x="84" y="64"/>
                    </a:cubicBezTo>
                    <a:cubicBezTo>
                      <a:pt x="11" y="64"/>
                      <a:pt x="11" y="64"/>
                      <a:pt x="11" y="64"/>
                    </a:cubicBezTo>
                    <a:cubicBezTo>
                      <a:pt x="42" y="8"/>
                      <a:pt x="42" y="8"/>
                      <a:pt x="42" y="8"/>
                    </a:cubicBezTo>
                    <a:cubicBezTo>
                      <a:pt x="92" y="8"/>
                      <a:pt x="92" y="8"/>
                      <a:pt x="92" y="8"/>
                    </a:cubicBezTo>
                    <a:cubicBezTo>
                      <a:pt x="94" y="8"/>
                      <a:pt x="96" y="6"/>
                      <a:pt x="96" y="4"/>
                    </a:cubicBezTo>
                    <a:cubicBezTo>
                      <a:pt x="96" y="2"/>
                      <a:pt x="94" y="0"/>
                      <a:pt x="92" y="0"/>
                    </a:cubicBezTo>
                    <a:cubicBezTo>
                      <a:pt x="40" y="0"/>
                      <a:pt x="40" y="0"/>
                      <a:pt x="40" y="0"/>
                    </a:cubicBezTo>
                    <a:cubicBezTo>
                      <a:pt x="39" y="0"/>
                      <a:pt x="37" y="1"/>
                      <a:pt x="37" y="2"/>
                    </a:cubicBezTo>
                    <a:cubicBezTo>
                      <a:pt x="1" y="66"/>
                      <a:pt x="1" y="66"/>
                      <a:pt x="1" y="66"/>
                    </a:cubicBezTo>
                    <a:cubicBezTo>
                      <a:pt x="0" y="66"/>
                      <a:pt x="0" y="66"/>
                      <a:pt x="0" y="66"/>
                    </a:cubicBezTo>
                    <a:cubicBezTo>
                      <a:pt x="0" y="66"/>
                      <a:pt x="0" y="67"/>
                      <a:pt x="0" y="67"/>
                    </a:cubicBezTo>
                    <a:cubicBezTo>
                      <a:pt x="0" y="67"/>
                      <a:pt x="0" y="68"/>
                      <a:pt x="0" y="68"/>
                    </a:cubicBezTo>
                    <a:cubicBezTo>
                      <a:pt x="0" y="68"/>
                      <a:pt x="0" y="68"/>
                      <a:pt x="0" y="68"/>
                    </a:cubicBezTo>
                    <a:cubicBezTo>
                      <a:pt x="0" y="132"/>
                      <a:pt x="0" y="132"/>
                      <a:pt x="0" y="132"/>
                    </a:cubicBezTo>
                    <a:cubicBezTo>
                      <a:pt x="0" y="134"/>
                      <a:pt x="2" y="136"/>
                      <a:pt x="4" y="136"/>
                    </a:cubicBezTo>
                    <a:cubicBezTo>
                      <a:pt x="236" y="136"/>
                      <a:pt x="236" y="136"/>
                      <a:pt x="236" y="136"/>
                    </a:cubicBezTo>
                    <a:cubicBezTo>
                      <a:pt x="238" y="136"/>
                      <a:pt x="240" y="134"/>
                      <a:pt x="240" y="132"/>
                    </a:cubicBezTo>
                    <a:cubicBezTo>
                      <a:pt x="240" y="68"/>
                      <a:pt x="240" y="68"/>
                      <a:pt x="240" y="68"/>
                    </a:cubicBezTo>
                    <a:cubicBezTo>
                      <a:pt x="240" y="68"/>
                      <a:pt x="240" y="68"/>
                      <a:pt x="240" y="6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latin typeface="Calibri Light" panose="020F0302020204030204" pitchFamily="34" charset="0"/>
                </a:endParaRPr>
              </a:p>
            </p:txBody>
          </p:sp>
          <p:sp>
            <p:nvSpPr>
              <p:cNvPr id="196" name="Freeform 17"/>
              <p:cNvSpPr>
                <a:spLocks/>
              </p:cNvSpPr>
              <p:nvPr/>
            </p:nvSpPr>
            <p:spPr bwMode="auto">
              <a:xfrm>
                <a:off x="5524501" y="3084513"/>
                <a:ext cx="334963" cy="455613"/>
              </a:xfrm>
              <a:custGeom>
                <a:avLst/>
                <a:gdLst>
                  <a:gd name="T0" fmla="*/ 7 w 88"/>
                  <a:gd name="T1" fmla="*/ 47 h 120"/>
                  <a:gd name="T2" fmla="*/ 40 w 88"/>
                  <a:gd name="T3" fmla="*/ 14 h 120"/>
                  <a:gd name="T4" fmla="*/ 40 w 88"/>
                  <a:gd name="T5" fmla="*/ 116 h 120"/>
                  <a:gd name="T6" fmla="*/ 44 w 88"/>
                  <a:gd name="T7" fmla="*/ 120 h 120"/>
                  <a:gd name="T8" fmla="*/ 48 w 88"/>
                  <a:gd name="T9" fmla="*/ 116 h 120"/>
                  <a:gd name="T10" fmla="*/ 48 w 88"/>
                  <a:gd name="T11" fmla="*/ 14 h 120"/>
                  <a:gd name="T12" fmla="*/ 81 w 88"/>
                  <a:gd name="T13" fmla="*/ 47 h 120"/>
                  <a:gd name="T14" fmla="*/ 84 w 88"/>
                  <a:gd name="T15" fmla="*/ 48 h 120"/>
                  <a:gd name="T16" fmla="*/ 87 w 88"/>
                  <a:gd name="T17" fmla="*/ 47 h 120"/>
                  <a:gd name="T18" fmla="*/ 87 w 88"/>
                  <a:gd name="T19" fmla="*/ 41 h 120"/>
                  <a:gd name="T20" fmla="*/ 47 w 88"/>
                  <a:gd name="T21" fmla="*/ 1 h 120"/>
                  <a:gd name="T22" fmla="*/ 46 w 88"/>
                  <a:gd name="T23" fmla="*/ 0 h 120"/>
                  <a:gd name="T24" fmla="*/ 42 w 88"/>
                  <a:gd name="T25" fmla="*/ 0 h 120"/>
                  <a:gd name="T26" fmla="*/ 41 w 88"/>
                  <a:gd name="T27" fmla="*/ 1 h 120"/>
                  <a:gd name="T28" fmla="*/ 1 w 88"/>
                  <a:gd name="T29" fmla="*/ 41 h 120"/>
                  <a:gd name="T30" fmla="*/ 1 w 88"/>
                  <a:gd name="T31" fmla="*/ 47 h 120"/>
                  <a:gd name="T32" fmla="*/ 7 w 88"/>
                  <a:gd name="T33" fmla="*/ 47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 h="120">
                    <a:moveTo>
                      <a:pt x="7" y="47"/>
                    </a:moveTo>
                    <a:cubicBezTo>
                      <a:pt x="40" y="14"/>
                      <a:pt x="40" y="14"/>
                      <a:pt x="40" y="14"/>
                    </a:cubicBezTo>
                    <a:cubicBezTo>
                      <a:pt x="40" y="116"/>
                      <a:pt x="40" y="116"/>
                      <a:pt x="40" y="116"/>
                    </a:cubicBezTo>
                    <a:cubicBezTo>
                      <a:pt x="40" y="118"/>
                      <a:pt x="42" y="120"/>
                      <a:pt x="44" y="120"/>
                    </a:cubicBezTo>
                    <a:cubicBezTo>
                      <a:pt x="46" y="120"/>
                      <a:pt x="48" y="118"/>
                      <a:pt x="48" y="116"/>
                    </a:cubicBezTo>
                    <a:cubicBezTo>
                      <a:pt x="48" y="14"/>
                      <a:pt x="48" y="14"/>
                      <a:pt x="48" y="14"/>
                    </a:cubicBezTo>
                    <a:cubicBezTo>
                      <a:pt x="81" y="47"/>
                      <a:pt x="81" y="47"/>
                      <a:pt x="81" y="47"/>
                    </a:cubicBezTo>
                    <a:cubicBezTo>
                      <a:pt x="82" y="48"/>
                      <a:pt x="83" y="48"/>
                      <a:pt x="84" y="48"/>
                    </a:cubicBezTo>
                    <a:cubicBezTo>
                      <a:pt x="85" y="48"/>
                      <a:pt x="86" y="48"/>
                      <a:pt x="87" y="47"/>
                    </a:cubicBezTo>
                    <a:cubicBezTo>
                      <a:pt x="88" y="45"/>
                      <a:pt x="88" y="43"/>
                      <a:pt x="87" y="41"/>
                    </a:cubicBezTo>
                    <a:cubicBezTo>
                      <a:pt x="47" y="1"/>
                      <a:pt x="47" y="1"/>
                      <a:pt x="47" y="1"/>
                    </a:cubicBezTo>
                    <a:cubicBezTo>
                      <a:pt x="46" y="1"/>
                      <a:pt x="46" y="1"/>
                      <a:pt x="46" y="0"/>
                    </a:cubicBezTo>
                    <a:cubicBezTo>
                      <a:pt x="45" y="0"/>
                      <a:pt x="43" y="0"/>
                      <a:pt x="42" y="0"/>
                    </a:cubicBezTo>
                    <a:cubicBezTo>
                      <a:pt x="42" y="1"/>
                      <a:pt x="42" y="1"/>
                      <a:pt x="41" y="1"/>
                    </a:cubicBezTo>
                    <a:cubicBezTo>
                      <a:pt x="1" y="41"/>
                      <a:pt x="1" y="41"/>
                      <a:pt x="1" y="41"/>
                    </a:cubicBezTo>
                    <a:cubicBezTo>
                      <a:pt x="0" y="43"/>
                      <a:pt x="0" y="45"/>
                      <a:pt x="1" y="47"/>
                    </a:cubicBezTo>
                    <a:cubicBezTo>
                      <a:pt x="3" y="48"/>
                      <a:pt x="5" y="48"/>
                      <a:pt x="7" y="4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latin typeface="Calibri Light" panose="020F0302020204030204" pitchFamily="34" charset="0"/>
                </a:endParaRPr>
              </a:p>
            </p:txBody>
          </p:sp>
        </p:grpSp>
        <p:grpSp>
          <p:nvGrpSpPr>
            <p:cNvPr id="190" name="Group 189"/>
            <p:cNvGrpSpPr/>
            <p:nvPr/>
          </p:nvGrpSpPr>
          <p:grpSpPr>
            <a:xfrm>
              <a:off x="7427669" y="3055122"/>
              <a:ext cx="365760" cy="365760"/>
              <a:chOff x="8739188" y="4205288"/>
              <a:chExt cx="276225" cy="276225"/>
            </a:xfrm>
            <a:solidFill>
              <a:schemeClr val="accent3"/>
            </a:solidFill>
            <a:effectLst>
              <a:outerShdw blurRad="25400" dist="38100" dir="2400000" algn="ctr" rotWithShape="0">
                <a:srgbClr val="000000">
                  <a:alpha val="10000"/>
                </a:srgbClr>
              </a:outerShdw>
            </a:effectLst>
          </p:grpSpPr>
          <p:sp>
            <p:nvSpPr>
              <p:cNvPr id="192" name="Freeform 3424"/>
              <p:cNvSpPr>
                <a:spLocks/>
              </p:cNvSpPr>
              <p:nvPr/>
            </p:nvSpPr>
            <p:spPr bwMode="auto">
              <a:xfrm>
                <a:off x="8739188" y="4260850"/>
                <a:ext cx="182562" cy="211138"/>
              </a:xfrm>
              <a:custGeom>
                <a:avLst/>
                <a:gdLst>
                  <a:gd name="T0" fmla="*/ 384 w 459"/>
                  <a:gd name="T1" fmla="*/ 283 h 532"/>
                  <a:gd name="T2" fmla="*/ 392 w 459"/>
                  <a:gd name="T3" fmla="*/ 208 h 532"/>
                  <a:gd name="T4" fmla="*/ 408 w 459"/>
                  <a:gd name="T5" fmla="*/ 193 h 532"/>
                  <a:gd name="T6" fmla="*/ 421 w 459"/>
                  <a:gd name="T7" fmla="*/ 176 h 532"/>
                  <a:gd name="T8" fmla="*/ 434 w 459"/>
                  <a:gd name="T9" fmla="*/ 157 h 532"/>
                  <a:gd name="T10" fmla="*/ 443 w 459"/>
                  <a:gd name="T11" fmla="*/ 136 h 532"/>
                  <a:gd name="T12" fmla="*/ 450 w 459"/>
                  <a:gd name="T13" fmla="*/ 113 h 532"/>
                  <a:gd name="T14" fmla="*/ 455 w 459"/>
                  <a:gd name="T15" fmla="*/ 90 h 532"/>
                  <a:gd name="T16" fmla="*/ 458 w 459"/>
                  <a:gd name="T17" fmla="*/ 66 h 532"/>
                  <a:gd name="T18" fmla="*/ 459 w 459"/>
                  <a:gd name="T19" fmla="*/ 50 h 532"/>
                  <a:gd name="T20" fmla="*/ 441 w 459"/>
                  <a:gd name="T21" fmla="*/ 49 h 532"/>
                  <a:gd name="T22" fmla="*/ 410 w 459"/>
                  <a:gd name="T23" fmla="*/ 49 h 532"/>
                  <a:gd name="T24" fmla="*/ 382 w 459"/>
                  <a:gd name="T25" fmla="*/ 45 h 532"/>
                  <a:gd name="T26" fmla="*/ 355 w 459"/>
                  <a:gd name="T27" fmla="*/ 34 h 532"/>
                  <a:gd name="T28" fmla="*/ 330 w 459"/>
                  <a:gd name="T29" fmla="*/ 14 h 532"/>
                  <a:gd name="T30" fmla="*/ 308 w 459"/>
                  <a:gd name="T31" fmla="*/ 11 h 532"/>
                  <a:gd name="T32" fmla="*/ 282 w 459"/>
                  <a:gd name="T33" fmla="*/ 29 h 532"/>
                  <a:gd name="T34" fmla="*/ 253 w 459"/>
                  <a:gd name="T35" fmla="*/ 41 h 532"/>
                  <a:gd name="T36" fmla="*/ 220 w 459"/>
                  <a:gd name="T37" fmla="*/ 49 h 532"/>
                  <a:gd name="T38" fmla="*/ 188 w 459"/>
                  <a:gd name="T39" fmla="*/ 48 h 532"/>
                  <a:gd name="T40" fmla="*/ 151 w 459"/>
                  <a:gd name="T41" fmla="*/ 38 h 532"/>
                  <a:gd name="T42" fmla="*/ 132 w 459"/>
                  <a:gd name="T43" fmla="*/ 41 h 532"/>
                  <a:gd name="T44" fmla="*/ 132 w 459"/>
                  <a:gd name="T45" fmla="*/ 66 h 532"/>
                  <a:gd name="T46" fmla="*/ 136 w 459"/>
                  <a:gd name="T47" fmla="*/ 93 h 532"/>
                  <a:gd name="T48" fmla="*/ 141 w 459"/>
                  <a:gd name="T49" fmla="*/ 117 h 532"/>
                  <a:gd name="T50" fmla="*/ 150 w 459"/>
                  <a:gd name="T51" fmla="*/ 140 h 532"/>
                  <a:gd name="T52" fmla="*/ 161 w 459"/>
                  <a:gd name="T53" fmla="*/ 162 h 532"/>
                  <a:gd name="T54" fmla="*/ 174 w 459"/>
                  <a:gd name="T55" fmla="*/ 183 h 532"/>
                  <a:gd name="T56" fmla="*/ 190 w 459"/>
                  <a:gd name="T57" fmla="*/ 199 h 532"/>
                  <a:gd name="T58" fmla="*/ 206 w 459"/>
                  <a:gd name="T59" fmla="*/ 215 h 532"/>
                  <a:gd name="T60" fmla="*/ 215 w 459"/>
                  <a:gd name="T61" fmla="*/ 283 h 532"/>
                  <a:gd name="T62" fmla="*/ 53 w 459"/>
                  <a:gd name="T63" fmla="*/ 344 h 532"/>
                  <a:gd name="T64" fmla="*/ 28 w 459"/>
                  <a:gd name="T65" fmla="*/ 364 h 532"/>
                  <a:gd name="T66" fmla="*/ 10 w 459"/>
                  <a:gd name="T67" fmla="*/ 389 h 532"/>
                  <a:gd name="T68" fmla="*/ 1 w 459"/>
                  <a:gd name="T69" fmla="*/ 419 h 532"/>
                  <a:gd name="T70" fmla="*/ 0 w 459"/>
                  <a:gd name="T71" fmla="*/ 532 h 532"/>
                  <a:gd name="T72" fmla="*/ 441 w 459"/>
                  <a:gd name="T73" fmla="*/ 520 h 532"/>
                  <a:gd name="T74" fmla="*/ 426 w 459"/>
                  <a:gd name="T75" fmla="*/ 496 h 532"/>
                  <a:gd name="T76" fmla="*/ 414 w 459"/>
                  <a:gd name="T77" fmla="*/ 469 h 532"/>
                  <a:gd name="T78" fmla="*/ 409 w 459"/>
                  <a:gd name="T79" fmla="*/ 440 h 532"/>
                  <a:gd name="T80" fmla="*/ 409 w 459"/>
                  <a:gd name="T81" fmla="*/ 407 h 532"/>
                  <a:gd name="T82" fmla="*/ 416 w 459"/>
                  <a:gd name="T83" fmla="*/ 375 h 532"/>
                  <a:gd name="T84" fmla="*/ 428 w 459"/>
                  <a:gd name="T85" fmla="*/ 347 h 532"/>
                  <a:gd name="T86" fmla="*/ 446 w 459"/>
                  <a:gd name="T87" fmla="*/ 321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59" h="532">
                    <a:moveTo>
                      <a:pt x="457" y="310"/>
                    </a:moveTo>
                    <a:lnTo>
                      <a:pt x="384" y="283"/>
                    </a:lnTo>
                    <a:lnTo>
                      <a:pt x="384" y="216"/>
                    </a:lnTo>
                    <a:lnTo>
                      <a:pt x="392" y="208"/>
                    </a:lnTo>
                    <a:lnTo>
                      <a:pt x="400" y="202"/>
                    </a:lnTo>
                    <a:lnTo>
                      <a:pt x="408" y="193"/>
                    </a:lnTo>
                    <a:lnTo>
                      <a:pt x="414" y="185"/>
                    </a:lnTo>
                    <a:lnTo>
                      <a:pt x="421" y="176"/>
                    </a:lnTo>
                    <a:lnTo>
                      <a:pt x="427" y="167"/>
                    </a:lnTo>
                    <a:lnTo>
                      <a:pt x="434" y="157"/>
                    </a:lnTo>
                    <a:lnTo>
                      <a:pt x="439" y="147"/>
                    </a:lnTo>
                    <a:lnTo>
                      <a:pt x="443" y="136"/>
                    </a:lnTo>
                    <a:lnTo>
                      <a:pt x="446" y="125"/>
                    </a:lnTo>
                    <a:lnTo>
                      <a:pt x="450" y="113"/>
                    </a:lnTo>
                    <a:lnTo>
                      <a:pt x="453" y="102"/>
                    </a:lnTo>
                    <a:lnTo>
                      <a:pt x="455" y="90"/>
                    </a:lnTo>
                    <a:lnTo>
                      <a:pt x="458" y="77"/>
                    </a:lnTo>
                    <a:lnTo>
                      <a:pt x="458" y="66"/>
                    </a:lnTo>
                    <a:lnTo>
                      <a:pt x="459" y="53"/>
                    </a:lnTo>
                    <a:lnTo>
                      <a:pt x="459" y="50"/>
                    </a:lnTo>
                    <a:lnTo>
                      <a:pt x="459" y="48"/>
                    </a:lnTo>
                    <a:lnTo>
                      <a:pt x="441" y="49"/>
                    </a:lnTo>
                    <a:lnTo>
                      <a:pt x="425" y="50"/>
                    </a:lnTo>
                    <a:lnTo>
                      <a:pt x="410" y="49"/>
                    </a:lnTo>
                    <a:lnTo>
                      <a:pt x="396" y="48"/>
                    </a:lnTo>
                    <a:lnTo>
                      <a:pt x="382" y="45"/>
                    </a:lnTo>
                    <a:lnTo>
                      <a:pt x="369" y="40"/>
                    </a:lnTo>
                    <a:lnTo>
                      <a:pt x="355" y="34"/>
                    </a:lnTo>
                    <a:lnTo>
                      <a:pt x="342" y="25"/>
                    </a:lnTo>
                    <a:lnTo>
                      <a:pt x="330" y="14"/>
                    </a:lnTo>
                    <a:lnTo>
                      <a:pt x="318" y="0"/>
                    </a:lnTo>
                    <a:lnTo>
                      <a:pt x="308" y="11"/>
                    </a:lnTo>
                    <a:lnTo>
                      <a:pt x="296" y="20"/>
                    </a:lnTo>
                    <a:lnTo>
                      <a:pt x="282" y="29"/>
                    </a:lnTo>
                    <a:lnTo>
                      <a:pt x="268" y="35"/>
                    </a:lnTo>
                    <a:lnTo>
                      <a:pt x="253" y="41"/>
                    </a:lnTo>
                    <a:lnTo>
                      <a:pt x="237" y="45"/>
                    </a:lnTo>
                    <a:lnTo>
                      <a:pt x="220" y="49"/>
                    </a:lnTo>
                    <a:lnTo>
                      <a:pt x="205" y="49"/>
                    </a:lnTo>
                    <a:lnTo>
                      <a:pt x="188" y="48"/>
                    </a:lnTo>
                    <a:lnTo>
                      <a:pt x="169" y="44"/>
                    </a:lnTo>
                    <a:lnTo>
                      <a:pt x="151" y="38"/>
                    </a:lnTo>
                    <a:lnTo>
                      <a:pt x="133" y="30"/>
                    </a:lnTo>
                    <a:lnTo>
                      <a:pt x="132" y="41"/>
                    </a:lnTo>
                    <a:lnTo>
                      <a:pt x="132" y="53"/>
                    </a:lnTo>
                    <a:lnTo>
                      <a:pt x="132" y="66"/>
                    </a:lnTo>
                    <a:lnTo>
                      <a:pt x="133" y="80"/>
                    </a:lnTo>
                    <a:lnTo>
                      <a:pt x="136" y="93"/>
                    </a:lnTo>
                    <a:lnTo>
                      <a:pt x="138" y="104"/>
                    </a:lnTo>
                    <a:lnTo>
                      <a:pt x="141" y="117"/>
                    </a:lnTo>
                    <a:lnTo>
                      <a:pt x="145" y="129"/>
                    </a:lnTo>
                    <a:lnTo>
                      <a:pt x="150" y="140"/>
                    </a:lnTo>
                    <a:lnTo>
                      <a:pt x="155" y="152"/>
                    </a:lnTo>
                    <a:lnTo>
                      <a:pt x="161" y="162"/>
                    </a:lnTo>
                    <a:lnTo>
                      <a:pt x="166" y="172"/>
                    </a:lnTo>
                    <a:lnTo>
                      <a:pt x="174" y="183"/>
                    </a:lnTo>
                    <a:lnTo>
                      <a:pt x="182" y="192"/>
                    </a:lnTo>
                    <a:lnTo>
                      <a:pt x="190" y="199"/>
                    </a:lnTo>
                    <a:lnTo>
                      <a:pt x="197" y="208"/>
                    </a:lnTo>
                    <a:lnTo>
                      <a:pt x="206" y="215"/>
                    </a:lnTo>
                    <a:lnTo>
                      <a:pt x="215" y="221"/>
                    </a:lnTo>
                    <a:lnTo>
                      <a:pt x="215" y="283"/>
                    </a:lnTo>
                    <a:lnTo>
                      <a:pt x="68" y="338"/>
                    </a:lnTo>
                    <a:lnTo>
                      <a:pt x="53" y="344"/>
                    </a:lnTo>
                    <a:lnTo>
                      <a:pt x="39" y="353"/>
                    </a:lnTo>
                    <a:lnTo>
                      <a:pt x="28" y="364"/>
                    </a:lnTo>
                    <a:lnTo>
                      <a:pt x="18" y="375"/>
                    </a:lnTo>
                    <a:lnTo>
                      <a:pt x="10" y="389"/>
                    </a:lnTo>
                    <a:lnTo>
                      <a:pt x="5" y="404"/>
                    </a:lnTo>
                    <a:lnTo>
                      <a:pt x="1" y="419"/>
                    </a:lnTo>
                    <a:lnTo>
                      <a:pt x="0" y="436"/>
                    </a:lnTo>
                    <a:lnTo>
                      <a:pt x="0" y="532"/>
                    </a:lnTo>
                    <a:lnTo>
                      <a:pt x="452" y="532"/>
                    </a:lnTo>
                    <a:lnTo>
                      <a:pt x="441" y="520"/>
                    </a:lnTo>
                    <a:lnTo>
                      <a:pt x="434" y="509"/>
                    </a:lnTo>
                    <a:lnTo>
                      <a:pt x="426" y="496"/>
                    </a:lnTo>
                    <a:lnTo>
                      <a:pt x="419" y="483"/>
                    </a:lnTo>
                    <a:lnTo>
                      <a:pt x="414" y="469"/>
                    </a:lnTo>
                    <a:lnTo>
                      <a:pt x="410" y="454"/>
                    </a:lnTo>
                    <a:lnTo>
                      <a:pt x="409" y="440"/>
                    </a:lnTo>
                    <a:lnTo>
                      <a:pt x="408" y="424"/>
                    </a:lnTo>
                    <a:lnTo>
                      <a:pt x="409" y="407"/>
                    </a:lnTo>
                    <a:lnTo>
                      <a:pt x="412" y="391"/>
                    </a:lnTo>
                    <a:lnTo>
                      <a:pt x="416" y="375"/>
                    </a:lnTo>
                    <a:lnTo>
                      <a:pt x="421" y="361"/>
                    </a:lnTo>
                    <a:lnTo>
                      <a:pt x="428" y="347"/>
                    </a:lnTo>
                    <a:lnTo>
                      <a:pt x="436" y="334"/>
                    </a:lnTo>
                    <a:lnTo>
                      <a:pt x="446" y="321"/>
                    </a:lnTo>
                    <a:lnTo>
                      <a:pt x="457" y="3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3425"/>
              <p:cNvSpPr>
                <a:spLocks/>
              </p:cNvSpPr>
              <p:nvPr/>
            </p:nvSpPr>
            <p:spPr bwMode="auto">
              <a:xfrm>
                <a:off x="8793163" y="4205288"/>
                <a:ext cx="127000" cy="66675"/>
              </a:xfrm>
              <a:custGeom>
                <a:avLst/>
                <a:gdLst>
                  <a:gd name="T0" fmla="*/ 171 w 320"/>
                  <a:gd name="T1" fmla="*/ 114 h 167"/>
                  <a:gd name="T2" fmla="*/ 181 w 320"/>
                  <a:gd name="T3" fmla="*/ 95 h 167"/>
                  <a:gd name="T4" fmla="*/ 193 w 320"/>
                  <a:gd name="T5" fmla="*/ 114 h 167"/>
                  <a:gd name="T6" fmla="*/ 198 w 320"/>
                  <a:gd name="T7" fmla="*/ 125 h 167"/>
                  <a:gd name="T8" fmla="*/ 205 w 320"/>
                  <a:gd name="T9" fmla="*/ 134 h 167"/>
                  <a:gd name="T10" fmla="*/ 212 w 320"/>
                  <a:gd name="T11" fmla="*/ 140 h 167"/>
                  <a:gd name="T12" fmla="*/ 220 w 320"/>
                  <a:gd name="T13" fmla="*/ 146 h 167"/>
                  <a:gd name="T14" fmla="*/ 227 w 320"/>
                  <a:gd name="T15" fmla="*/ 153 h 167"/>
                  <a:gd name="T16" fmla="*/ 235 w 320"/>
                  <a:gd name="T17" fmla="*/ 157 h 167"/>
                  <a:gd name="T18" fmla="*/ 243 w 320"/>
                  <a:gd name="T19" fmla="*/ 161 h 167"/>
                  <a:gd name="T20" fmla="*/ 252 w 320"/>
                  <a:gd name="T21" fmla="*/ 163 h 167"/>
                  <a:gd name="T22" fmla="*/ 268 w 320"/>
                  <a:gd name="T23" fmla="*/ 166 h 167"/>
                  <a:gd name="T24" fmla="*/ 285 w 320"/>
                  <a:gd name="T25" fmla="*/ 167 h 167"/>
                  <a:gd name="T26" fmla="*/ 303 w 320"/>
                  <a:gd name="T27" fmla="*/ 167 h 167"/>
                  <a:gd name="T28" fmla="*/ 320 w 320"/>
                  <a:gd name="T29" fmla="*/ 164 h 167"/>
                  <a:gd name="T30" fmla="*/ 317 w 320"/>
                  <a:gd name="T31" fmla="*/ 148 h 167"/>
                  <a:gd name="T32" fmla="*/ 313 w 320"/>
                  <a:gd name="T33" fmla="*/ 131 h 167"/>
                  <a:gd name="T34" fmla="*/ 308 w 320"/>
                  <a:gd name="T35" fmla="*/ 116 h 167"/>
                  <a:gd name="T36" fmla="*/ 302 w 320"/>
                  <a:gd name="T37" fmla="*/ 100 h 167"/>
                  <a:gd name="T38" fmla="*/ 294 w 320"/>
                  <a:gd name="T39" fmla="*/ 85 h 167"/>
                  <a:gd name="T40" fmla="*/ 285 w 320"/>
                  <a:gd name="T41" fmla="*/ 72 h 167"/>
                  <a:gd name="T42" fmla="*/ 276 w 320"/>
                  <a:gd name="T43" fmla="*/ 59 h 167"/>
                  <a:gd name="T44" fmla="*/ 266 w 320"/>
                  <a:gd name="T45" fmla="*/ 48 h 167"/>
                  <a:gd name="T46" fmla="*/ 254 w 320"/>
                  <a:gd name="T47" fmla="*/ 37 h 167"/>
                  <a:gd name="T48" fmla="*/ 243 w 320"/>
                  <a:gd name="T49" fmla="*/ 27 h 167"/>
                  <a:gd name="T50" fmla="*/ 230 w 320"/>
                  <a:gd name="T51" fmla="*/ 19 h 167"/>
                  <a:gd name="T52" fmla="*/ 217 w 320"/>
                  <a:gd name="T53" fmla="*/ 13 h 167"/>
                  <a:gd name="T54" fmla="*/ 203 w 320"/>
                  <a:gd name="T55" fmla="*/ 6 h 167"/>
                  <a:gd name="T56" fmla="*/ 189 w 320"/>
                  <a:gd name="T57" fmla="*/ 3 h 167"/>
                  <a:gd name="T58" fmla="*/ 173 w 320"/>
                  <a:gd name="T59" fmla="*/ 0 h 167"/>
                  <a:gd name="T60" fmla="*/ 158 w 320"/>
                  <a:gd name="T61" fmla="*/ 0 h 167"/>
                  <a:gd name="T62" fmla="*/ 144 w 320"/>
                  <a:gd name="T63" fmla="*/ 0 h 167"/>
                  <a:gd name="T64" fmla="*/ 131 w 320"/>
                  <a:gd name="T65" fmla="*/ 3 h 167"/>
                  <a:gd name="T66" fmla="*/ 117 w 320"/>
                  <a:gd name="T67" fmla="*/ 6 h 167"/>
                  <a:gd name="T68" fmla="*/ 104 w 320"/>
                  <a:gd name="T69" fmla="*/ 10 h 167"/>
                  <a:gd name="T70" fmla="*/ 91 w 320"/>
                  <a:gd name="T71" fmla="*/ 17 h 167"/>
                  <a:gd name="T72" fmla="*/ 80 w 320"/>
                  <a:gd name="T73" fmla="*/ 24 h 167"/>
                  <a:gd name="T74" fmla="*/ 68 w 320"/>
                  <a:gd name="T75" fmla="*/ 32 h 167"/>
                  <a:gd name="T76" fmla="*/ 56 w 320"/>
                  <a:gd name="T77" fmla="*/ 41 h 167"/>
                  <a:gd name="T78" fmla="*/ 47 w 320"/>
                  <a:gd name="T79" fmla="*/ 51 h 167"/>
                  <a:gd name="T80" fmla="*/ 37 w 320"/>
                  <a:gd name="T81" fmla="*/ 63 h 167"/>
                  <a:gd name="T82" fmla="*/ 29 w 320"/>
                  <a:gd name="T83" fmla="*/ 76 h 167"/>
                  <a:gd name="T84" fmla="*/ 22 w 320"/>
                  <a:gd name="T85" fmla="*/ 89 h 167"/>
                  <a:gd name="T86" fmla="*/ 14 w 320"/>
                  <a:gd name="T87" fmla="*/ 102 h 167"/>
                  <a:gd name="T88" fmla="*/ 9 w 320"/>
                  <a:gd name="T89" fmla="*/ 116 h 167"/>
                  <a:gd name="T90" fmla="*/ 4 w 320"/>
                  <a:gd name="T91" fmla="*/ 131 h 167"/>
                  <a:gd name="T92" fmla="*/ 0 w 320"/>
                  <a:gd name="T93" fmla="*/ 146 h 167"/>
                  <a:gd name="T94" fmla="*/ 17 w 320"/>
                  <a:gd name="T95" fmla="*/ 154 h 167"/>
                  <a:gd name="T96" fmla="*/ 35 w 320"/>
                  <a:gd name="T97" fmla="*/ 161 h 167"/>
                  <a:gd name="T98" fmla="*/ 53 w 320"/>
                  <a:gd name="T99" fmla="*/ 164 h 167"/>
                  <a:gd name="T100" fmla="*/ 68 w 320"/>
                  <a:gd name="T101" fmla="*/ 167 h 167"/>
                  <a:gd name="T102" fmla="*/ 83 w 320"/>
                  <a:gd name="T103" fmla="*/ 166 h 167"/>
                  <a:gd name="T104" fmla="*/ 99 w 320"/>
                  <a:gd name="T105" fmla="*/ 162 h 167"/>
                  <a:gd name="T106" fmla="*/ 114 w 320"/>
                  <a:gd name="T107" fmla="*/ 157 h 167"/>
                  <a:gd name="T108" fmla="*/ 128 w 320"/>
                  <a:gd name="T109" fmla="*/ 150 h 167"/>
                  <a:gd name="T110" fmla="*/ 142 w 320"/>
                  <a:gd name="T111" fmla="*/ 143 h 167"/>
                  <a:gd name="T112" fmla="*/ 154 w 320"/>
                  <a:gd name="T113" fmla="*/ 134 h 167"/>
                  <a:gd name="T114" fmla="*/ 164 w 320"/>
                  <a:gd name="T115" fmla="*/ 125 h 167"/>
                  <a:gd name="T116" fmla="*/ 171 w 320"/>
                  <a:gd name="T117" fmla="*/ 114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0" h="167">
                    <a:moveTo>
                      <a:pt x="171" y="114"/>
                    </a:moveTo>
                    <a:lnTo>
                      <a:pt x="181" y="95"/>
                    </a:lnTo>
                    <a:lnTo>
                      <a:pt x="193" y="114"/>
                    </a:lnTo>
                    <a:lnTo>
                      <a:pt x="198" y="125"/>
                    </a:lnTo>
                    <a:lnTo>
                      <a:pt x="205" y="134"/>
                    </a:lnTo>
                    <a:lnTo>
                      <a:pt x="212" y="140"/>
                    </a:lnTo>
                    <a:lnTo>
                      <a:pt x="220" y="146"/>
                    </a:lnTo>
                    <a:lnTo>
                      <a:pt x="227" y="153"/>
                    </a:lnTo>
                    <a:lnTo>
                      <a:pt x="235" y="157"/>
                    </a:lnTo>
                    <a:lnTo>
                      <a:pt x="243" y="161"/>
                    </a:lnTo>
                    <a:lnTo>
                      <a:pt x="252" y="163"/>
                    </a:lnTo>
                    <a:lnTo>
                      <a:pt x="268" y="166"/>
                    </a:lnTo>
                    <a:lnTo>
                      <a:pt x="285" y="167"/>
                    </a:lnTo>
                    <a:lnTo>
                      <a:pt x="303" y="167"/>
                    </a:lnTo>
                    <a:lnTo>
                      <a:pt x="320" y="164"/>
                    </a:lnTo>
                    <a:lnTo>
                      <a:pt x="317" y="148"/>
                    </a:lnTo>
                    <a:lnTo>
                      <a:pt x="313" y="131"/>
                    </a:lnTo>
                    <a:lnTo>
                      <a:pt x="308" y="116"/>
                    </a:lnTo>
                    <a:lnTo>
                      <a:pt x="302" y="100"/>
                    </a:lnTo>
                    <a:lnTo>
                      <a:pt x="294" y="85"/>
                    </a:lnTo>
                    <a:lnTo>
                      <a:pt x="285" y="72"/>
                    </a:lnTo>
                    <a:lnTo>
                      <a:pt x="276" y="59"/>
                    </a:lnTo>
                    <a:lnTo>
                      <a:pt x="266" y="48"/>
                    </a:lnTo>
                    <a:lnTo>
                      <a:pt x="254" y="37"/>
                    </a:lnTo>
                    <a:lnTo>
                      <a:pt x="243" y="27"/>
                    </a:lnTo>
                    <a:lnTo>
                      <a:pt x="230" y="19"/>
                    </a:lnTo>
                    <a:lnTo>
                      <a:pt x="217" y="13"/>
                    </a:lnTo>
                    <a:lnTo>
                      <a:pt x="203" y="6"/>
                    </a:lnTo>
                    <a:lnTo>
                      <a:pt x="189" y="3"/>
                    </a:lnTo>
                    <a:lnTo>
                      <a:pt x="173" y="0"/>
                    </a:lnTo>
                    <a:lnTo>
                      <a:pt x="158" y="0"/>
                    </a:lnTo>
                    <a:lnTo>
                      <a:pt x="144" y="0"/>
                    </a:lnTo>
                    <a:lnTo>
                      <a:pt x="131" y="3"/>
                    </a:lnTo>
                    <a:lnTo>
                      <a:pt x="117" y="6"/>
                    </a:lnTo>
                    <a:lnTo>
                      <a:pt x="104" y="10"/>
                    </a:lnTo>
                    <a:lnTo>
                      <a:pt x="91" y="17"/>
                    </a:lnTo>
                    <a:lnTo>
                      <a:pt x="80" y="24"/>
                    </a:lnTo>
                    <a:lnTo>
                      <a:pt x="68" y="32"/>
                    </a:lnTo>
                    <a:lnTo>
                      <a:pt x="56" y="41"/>
                    </a:lnTo>
                    <a:lnTo>
                      <a:pt x="47" y="51"/>
                    </a:lnTo>
                    <a:lnTo>
                      <a:pt x="37" y="63"/>
                    </a:lnTo>
                    <a:lnTo>
                      <a:pt x="29" y="76"/>
                    </a:lnTo>
                    <a:lnTo>
                      <a:pt x="22" y="89"/>
                    </a:lnTo>
                    <a:lnTo>
                      <a:pt x="14" y="102"/>
                    </a:lnTo>
                    <a:lnTo>
                      <a:pt x="9" y="116"/>
                    </a:lnTo>
                    <a:lnTo>
                      <a:pt x="4" y="131"/>
                    </a:lnTo>
                    <a:lnTo>
                      <a:pt x="0" y="146"/>
                    </a:lnTo>
                    <a:lnTo>
                      <a:pt x="17" y="154"/>
                    </a:lnTo>
                    <a:lnTo>
                      <a:pt x="35" y="161"/>
                    </a:lnTo>
                    <a:lnTo>
                      <a:pt x="53" y="164"/>
                    </a:lnTo>
                    <a:lnTo>
                      <a:pt x="68" y="167"/>
                    </a:lnTo>
                    <a:lnTo>
                      <a:pt x="83" y="166"/>
                    </a:lnTo>
                    <a:lnTo>
                      <a:pt x="99" y="162"/>
                    </a:lnTo>
                    <a:lnTo>
                      <a:pt x="114" y="157"/>
                    </a:lnTo>
                    <a:lnTo>
                      <a:pt x="128" y="150"/>
                    </a:lnTo>
                    <a:lnTo>
                      <a:pt x="142" y="143"/>
                    </a:lnTo>
                    <a:lnTo>
                      <a:pt x="154" y="134"/>
                    </a:lnTo>
                    <a:lnTo>
                      <a:pt x="164" y="125"/>
                    </a:lnTo>
                    <a:lnTo>
                      <a:pt x="1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3426"/>
              <p:cNvSpPr>
                <a:spLocks noEditPoints="1"/>
              </p:cNvSpPr>
              <p:nvPr/>
            </p:nvSpPr>
            <p:spPr bwMode="auto">
              <a:xfrm>
                <a:off x="8910638" y="4376738"/>
                <a:ext cx="104775" cy="104775"/>
              </a:xfrm>
              <a:custGeom>
                <a:avLst/>
                <a:gdLst>
                  <a:gd name="T0" fmla="*/ 107 w 265"/>
                  <a:gd name="T1" fmla="*/ 198 h 264"/>
                  <a:gd name="T2" fmla="*/ 48 w 265"/>
                  <a:gd name="T3" fmla="*/ 123 h 264"/>
                  <a:gd name="T4" fmla="*/ 49 w 265"/>
                  <a:gd name="T5" fmla="*/ 114 h 264"/>
                  <a:gd name="T6" fmla="*/ 57 w 265"/>
                  <a:gd name="T7" fmla="*/ 108 h 264"/>
                  <a:gd name="T8" fmla="*/ 66 w 265"/>
                  <a:gd name="T9" fmla="*/ 109 h 264"/>
                  <a:gd name="T10" fmla="*/ 109 w 265"/>
                  <a:gd name="T11" fmla="*/ 162 h 264"/>
                  <a:gd name="T12" fmla="*/ 199 w 265"/>
                  <a:gd name="T13" fmla="*/ 72 h 264"/>
                  <a:gd name="T14" fmla="*/ 208 w 265"/>
                  <a:gd name="T15" fmla="*/ 72 h 264"/>
                  <a:gd name="T16" fmla="*/ 215 w 265"/>
                  <a:gd name="T17" fmla="*/ 79 h 264"/>
                  <a:gd name="T18" fmla="*/ 215 w 265"/>
                  <a:gd name="T19" fmla="*/ 88 h 264"/>
                  <a:gd name="T20" fmla="*/ 133 w 265"/>
                  <a:gd name="T21" fmla="*/ 0 h 264"/>
                  <a:gd name="T22" fmla="*/ 106 w 265"/>
                  <a:gd name="T23" fmla="*/ 2 h 264"/>
                  <a:gd name="T24" fmla="*/ 81 w 265"/>
                  <a:gd name="T25" fmla="*/ 10 h 264"/>
                  <a:gd name="T26" fmla="*/ 58 w 265"/>
                  <a:gd name="T27" fmla="*/ 22 h 264"/>
                  <a:gd name="T28" fmla="*/ 39 w 265"/>
                  <a:gd name="T29" fmla="*/ 38 h 264"/>
                  <a:gd name="T30" fmla="*/ 22 w 265"/>
                  <a:gd name="T31" fmla="*/ 58 h 264"/>
                  <a:gd name="T32" fmla="*/ 11 w 265"/>
                  <a:gd name="T33" fmla="*/ 81 h 264"/>
                  <a:gd name="T34" fmla="*/ 3 w 265"/>
                  <a:gd name="T35" fmla="*/ 105 h 264"/>
                  <a:gd name="T36" fmla="*/ 0 w 265"/>
                  <a:gd name="T37" fmla="*/ 132 h 264"/>
                  <a:gd name="T38" fmla="*/ 3 w 265"/>
                  <a:gd name="T39" fmla="*/ 158 h 264"/>
                  <a:gd name="T40" fmla="*/ 11 w 265"/>
                  <a:gd name="T41" fmla="*/ 183 h 264"/>
                  <a:gd name="T42" fmla="*/ 22 w 265"/>
                  <a:gd name="T43" fmla="*/ 205 h 264"/>
                  <a:gd name="T44" fmla="*/ 39 w 265"/>
                  <a:gd name="T45" fmla="*/ 225 h 264"/>
                  <a:gd name="T46" fmla="*/ 58 w 265"/>
                  <a:gd name="T47" fmla="*/ 241 h 264"/>
                  <a:gd name="T48" fmla="*/ 81 w 265"/>
                  <a:gd name="T49" fmla="*/ 253 h 264"/>
                  <a:gd name="T50" fmla="*/ 106 w 265"/>
                  <a:gd name="T51" fmla="*/ 261 h 264"/>
                  <a:gd name="T52" fmla="*/ 133 w 265"/>
                  <a:gd name="T53" fmla="*/ 264 h 264"/>
                  <a:gd name="T54" fmla="*/ 158 w 265"/>
                  <a:gd name="T55" fmla="*/ 261 h 264"/>
                  <a:gd name="T56" fmla="*/ 184 w 265"/>
                  <a:gd name="T57" fmla="*/ 253 h 264"/>
                  <a:gd name="T58" fmla="*/ 206 w 265"/>
                  <a:gd name="T59" fmla="*/ 241 h 264"/>
                  <a:gd name="T60" fmla="*/ 225 w 265"/>
                  <a:gd name="T61" fmla="*/ 225 h 264"/>
                  <a:gd name="T62" fmla="*/ 242 w 265"/>
                  <a:gd name="T63" fmla="*/ 205 h 264"/>
                  <a:gd name="T64" fmla="*/ 253 w 265"/>
                  <a:gd name="T65" fmla="*/ 183 h 264"/>
                  <a:gd name="T66" fmla="*/ 261 w 265"/>
                  <a:gd name="T67" fmla="*/ 158 h 264"/>
                  <a:gd name="T68" fmla="*/ 265 w 265"/>
                  <a:gd name="T69" fmla="*/ 132 h 264"/>
                  <a:gd name="T70" fmla="*/ 261 w 265"/>
                  <a:gd name="T71" fmla="*/ 105 h 264"/>
                  <a:gd name="T72" fmla="*/ 253 w 265"/>
                  <a:gd name="T73" fmla="*/ 81 h 264"/>
                  <a:gd name="T74" fmla="*/ 242 w 265"/>
                  <a:gd name="T75" fmla="*/ 58 h 264"/>
                  <a:gd name="T76" fmla="*/ 225 w 265"/>
                  <a:gd name="T77" fmla="*/ 38 h 264"/>
                  <a:gd name="T78" fmla="*/ 206 w 265"/>
                  <a:gd name="T79" fmla="*/ 22 h 264"/>
                  <a:gd name="T80" fmla="*/ 184 w 265"/>
                  <a:gd name="T81" fmla="*/ 10 h 264"/>
                  <a:gd name="T82" fmla="*/ 158 w 265"/>
                  <a:gd name="T83" fmla="*/ 2 h 264"/>
                  <a:gd name="T84" fmla="*/ 133 w 265"/>
                  <a:gd name="T85" fmla="*/ 0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65" h="264">
                    <a:moveTo>
                      <a:pt x="212" y="92"/>
                    </a:moveTo>
                    <a:lnTo>
                      <a:pt x="107" y="198"/>
                    </a:lnTo>
                    <a:lnTo>
                      <a:pt x="50" y="127"/>
                    </a:lnTo>
                    <a:lnTo>
                      <a:pt x="48" y="123"/>
                    </a:lnTo>
                    <a:lnTo>
                      <a:pt x="48" y="118"/>
                    </a:lnTo>
                    <a:lnTo>
                      <a:pt x="49" y="114"/>
                    </a:lnTo>
                    <a:lnTo>
                      <a:pt x="53" y="110"/>
                    </a:lnTo>
                    <a:lnTo>
                      <a:pt x="57" y="108"/>
                    </a:lnTo>
                    <a:lnTo>
                      <a:pt x="61" y="108"/>
                    </a:lnTo>
                    <a:lnTo>
                      <a:pt x="66" y="109"/>
                    </a:lnTo>
                    <a:lnTo>
                      <a:pt x="70" y="112"/>
                    </a:lnTo>
                    <a:lnTo>
                      <a:pt x="109" y="162"/>
                    </a:lnTo>
                    <a:lnTo>
                      <a:pt x="196" y="76"/>
                    </a:lnTo>
                    <a:lnTo>
                      <a:pt x="199" y="72"/>
                    </a:lnTo>
                    <a:lnTo>
                      <a:pt x="205" y="72"/>
                    </a:lnTo>
                    <a:lnTo>
                      <a:pt x="208" y="72"/>
                    </a:lnTo>
                    <a:lnTo>
                      <a:pt x="212" y="76"/>
                    </a:lnTo>
                    <a:lnTo>
                      <a:pt x="215" y="79"/>
                    </a:lnTo>
                    <a:lnTo>
                      <a:pt x="216" y="83"/>
                    </a:lnTo>
                    <a:lnTo>
                      <a:pt x="215" y="88"/>
                    </a:lnTo>
                    <a:lnTo>
                      <a:pt x="212" y="92"/>
                    </a:lnTo>
                    <a:close/>
                    <a:moveTo>
                      <a:pt x="133" y="0"/>
                    </a:moveTo>
                    <a:lnTo>
                      <a:pt x="118" y="0"/>
                    </a:lnTo>
                    <a:lnTo>
                      <a:pt x="106" y="2"/>
                    </a:lnTo>
                    <a:lnTo>
                      <a:pt x="93" y="5"/>
                    </a:lnTo>
                    <a:lnTo>
                      <a:pt x="81" y="10"/>
                    </a:lnTo>
                    <a:lnTo>
                      <a:pt x="70" y="15"/>
                    </a:lnTo>
                    <a:lnTo>
                      <a:pt x="58" y="22"/>
                    </a:lnTo>
                    <a:lnTo>
                      <a:pt x="48" y="29"/>
                    </a:lnTo>
                    <a:lnTo>
                      <a:pt x="39" y="38"/>
                    </a:lnTo>
                    <a:lnTo>
                      <a:pt x="30" y="47"/>
                    </a:lnTo>
                    <a:lnTo>
                      <a:pt x="22" y="58"/>
                    </a:lnTo>
                    <a:lnTo>
                      <a:pt x="16" y="69"/>
                    </a:lnTo>
                    <a:lnTo>
                      <a:pt x="11" y="81"/>
                    </a:lnTo>
                    <a:lnTo>
                      <a:pt x="5" y="92"/>
                    </a:lnTo>
                    <a:lnTo>
                      <a:pt x="3" y="105"/>
                    </a:lnTo>
                    <a:lnTo>
                      <a:pt x="0" y="118"/>
                    </a:lnTo>
                    <a:lnTo>
                      <a:pt x="0" y="132"/>
                    </a:lnTo>
                    <a:lnTo>
                      <a:pt x="0" y="145"/>
                    </a:lnTo>
                    <a:lnTo>
                      <a:pt x="3" y="158"/>
                    </a:lnTo>
                    <a:lnTo>
                      <a:pt x="5" y="171"/>
                    </a:lnTo>
                    <a:lnTo>
                      <a:pt x="11" y="183"/>
                    </a:lnTo>
                    <a:lnTo>
                      <a:pt x="16" y="195"/>
                    </a:lnTo>
                    <a:lnTo>
                      <a:pt x="22" y="205"/>
                    </a:lnTo>
                    <a:lnTo>
                      <a:pt x="30" y="216"/>
                    </a:lnTo>
                    <a:lnTo>
                      <a:pt x="39" y="225"/>
                    </a:lnTo>
                    <a:lnTo>
                      <a:pt x="48" y="234"/>
                    </a:lnTo>
                    <a:lnTo>
                      <a:pt x="58" y="241"/>
                    </a:lnTo>
                    <a:lnTo>
                      <a:pt x="70" y="248"/>
                    </a:lnTo>
                    <a:lnTo>
                      <a:pt x="81" y="253"/>
                    </a:lnTo>
                    <a:lnTo>
                      <a:pt x="93" y="258"/>
                    </a:lnTo>
                    <a:lnTo>
                      <a:pt x="106" y="261"/>
                    </a:lnTo>
                    <a:lnTo>
                      <a:pt x="118" y="263"/>
                    </a:lnTo>
                    <a:lnTo>
                      <a:pt x="133" y="264"/>
                    </a:lnTo>
                    <a:lnTo>
                      <a:pt x="145" y="263"/>
                    </a:lnTo>
                    <a:lnTo>
                      <a:pt x="158" y="261"/>
                    </a:lnTo>
                    <a:lnTo>
                      <a:pt x="171" y="258"/>
                    </a:lnTo>
                    <a:lnTo>
                      <a:pt x="184" y="253"/>
                    </a:lnTo>
                    <a:lnTo>
                      <a:pt x="196" y="248"/>
                    </a:lnTo>
                    <a:lnTo>
                      <a:pt x="206" y="241"/>
                    </a:lnTo>
                    <a:lnTo>
                      <a:pt x="216" y="234"/>
                    </a:lnTo>
                    <a:lnTo>
                      <a:pt x="225" y="225"/>
                    </a:lnTo>
                    <a:lnTo>
                      <a:pt x="234" y="216"/>
                    </a:lnTo>
                    <a:lnTo>
                      <a:pt x="242" y="205"/>
                    </a:lnTo>
                    <a:lnTo>
                      <a:pt x="248" y="195"/>
                    </a:lnTo>
                    <a:lnTo>
                      <a:pt x="253" y="183"/>
                    </a:lnTo>
                    <a:lnTo>
                      <a:pt x="258" y="171"/>
                    </a:lnTo>
                    <a:lnTo>
                      <a:pt x="261" y="158"/>
                    </a:lnTo>
                    <a:lnTo>
                      <a:pt x="264" y="145"/>
                    </a:lnTo>
                    <a:lnTo>
                      <a:pt x="265" y="132"/>
                    </a:lnTo>
                    <a:lnTo>
                      <a:pt x="264" y="118"/>
                    </a:lnTo>
                    <a:lnTo>
                      <a:pt x="261" y="105"/>
                    </a:lnTo>
                    <a:lnTo>
                      <a:pt x="258" y="92"/>
                    </a:lnTo>
                    <a:lnTo>
                      <a:pt x="253" y="81"/>
                    </a:lnTo>
                    <a:lnTo>
                      <a:pt x="248" y="69"/>
                    </a:lnTo>
                    <a:lnTo>
                      <a:pt x="242" y="58"/>
                    </a:lnTo>
                    <a:lnTo>
                      <a:pt x="234" y="47"/>
                    </a:lnTo>
                    <a:lnTo>
                      <a:pt x="225" y="38"/>
                    </a:lnTo>
                    <a:lnTo>
                      <a:pt x="216" y="29"/>
                    </a:lnTo>
                    <a:lnTo>
                      <a:pt x="206" y="22"/>
                    </a:lnTo>
                    <a:lnTo>
                      <a:pt x="196" y="15"/>
                    </a:lnTo>
                    <a:lnTo>
                      <a:pt x="184" y="10"/>
                    </a:lnTo>
                    <a:lnTo>
                      <a:pt x="171" y="5"/>
                    </a:lnTo>
                    <a:lnTo>
                      <a:pt x="158" y="2"/>
                    </a:lnTo>
                    <a:lnTo>
                      <a:pt x="145" y="0"/>
                    </a:lnTo>
                    <a:lnTo>
                      <a:pt x="133"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91" name="Freeform 190"/>
            <p:cNvSpPr>
              <a:spLocks noEditPoints="1"/>
            </p:cNvSpPr>
            <p:nvPr/>
          </p:nvSpPr>
          <p:spPr bwMode="auto">
            <a:xfrm rot="5860597">
              <a:off x="7373734" y="3390017"/>
              <a:ext cx="126226" cy="101890"/>
            </a:xfrm>
            <a:custGeom>
              <a:avLst/>
              <a:gdLst>
                <a:gd name="T0" fmla="*/ 148 w 151"/>
                <a:gd name="T1" fmla="*/ 271 h 271"/>
                <a:gd name="T2" fmla="*/ 135 w 151"/>
                <a:gd name="T3" fmla="*/ 264 h 271"/>
                <a:gd name="T4" fmla="*/ 138 w 151"/>
                <a:gd name="T5" fmla="*/ 259 h 271"/>
                <a:gd name="T6" fmla="*/ 151 w 151"/>
                <a:gd name="T7" fmla="*/ 265 h 271"/>
                <a:gd name="T8" fmla="*/ 148 w 151"/>
                <a:gd name="T9" fmla="*/ 271 h 271"/>
                <a:gd name="T10" fmla="*/ 123 w 151"/>
                <a:gd name="T11" fmla="*/ 255 h 271"/>
                <a:gd name="T12" fmla="*/ 112 w 151"/>
                <a:gd name="T13" fmla="*/ 246 h 271"/>
                <a:gd name="T14" fmla="*/ 116 w 151"/>
                <a:gd name="T15" fmla="*/ 242 h 271"/>
                <a:gd name="T16" fmla="*/ 127 w 151"/>
                <a:gd name="T17" fmla="*/ 251 h 271"/>
                <a:gd name="T18" fmla="*/ 123 w 151"/>
                <a:gd name="T19" fmla="*/ 255 h 271"/>
                <a:gd name="T20" fmla="*/ 101 w 151"/>
                <a:gd name="T21" fmla="*/ 236 h 271"/>
                <a:gd name="T22" fmla="*/ 91 w 151"/>
                <a:gd name="T23" fmla="*/ 226 h 271"/>
                <a:gd name="T24" fmla="*/ 96 w 151"/>
                <a:gd name="T25" fmla="*/ 222 h 271"/>
                <a:gd name="T26" fmla="*/ 105 w 151"/>
                <a:gd name="T27" fmla="*/ 232 h 271"/>
                <a:gd name="T28" fmla="*/ 101 w 151"/>
                <a:gd name="T29" fmla="*/ 236 h 271"/>
                <a:gd name="T30" fmla="*/ 82 w 151"/>
                <a:gd name="T31" fmla="*/ 215 h 271"/>
                <a:gd name="T32" fmla="*/ 73 w 151"/>
                <a:gd name="T33" fmla="*/ 204 h 271"/>
                <a:gd name="T34" fmla="*/ 78 w 151"/>
                <a:gd name="T35" fmla="*/ 200 h 271"/>
                <a:gd name="T36" fmla="*/ 86 w 151"/>
                <a:gd name="T37" fmla="*/ 212 h 271"/>
                <a:gd name="T38" fmla="*/ 82 w 151"/>
                <a:gd name="T39" fmla="*/ 215 h 271"/>
                <a:gd name="T40" fmla="*/ 65 w 151"/>
                <a:gd name="T41" fmla="*/ 192 h 271"/>
                <a:gd name="T42" fmla="*/ 57 w 151"/>
                <a:gd name="T43" fmla="*/ 180 h 271"/>
                <a:gd name="T44" fmla="*/ 62 w 151"/>
                <a:gd name="T45" fmla="*/ 177 h 271"/>
                <a:gd name="T46" fmla="*/ 70 w 151"/>
                <a:gd name="T47" fmla="*/ 189 h 271"/>
                <a:gd name="T48" fmla="*/ 65 w 151"/>
                <a:gd name="T49" fmla="*/ 192 h 271"/>
                <a:gd name="T50" fmla="*/ 50 w 151"/>
                <a:gd name="T51" fmla="*/ 167 h 271"/>
                <a:gd name="T52" fmla="*/ 43 w 151"/>
                <a:gd name="T53" fmla="*/ 154 h 271"/>
                <a:gd name="T54" fmla="*/ 48 w 151"/>
                <a:gd name="T55" fmla="*/ 152 h 271"/>
                <a:gd name="T56" fmla="*/ 55 w 151"/>
                <a:gd name="T57" fmla="*/ 165 h 271"/>
                <a:gd name="T58" fmla="*/ 50 w 151"/>
                <a:gd name="T59" fmla="*/ 167 h 271"/>
                <a:gd name="T60" fmla="*/ 37 w 151"/>
                <a:gd name="T61" fmla="*/ 141 h 271"/>
                <a:gd name="T62" fmla="*/ 32 w 151"/>
                <a:gd name="T63" fmla="*/ 128 h 271"/>
                <a:gd name="T64" fmla="*/ 37 w 151"/>
                <a:gd name="T65" fmla="*/ 126 h 271"/>
                <a:gd name="T66" fmla="*/ 42 w 151"/>
                <a:gd name="T67" fmla="*/ 139 h 271"/>
                <a:gd name="T68" fmla="*/ 37 w 151"/>
                <a:gd name="T69" fmla="*/ 141 h 271"/>
                <a:gd name="T70" fmla="*/ 26 w 151"/>
                <a:gd name="T71" fmla="*/ 115 h 271"/>
                <a:gd name="T72" fmla="*/ 22 w 151"/>
                <a:gd name="T73" fmla="*/ 101 h 271"/>
                <a:gd name="T74" fmla="*/ 27 w 151"/>
                <a:gd name="T75" fmla="*/ 99 h 271"/>
                <a:gd name="T76" fmla="*/ 32 w 151"/>
                <a:gd name="T77" fmla="*/ 113 h 271"/>
                <a:gd name="T78" fmla="*/ 26 w 151"/>
                <a:gd name="T79" fmla="*/ 115 h 271"/>
                <a:gd name="T80" fmla="*/ 18 w 151"/>
                <a:gd name="T81" fmla="*/ 87 h 271"/>
                <a:gd name="T82" fmla="*/ 14 w 151"/>
                <a:gd name="T83" fmla="*/ 74 h 271"/>
                <a:gd name="T84" fmla="*/ 19 w 151"/>
                <a:gd name="T85" fmla="*/ 72 h 271"/>
                <a:gd name="T86" fmla="*/ 23 w 151"/>
                <a:gd name="T87" fmla="*/ 86 h 271"/>
                <a:gd name="T88" fmla="*/ 18 w 151"/>
                <a:gd name="T89" fmla="*/ 87 h 271"/>
                <a:gd name="T90" fmla="*/ 10 w 151"/>
                <a:gd name="T91" fmla="*/ 60 h 271"/>
                <a:gd name="T92" fmla="*/ 7 w 151"/>
                <a:gd name="T93" fmla="*/ 46 h 271"/>
                <a:gd name="T94" fmla="*/ 13 w 151"/>
                <a:gd name="T95" fmla="*/ 45 h 271"/>
                <a:gd name="T96" fmla="*/ 16 w 151"/>
                <a:gd name="T97" fmla="*/ 58 h 271"/>
                <a:gd name="T98" fmla="*/ 10 w 151"/>
                <a:gd name="T99" fmla="*/ 60 h 271"/>
                <a:gd name="T100" fmla="*/ 4 w 151"/>
                <a:gd name="T101" fmla="*/ 32 h 271"/>
                <a:gd name="T102" fmla="*/ 2 w 151"/>
                <a:gd name="T103" fmla="*/ 17 h 271"/>
                <a:gd name="T104" fmla="*/ 8 w 151"/>
                <a:gd name="T105" fmla="*/ 17 h 271"/>
                <a:gd name="T106" fmla="*/ 10 w 151"/>
                <a:gd name="T107" fmla="*/ 31 h 271"/>
                <a:gd name="T108" fmla="*/ 4 w 151"/>
                <a:gd name="T109" fmla="*/ 32 h 271"/>
                <a:gd name="T110" fmla="*/ 0 w 151"/>
                <a:gd name="T111" fmla="*/ 3 h 271"/>
                <a:gd name="T112" fmla="*/ 0 w 151"/>
                <a:gd name="T113" fmla="*/ 1 h 271"/>
                <a:gd name="T114" fmla="*/ 5 w 151"/>
                <a:gd name="T115" fmla="*/ 0 h 271"/>
                <a:gd name="T116" fmla="*/ 6 w 151"/>
                <a:gd name="T117" fmla="*/ 2 h 271"/>
                <a:gd name="T118" fmla="*/ 0 w 151"/>
                <a:gd name="T119" fmla="*/ 3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1" h="271">
                  <a:moveTo>
                    <a:pt x="148" y="271"/>
                  </a:moveTo>
                  <a:cubicBezTo>
                    <a:pt x="148" y="270"/>
                    <a:pt x="143" y="268"/>
                    <a:pt x="135" y="264"/>
                  </a:cubicBezTo>
                  <a:cubicBezTo>
                    <a:pt x="138" y="259"/>
                    <a:pt x="138" y="259"/>
                    <a:pt x="138" y="259"/>
                  </a:cubicBezTo>
                  <a:cubicBezTo>
                    <a:pt x="146" y="263"/>
                    <a:pt x="151" y="265"/>
                    <a:pt x="151" y="265"/>
                  </a:cubicBezTo>
                  <a:lnTo>
                    <a:pt x="148" y="271"/>
                  </a:lnTo>
                  <a:close/>
                  <a:moveTo>
                    <a:pt x="123" y="255"/>
                  </a:moveTo>
                  <a:cubicBezTo>
                    <a:pt x="120" y="253"/>
                    <a:pt x="116" y="249"/>
                    <a:pt x="112" y="246"/>
                  </a:cubicBezTo>
                  <a:cubicBezTo>
                    <a:pt x="116" y="242"/>
                    <a:pt x="116" y="242"/>
                    <a:pt x="116" y="242"/>
                  </a:cubicBezTo>
                  <a:cubicBezTo>
                    <a:pt x="119" y="245"/>
                    <a:pt x="123" y="248"/>
                    <a:pt x="127" y="251"/>
                  </a:cubicBezTo>
                  <a:lnTo>
                    <a:pt x="123" y="255"/>
                  </a:lnTo>
                  <a:close/>
                  <a:moveTo>
                    <a:pt x="101" y="236"/>
                  </a:moveTo>
                  <a:cubicBezTo>
                    <a:pt x="98" y="233"/>
                    <a:pt x="95" y="230"/>
                    <a:pt x="91" y="226"/>
                  </a:cubicBezTo>
                  <a:cubicBezTo>
                    <a:pt x="96" y="222"/>
                    <a:pt x="96" y="222"/>
                    <a:pt x="96" y="222"/>
                  </a:cubicBezTo>
                  <a:cubicBezTo>
                    <a:pt x="99" y="226"/>
                    <a:pt x="102" y="229"/>
                    <a:pt x="105" y="232"/>
                  </a:cubicBezTo>
                  <a:lnTo>
                    <a:pt x="101" y="236"/>
                  </a:lnTo>
                  <a:close/>
                  <a:moveTo>
                    <a:pt x="82" y="215"/>
                  </a:moveTo>
                  <a:cubicBezTo>
                    <a:pt x="79" y="211"/>
                    <a:pt x="76" y="208"/>
                    <a:pt x="73" y="204"/>
                  </a:cubicBezTo>
                  <a:cubicBezTo>
                    <a:pt x="78" y="200"/>
                    <a:pt x="78" y="200"/>
                    <a:pt x="78" y="200"/>
                  </a:cubicBezTo>
                  <a:cubicBezTo>
                    <a:pt x="80" y="204"/>
                    <a:pt x="83" y="208"/>
                    <a:pt x="86" y="212"/>
                  </a:cubicBezTo>
                  <a:lnTo>
                    <a:pt x="82" y="215"/>
                  </a:lnTo>
                  <a:close/>
                  <a:moveTo>
                    <a:pt x="65" y="192"/>
                  </a:moveTo>
                  <a:cubicBezTo>
                    <a:pt x="62" y="188"/>
                    <a:pt x="60" y="184"/>
                    <a:pt x="57" y="180"/>
                  </a:cubicBezTo>
                  <a:cubicBezTo>
                    <a:pt x="62" y="177"/>
                    <a:pt x="62" y="177"/>
                    <a:pt x="62" y="177"/>
                  </a:cubicBezTo>
                  <a:cubicBezTo>
                    <a:pt x="64" y="181"/>
                    <a:pt x="67" y="185"/>
                    <a:pt x="70" y="189"/>
                  </a:cubicBezTo>
                  <a:lnTo>
                    <a:pt x="65" y="192"/>
                  </a:lnTo>
                  <a:close/>
                  <a:moveTo>
                    <a:pt x="50" y="167"/>
                  </a:moveTo>
                  <a:cubicBezTo>
                    <a:pt x="48" y="163"/>
                    <a:pt x="45" y="159"/>
                    <a:pt x="43" y="154"/>
                  </a:cubicBezTo>
                  <a:cubicBezTo>
                    <a:pt x="48" y="152"/>
                    <a:pt x="48" y="152"/>
                    <a:pt x="48" y="152"/>
                  </a:cubicBezTo>
                  <a:cubicBezTo>
                    <a:pt x="51" y="156"/>
                    <a:pt x="53" y="160"/>
                    <a:pt x="55" y="165"/>
                  </a:cubicBezTo>
                  <a:lnTo>
                    <a:pt x="50" y="167"/>
                  </a:lnTo>
                  <a:close/>
                  <a:moveTo>
                    <a:pt x="37" y="141"/>
                  </a:moveTo>
                  <a:cubicBezTo>
                    <a:pt x="35" y="137"/>
                    <a:pt x="33" y="133"/>
                    <a:pt x="32" y="128"/>
                  </a:cubicBezTo>
                  <a:cubicBezTo>
                    <a:pt x="37" y="126"/>
                    <a:pt x="37" y="126"/>
                    <a:pt x="37" y="126"/>
                  </a:cubicBezTo>
                  <a:cubicBezTo>
                    <a:pt x="39" y="130"/>
                    <a:pt x="41" y="135"/>
                    <a:pt x="42" y="139"/>
                  </a:cubicBezTo>
                  <a:lnTo>
                    <a:pt x="37" y="141"/>
                  </a:lnTo>
                  <a:close/>
                  <a:moveTo>
                    <a:pt x="26" y="115"/>
                  </a:moveTo>
                  <a:cubicBezTo>
                    <a:pt x="25" y="110"/>
                    <a:pt x="23" y="106"/>
                    <a:pt x="22" y="101"/>
                  </a:cubicBezTo>
                  <a:cubicBezTo>
                    <a:pt x="27" y="99"/>
                    <a:pt x="27" y="99"/>
                    <a:pt x="27" y="99"/>
                  </a:cubicBezTo>
                  <a:cubicBezTo>
                    <a:pt x="29" y="104"/>
                    <a:pt x="30" y="108"/>
                    <a:pt x="32" y="113"/>
                  </a:cubicBezTo>
                  <a:lnTo>
                    <a:pt x="26" y="115"/>
                  </a:lnTo>
                  <a:close/>
                  <a:moveTo>
                    <a:pt x="18" y="87"/>
                  </a:moveTo>
                  <a:cubicBezTo>
                    <a:pt x="16" y="83"/>
                    <a:pt x="15" y="78"/>
                    <a:pt x="14" y="74"/>
                  </a:cubicBezTo>
                  <a:cubicBezTo>
                    <a:pt x="19" y="72"/>
                    <a:pt x="19" y="72"/>
                    <a:pt x="19" y="72"/>
                  </a:cubicBezTo>
                  <a:cubicBezTo>
                    <a:pt x="20" y="77"/>
                    <a:pt x="22" y="81"/>
                    <a:pt x="23" y="86"/>
                  </a:cubicBezTo>
                  <a:lnTo>
                    <a:pt x="18" y="87"/>
                  </a:lnTo>
                  <a:close/>
                  <a:moveTo>
                    <a:pt x="10" y="60"/>
                  </a:moveTo>
                  <a:cubicBezTo>
                    <a:pt x="9" y="55"/>
                    <a:pt x="8" y="50"/>
                    <a:pt x="7" y="46"/>
                  </a:cubicBezTo>
                  <a:cubicBezTo>
                    <a:pt x="13" y="45"/>
                    <a:pt x="13" y="45"/>
                    <a:pt x="13" y="45"/>
                  </a:cubicBezTo>
                  <a:cubicBezTo>
                    <a:pt x="14" y="49"/>
                    <a:pt x="15" y="54"/>
                    <a:pt x="16" y="58"/>
                  </a:cubicBezTo>
                  <a:lnTo>
                    <a:pt x="10" y="60"/>
                  </a:lnTo>
                  <a:close/>
                  <a:moveTo>
                    <a:pt x="4" y="32"/>
                  </a:moveTo>
                  <a:cubicBezTo>
                    <a:pt x="4" y="27"/>
                    <a:pt x="3" y="22"/>
                    <a:pt x="2" y="17"/>
                  </a:cubicBezTo>
                  <a:cubicBezTo>
                    <a:pt x="8" y="17"/>
                    <a:pt x="8" y="17"/>
                    <a:pt x="8" y="17"/>
                  </a:cubicBezTo>
                  <a:cubicBezTo>
                    <a:pt x="9" y="21"/>
                    <a:pt x="9" y="26"/>
                    <a:pt x="10" y="31"/>
                  </a:cubicBezTo>
                  <a:lnTo>
                    <a:pt x="4" y="32"/>
                  </a:lnTo>
                  <a:close/>
                  <a:moveTo>
                    <a:pt x="0" y="3"/>
                  </a:moveTo>
                  <a:cubicBezTo>
                    <a:pt x="0" y="1"/>
                    <a:pt x="0" y="1"/>
                    <a:pt x="0" y="1"/>
                  </a:cubicBezTo>
                  <a:cubicBezTo>
                    <a:pt x="5" y="0"/>
                    <a:pt x="5" y="0"/>
                    <a:pt x="5" y="0"/>
                  </a:cubicBezTo>
                  <a:cubicBezTo>
                    <a:pt x="6" y="2"/>
                    <a:pt x="6" y="2"/>
                    <a:pt x="6" y="2"/>
                  </a:cubicBezTo>
                  <a:lnTo>
                    <a:pt x="0" y="3"/>
                  </a:lnTo>
                  <a:close/>
                </a:path>
              </a:pathLst>
            </a:custGeom>
            <a:solidFill>
              <a:schemeClr val="accent3"/>
            </a:solidFill>
            <a:ln w="0">
              <a:solidFill>
                <a:schemeClr val="accent3"/>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a:latin typeface="Calibri Light" panose="020F0302020204030204" pitchFamily="34" charset="0"/>
              </a:endParaRPr>
            </a:p>
          </p:txBody>
        </p:sp>
      </p:grpSp>
      <p:sp>
        <p:nvSpPr>
          <p:cNvPr id="18" name="TextBox 17"/>
          <p:cNvSpPr txBox="1"/>
          <p:nvPr/>
        </p:nvSpPr>
        <p:spPr>
          <a:xfrm>
            <a:off x="7216014" y="1676400"/>
            <a:ext cx="1242186" cy="646331"/>
          </a:xfrm>
          <a:prstGeom prst="rect">
            <a:avLst/>
          </a:prstGeom>
          <a:noFill/>
        </p:spPr>
        <p:txBody>
          <a:bodyPr wrap="square" rtlCol="0">
            <a:spAutoFit/>
          </a:bodyPr>
          <a:lstStyle/>
          <a:p>
            <a:pPr algn="ctr"/>
            <a:r>
              <a:rPr lang="en-US" sz="1200" dirty="0">
                <a:latin typeface="Calibri Light" panose="020F0302020204030204" pitchFamily="34" charset="0"/>
              </a:rPr>
              <a:t>Revise and send back to FSO for corrections</a:t>
            </a:r>
          </a:p>
        </p:txBody>
      </p:sp>
      <p:sp>
        <p:nvSpPr>
          <p:cNvPr id="17" name="TextBox 16"/>
          <p:cNvSpPr txBox="1"/>
          <p:nvPr/>
        </p:nvSpPr>
        <p:spPr>
          <a:xfrm>
            <a:off x="7852828" y="2286000"/>
            <a:ext cx="760153" cy="461665"/>
          </a:xfrm>
          <a:prstGeom prst="rect">
            <a:avLst/>
          </a:prstGeom>
          <a:noFill/>
        </p:spPr>
        <p:txBody>
          <a:bodyPr wrap="square" rtlCol="0">
            <a:spAutoFit/>
          </a:bodyPr>
          <a:lstStyle/>
          <a:p>
            <a:pPr algn="ctr"/>
            <a:r>
              <a:rPr lang="en-US" sz="1200" dirty="0">
                <a:latin typeface="Calibri Light" panose="020F0302020204030204" pitchFamily="34" charset="0"/>
              </a:rPr>
              <a:t>Release to OPM</a:t>
            </a:r>
          </a:p>
        </p:txBody>
      </p:sp>
      <p:grpSp>
        <p:nvGrpSpPr>
          <p:cNvPr id="6148" name="Group 6147"/>
          <p:cNvGrpSpPr/>
          <p:nvPr/>
        </p:nvGrpSpPr>
        <p:grpSpPr>
          <a:xfrm>
            <a:off x="8280205" y="1991892"/>
            <a:ext cx="362031" cy="286258"/>
            <a:chOff x="7051665" y="1651965"/>
            <a:chExt cx="705495" cy="557835"/>
          </a:xfrm>
        </p:grpSpPr>
        <p:sp>
          <p:nvSpPr>
            <p:cNvPr id="142" name="Freeform 141"/>
            <p:cNvSpPr>
              <a:spLocks noEditPoints="1"/>
            </p:cNvSpPr>
            <p:nvPr/>
          </p:nvSpPr>
          <p:spPr bwMode="auto">
            <a:xfrm rot="10800000">
              <a:off x="7411262" y="1803110"/>
              <a:ext cx="126226" cy="101890"/>
            </a:xfrm>
            <a:custGeom>
              <a:avLst/>
              <a:gdLst>
                <a:gd name="T0" fmla="*/ 148 w 151"/>
                <a:gd name="T1" fmla="*/ 271 h 271"/>
                <a:gd name="T2" fmla="*/ 135 w 151"/>
                <a:gd name="T3" fmla="*/ 264 h 271"/>
                <a:gd name="T4" fmla="*/ 138 w 151"/>
                <a:gd name="T5" fmla="*/ 259 h 271"/>
                <a:gd name="T6" fmla="*/ 151 w 151"/>
                <a:gd name="T7" fmla="*/ 265 h 271"/>
                <a:gd name="T8" fmla="*/ 148 w 151"/>
                <a:gd name="T9" fmla="*/ 271 h 271"/>
                <a:gd name="T10" fmla="*/ 123 w 151"/>
                <a:gd name="T11" fmla="*/ 255 h 271"/>
                <a:gd name="T12" fmla="*/ 112 w 151"/>
                <a:gd name="T13" fmla="*/ 246 h 271"/>
                <a:gd name="T14" fmla="*/ 116 w 151"/>
                <a:gd name="T15" fmla="*/ 242 h 271"/>
                <a:gd name="T16" fmla="*/ 127 w 151"/>
                <a:gd name="T17" fmla="*/ 251 h 271"/>
                <a:gd name="T18" fmla="*/ 123 w 151"/>
                <a:gd name="T19" fmla="*/ 255 h 271"/>
                <a:gd name="T20" fmla="*/ 101 w 151"/>
                <a:gd name="T21" fmla="*/ 236 h 271"/>
                <a:gd name="T22" fmla="*/ 91 w 151"/>
                <a:gd name="T23" fmla="*/ 226 h 271"/>
                <a:gd name="T24" fmla="*/ 96 w 151"/>
                <a:gd name="T25" fmla="*/ 222 h 271"/>
                <a:gd name="T26" fmla="*/ 105 w 151"/>
                <a:gd name="T27" fmla="*/ 232 h 271"/>
                <a:gd name="T28" fmla="*/ 101 w 151"/>
                <a:gd name="T29" fmla="*/ 236 h 271"/>
                <a:gd name="T30" fmla="*/ 82 w 151"/>
                <a:gd name="T31" fmla="*/ 215 h 271"/>
                <a:gd name="T32" fmla="*/ 73 w 151"/>
                <a:gd name="T33" fmla="*/ 204 h 271"/>
                <a:gd name="T34" fmla="*/ 78 w 151"/>
                <a:gd name="T35" fmla="*/ 200 h 271"/>
                <a:gd name="T36" fmla="*/ 86 w 151"/>
                <a:gd name="T37" fmla="*/ 212 h 271"/>
                <a:gd name="T38" fmla="*/ 82 w 151"/>
                <a:gd name="T39" fmla="*/ 215 h 271"/>
                <a:gd name="T40" fmla="*/ 65 w 151"/>
                <a:gd name="T41" fmla="*/ 192 h 271"/>
                <a:gd name="T42" fmla="*/ 57 w 151"/>
                <a:gd name="T43" fmla="*/ 180 h 271"/>
                <a:gd name="T44" fmla="*/ 62 w 151"/>
                <a:gd name="T45" fmla="*/ 177 h 271"/>
                <a:gd name="T46" fmla="*/ 70 w 151"/>
                <a:gd name="T47" fmla="*/ 189 h 271"/>
                <a:gd name="T48" fmla="*/ 65 w 151"/>
                <a:gd name="T49" fmla="*/ 192 h 271"/>
                <a:gd name="T50" fmla="*/ 50 w 151"/>
                <a:gd name="T51" fmla="*/ 167 h 271"/>
                <a:gd name="T52" fmla="*/ 43 w 151"/>
                <a:gd name="T53" fmla="*/ 154 h 271"/>
                <a:gd name="T54" fmla="*/ 48 w 151"/>
                <a:gd name="T55" fmla="*/ 152 h 271"/>
                <a:gd name="T56" fmla="*/ 55 w 151"/>
                <a:gd name="T57" fmla="*/ 165 h 271"/>
                <a:gd name="T58" fmla="*/ 50 w 151"/>
                <a:gd name="T59" fmla="*/ 167 h 271"/>
                <a:gd name="T60" fmla="*/ 37 w 151"/>
                <a:gd name="T61" fmla="*/ 141 h 271"/>
                <a:gd name="T62" fmla="*/ 32 w 151"/>
                <a:gd name="T63" fmla="*/ 128 h 271"/>
                <a:gd name="T64" fmla="*/ 37 w 151"/>
                <a:gd name="T65" fmla="*/ 126 h 271"/>
                <a:gd name="T66" fmla="*/ 42 w 151"/>
                <a:gd name="T67" fmla="*/ 139 h 271"/>
                <a:gd name="T68" fmla="*/ 37 w 151"/>
                <a:gd name="T69" fmla="*/ 141 h 271"/>
                <a:gd name="T70" fmla="*/ 26 w 151"/>
                <a:gd name="T71" fmla="*/ 115 h 271"/>
                <a:gd name="T72" fmla="*/ 22 w 151"/>
                <a:gd name="T73" fmla="*/ 101 h 271"/>
                <a:gd name="T74" fmla="*/ 27 w 151"/>
                <a:gd name="T75" fmla="*/ 99 h 271"/>
                <a:gd name="T76" fmla="*/ 32 w 151"/>
                <a:gd name="T77" fmla="*/ 113 h 271"/>
                <a:gd name="T78" fmla="*/ 26 w 151"/>
                <a:gd name="T79" fmla="*/ 115 h 271"/>
                <a:gd name="T80" fmla="*/ 18 w 151"/>
                <a:gd name="T81" fmla="*/ 87 h 271"/>
                <a:gd name="T82" fmla="*/ 14 w 151"/>
                <a:gd name="T83" fmla="*/ 74 h 271"/>
                <a:gd name="T84" fmla="*/ 19 w 151"/>
                <a:gd name="T85" fmla="*/ 72 h 271"/>
                <a:gd name="T86" fmla="*/ 23 w 151"/>
                <a:gd name="T87" fmla="*/ 86 h 271"/>
                <a:gd name="T88" fmla="*/ 18 w 151"/>
                <a:gd name="T89" fmla="*/ 87 h 271"/>
                <a:gd name="T90" fmla="*/ 10 w 151"/>
                <a:gd name="T91" fmla="*/ 60 h 271"/>
                <a:gd name="T92" fmla="*/ 7 w 151"/>
                <a:gd name="T93" fmla="*/ 46 h 271"/>
                <a:gd name="T94" fmla="*/ 13 w 151"/>
                <a:gd name="T95" fmla="*/ 45 h 271"/>
                <a:gd name="T96" fmla="*/ 16 w 151"/>
                <a:gd name="T97" fmla="*/ 58 h 271"/>
                <a:gd name="T98" fmla="*/ 10 w 151"/>
                <a:gd name="T99" fmla="*/ 60 h 271"/>
                <a:gd name="T100" fmla="*/ 4 w 151"/>
                <a:gd name="T101" fmla="*/ 32 h 271"/>
                <a:gd name="T102" fmla="*/ 2 w 151"/>
                <a:gd name="T103" fmla="*/ 17 h 271"/>
                <a:gd name="T104" fmla="*/ 8 w 151"/>
                <a:gd name="T105" fmla="*/ 17 h 271"/>
                <a:gd name="T106" fmla="*/ 10 w 151"/>
                <a:gd name="T107" fmla="*/ 31 h 271"/>
                <a:gd name="T108" fmla="*/ 4 w 151"/>
                <a:gd name="T109" fmla="*/ 32 h 271"/>
                <a:gd name="T110" fmla="*/ 0 w 151"/>
                <a:gd name="T111" fmla="*/ 3 h 271"/>
                <a:gd name="T112" fmla="*/ 0 w 151"/>
                <a:gd name="T113" fmla="*/ 1 h 271"/>
                <a:gd name="T114" fmla="*/ 5 w 151"/>
                <a:gd name="T115" fmla="*/ 0 h 271"/>
                <a:gd name="T116" fmla="*/ 6 w 151"/>
                <a:gd name="T117" fmla="*/ 2 h 271"/>
                <a:gd name="T118" fmla="*/ 0 w 151"/>
                <a:gd name="T119" fmla="*/ 3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1" h="271">
                  <a:moveTo>
                    <a:pt x="148" y="271"/>
                  </a:moveTo>
                  <a:cubicBezTo>
                    <a:pt x="148" y="270"/>
                    <a:pt x="143" y="268"/>
                    <a:pt x="135" y="264"/>
                  </a:cubicBezTo>
                  <a:cubicBezTo>
                    <a:pt x="138" y="259"/>
                    <a:pt x="138" y="259"/>
                    <a:pt x="138" y="259"/>
                  </a:cubicBezTo>
                  <a:cubicBezTo>
                    <a:pt x="146" y="263"/>
                    <a:pt x="151" y="265"/>
                    <a:pt x="151" y="265"/>
                  </a:cubicBezTo>
                  <a:lnTo>
                    <a:pt x="148" y="271"/>
                  </a:lnTo>
                  <a:close/>
                  <a:moveTo>
                    <a:pt x="123" y="255"/>
                  </a:moveTo>
                  <a:cubicBezTo>
                    <a:pt x="120" y="253"/>
                    <a:pt x="116" y="249"/>
                    <a:pt x="112" y="246"/>
                  </a:cubicBezTo>
                  <a:cubicBezTo>
                    <a:pt x="116" y="242"/>
                    <a:pt x="116" y="242"/>
                    <a:pt x="116" y="242"/>
                  </a:cubicBezTo>
                  <a:cubicBezTo>
                    <a:pt x="119" y="245"/>
                    <a:pt x="123" y="248"/>
                    <a:pt x="127" y="251"/>
                  </a:cubicBezTo>
                  <a:lnTo>
                    <a:pt x="123" y="255"/>
                  </a:lnTo>
                  <a:close/>
                  <a:moveTo>
                    <a:pt x="101" y="236"/>
                  </a:moveTo>
                  <a:cubicBezTo>
                    <a:pt x="98" y="233"/>
                    <a:pt x="95" y="230"/>
                    <a:pt x="91" y="226"/>
                  </a:cubicBezTo>
                  <a:cubicBezTo>
                    <a:pt x="96" y="222"/>
                    <a:pt x="96" y="222"/>
                    <a:pt x="96" y="222"/>
                  </a:cubicBezTo>
                  <a:cubicBezTo>
                    <a:pt x="99" y="226"/>
                    <a:pt x="102" y="229"/>
                    <a:pt x="105" y="232"/>
                  </a:cubicBezTo>
                  <a:lnTo>
                    <a:pt x="101" y="236"/>
                  </a:lnTo>
                  <a:close/>
                  <a:moveTo>
                    <a:pt x="82" y="215"/>
                  </a:moveTo>
                  <a:cubicBezTo>
                    <a:pt x="79" y="211"/>
                    <a:pt x="76" y="208"/>
                    <a:pt x="73" y="204"/>
                  </a:cubicBezTo>
                  <a:cubicBezTo>
                    <a:pt x="78" y="200"/>
                    <a:pt x="78" y="200"/>
                    <a:pt x="78" y="200"/>
                  </a:cubicBezTo>
                  <a:cubicBezTo>
                    <a:pt x="80" y="204"/>
                    <a:pt x="83" y="208"/>
                    <a:pt x="86" y="212"/>
                  </a:cubicBezTo>
                  <a:lnTo>
                    <a:pt x="82" y="215"/>
                  </a:lnTo>
                  <a:close/>
                  <a:moveTo>
                    <a:pt x="65" y="192"/>
                  </a:moveTo>
                  <a:cubicBezTo>
                    <a:pt x="62" y="188"/>
                    <a:pt x="60" y="184"/>
                    <a:pt x="57" y="180"/>
                  </a:cubicBezTo>
                  <a:cubicBezTo>
                    <a:pt x="62" y="177"/>
                    <a:pt x="62" y="177"/>
                    <a:pt x="62" y="177"/>
                  </a:cubicBezTo>
                  <a:cubicBezTo>
                    <a:pt x="64" y="181"/>
                    <a:pt x="67" y="185"/>
                    <a:pt x="70" y="189"/>
                  </a:cubicBezTo>
                  <a:lnTo>
                    <a:pt x="65" y="192"/>
                  </a:lnTo>
                  <a:close/>
                  <a:moveTo>
                    <a:pt x="50" y="167"/>
                  </a:moveTo>
                  <a:cubicBezTo>
                    <a:pt x="48" y="163"/>
                    <a:pt x="45" y="159"/>
                    <a:pt x="43" y="154"/>
                  </a:cubicBezTo>
                  <a:cubicBezTo>
                    <a:pt x="48" y="152"/>
                    <a:pt x="48" y="152"/>
                    <a:pt x="48" y="152"/>
                  </a:cubicBezTo>
                  <a:cubicBezTo>
                    <a:pt x="51" y="156"/>
                    <a:pt x="53" y="160"/>
                    <a:pt x="55" y="165"/>
                  </a:cubicBezTo>
                  <a:lnTo>
                    <a:pt x="50" y="167"/>
                  </a:lnTo>
                  <a:close/>
                  <a:moveTo>
                    <a:pt x="37" y="141"/>
                  </a:moveTo>
                  <a:cubicBezTo>
                    <a:pt x="35" y="137"/>
                    <a:pt x="33" y="133"/>
                    <a:pt x="32" y="128"/>
                  </a:cubicBezTo>
                  <a:cubicBezTo>
                    <a:pt x="37" y="126"/>
                    <a:pt x="37" y="126"/>
                    <a:pt x="37" y="126"/>
                  </a:cubicBezTo>
                  <a:cubicBezTo>
                    <a:pt x="39" y="130"/>
                    <a:pt x="41" y="135"/>
                    <a:pt x="42" y="139"/>
                  </a:cubicBezTo>
                  <a:lnTo>
                    <a:pt x="37" y="141"/>
                  </a:lnTo>
                  <a:close/>
                  <a:moveTo>
                    <a:pt x="26" y="115"/>
                  </a:moveTo>
                  <a:cubicBezTo>
                    <a:pt x="25" y="110"/>
                    <a:pt x="23" y="106"/>
                    <a:pt x="22" y="101"/>
                  </a:cubicBezTo>
                  <a:cubicBezTo>
                    <a:pt x="27" y="99"/>
                    <a:pt x="27" y="99"/>
                    <a:pt x="27" y="99"/>
                  </a:cubicBezTo>
                  <a:cubicBezTo>
                    <a:pt x="29" y="104"/>
                    <a:pt x="30" y="108"/>
                    <a:pt x="32" y="113"/>
                  </a:cubicBezTo>
                  <a:lnTo>
                    <a:pt x="26" y="115"/>
                  </a:lnTo>
                  <a:close/>
                  <a:moveTo>
                    <a:pt x="18" y="87"/>
                  </a:moveTo>
                  <a:cubicBezTo>
                    <a:pt x="16" y="83"/>
                    <a:pt x="15" y="78"/>
                    <a:pt x="14" y="74"/>
                  </a:cubicBezTo>
                  <a:cubicBezTo>
                    <a:pt x="19" y="72"/>
                    <a:pt x="19" y="72"/>
                    <a:pt x="19" y="72"/>
                  </a:cubicBezTo>
                  <a:cubicBezTo>
                    <a:pt x="20" y="77"/>
                    <a:pt x="22" y="81"/>
                    <a:pt x="23" y="86"/>
                  </a:cubicBezTo>
                  <a:lnTo>
                    <a:pt x="18" y="87"/>
                  </a:lnTo>
                  <a:close/>
                  <a:moveTo>
                    <a:pt x="10" y="60"/>
                  </a:moveTo>
                  <a:cubicBezTo>
                    <a:pt x="9" y="55"/>
                    <a:pt x="8" y="50"/>
                    <a:pt x="7" y="46"/>
                  </a:cubicBezTo>
                  <a:cubicBezTo>
                    <a:pt x="13" y="45"/>
                    <a:pt x="13" y="45"/>
                    <a:pt x="13" y="45"/>
                  </a:cubicBezTo>
                  <a:cubicBezTo>
                    <a:pt x="14" y="49"/>
                    <a:pt x="15" y="54"/>
                    <a:pt x="16" y="58"/>
                  </a:cubicBezTo>
                  <a:lnTo>
                    <a:pt x="10" y="60"/>
                  </a:lnTo>
                  <a:close/>
                  <a:moveTo>
                    <a:pt x="4" y="32"/>
                  </a:moveTo>
                  <a:cubicBezTo>
                    <a:pt x="4" y="27"/>
                    <a:pt x="3" y="22"/>
                    <a:pt x="2" y="17"/>
                  </a:cubicBezTo>
                  <a:cubicBezTo>
                    <a:pt x="8" y="17"/>
                    <a:pt x="8" y="17"/>
                    <a:pt x="8" y="17"/>
                  </a:cubicBezTo>
                  <a:cubicBezTo>
                    <a:pt x="9" y="21"/>
                    <a:pt x="9" y="26"/>
                    <a:pt x="10" y="31"/>
                  </a:cubicBezTo>
                  <a:lnTo>
                    <a:pt x="4" y="32"/>
                  </a:lnTo>
                  <a:close/>
                  <a:moveTo>
                    <a:pt x="0" y="3"/>
                  </a:moveTo>
                  <a:cubicBezTo>
                    <a:pt x="0" y="1"/>
                    <a:pt x="0" y="1"/>
                    <a:pt x="0" y="1"/>
                  </a:cubicBezTo>
                  <a:cubicBezTo>
                    <a:pt x="5" y="0"/>
                    <a:pt x="5" y="0"/>
                    <a:pt x="5" y="0"/>
                  </a:cubicBezTo>
                  <a:cubicBezTo>
                    <a:pt x="6" y="2"/>
                    <a:pt x="6" y="2"/>
                    <a:pt x="6" y="2"/>
                  </a:cubicBezTo>
                  <a:lnTo>
                    <a:pt x="0" y="3"/>
                  </a:lnTo>
                  <a:close/>
                </a:path>
              </a:pathLst>
            </a:custGeom>
            <a:solidFill>
              <a:schemeClr val="accent2"/>
            </a:solidFill>
            <a:ln w="0">
              <a:solidFill>
                <a:schemeClr val="accent2"/>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a:latin typeface="Calibri Light" panose="020F0302020204030204" pitchFamily="34" charset="0"/>
              </a:endParaRPr>
            </a:p>
          </p:txBody>
        </p:sp>
        <p:grpSp>
          <p:nvGrpSpPr>
            <p:cNvPr id="139" name="Group 138"/>
            <p:cNvGrpSpPr/>
            <p:nvPr/>
          </p:nvGrpSpPr>
          <p:grpSpPr>
            <a:xfrm>
              <a:off x="7051665" y="1651965"/>
              <a:ext cx="377825" cy="328612"/>
              <a:chOff x="4079875" y="3605213"/>
              <a:chExt cx="377825" cy="328612"/>
            </a:xfrm>
            <a:solidFill>
              <a:schemeClr val="accent2"/>
            </a:solidFill>
            <a:effectLst>
              <a:outerShdw blurRad="25400" dist="38100" dir="2400000" algn="ctr" rotWithShape="0">
                <a:srgbClr val="000000">
                  <a:alpha val="10000"/>
                </a:srgbClr>
              </a:outerShdw>
            </a:effectLst>
          </p:grpSpPr>
          <p:sp>
            <p:nvSpPr>
              <p:cNvPr id="140" name="Freeform 9"/>
              <p:cNvSpPr>
                <a:spLocks/>
              </p:cNvSpPr>
              <p:nvPr/>
            </p:nvSpPr>
            <p:spPr bwMode="auto">
              <a:xfrm>
                <a:off x="4079875" y="3605213"/>
                <a:ext cx="377825" cy="328612"/>
              </a:xfrm>
              <a:custGeom>
                <a:avLst/>
                <a:gdLst>
                  <a:gd name="T0" fmla="*/ 237 w 238"/>
                  <a:gd name="T1" fmla="*/ 90 h 207"/>
                  <a:gd name="T2" fmla="*/ 229 w 238"/>
                  <a:gd name="T3" fmla="*/ 60 h 207"/>
                  <a:gd name="T4" fmla="*/ 212 w 238"/>
                  <a:gd name="T5" fmla="*/ 35 h 207"/>
                  <a:gd name="T6" fmla="*/ 197 w 238"/>
                  <a:gd name="T7" fmla="*/ 21 h 207"/>
                  <a:gd name="T8" fmla="*/ 170 w 238"/>
                  <a:gd name="T9" fmla="*/ 6 h 207"/>
                  <a:gd name="T10" fmla="*/ 141 w 238"/>
                  <a:gd name="T11" fmla="*/ 0 h 207"/>
                  <a:gd name="T12" fmla="*/ 120 w 238"/>
                  <a:gd name="T13" fmla="*/ 1 h 207"/>
                  <a:gd name="T14" fmla="*/ 89 w 238"/>
                  <a:gd name="T15" fmla="*/ 10 h 207"/>
                  <a:gd name="T16" fmla="*/ 62 w 238"/>
                  <a:gd name="T17" fmla="*/ 29 h 207"/>
                  <a:gd name="T18" fmla="*/ 45 w 238"/>
                  <a:gd name="T19" fmla="*/ 50 h 207"/>
                  <a:gd name="T20" fmla="*/ 30 w 238"/>
                  <a:gd name="T21" fmla="*/ 92 h 207"/>
                  <a:gd name="T22" fmla="*/ 12 w 238"/>
                  <a:gd name="T23" fmla="*/ 67 h 207"/>
                  <a:gd name="T24" fmla="*/ 4 w 238"/>
                  <a:gd name="T25" fmla="*/ 67 h 207"/>
                  <a:gd name="T26" fmla="*/ 0 w 238"/>
                  <a:gd name="T27" fmla="*/ 72 h 207"/>
                  <a:gd name="T28" fmla="*/ 32 w 238"/>
                  <a:gd name="T29" fmla="*/ 123 h 207"/>
                  <a:gd name="T30" fmla="*/ 32 w 238"/>
                  <a:gd name="T31" fmla="*/ 124 h 207"/>
                  <a:gd name="T32" fmla="*/ 33 w 238"/>
                  <a:gd name="T33" fmla="*/ 125 h 207"/>
                  <a:gd name="T34" fmla="*/ 34 w 238"/>
                  <a:gd name="T35" fmla="*/ 125 h 207"/>
                  <a:gd name="T36" fmla="*/ 35 w 238"/>
                  <a:gd name="T37" fmla="*/ 126 h 207"/>
                  <a:gd name="T38" fmla="*/ 36 w 238"/>
                  <a:gd name="T39" fmla="*/ 126 h 207"/>
                  <a:gd name="T40" fmla="*/ 38 w 238"/>
                  <a:gd name="T41" fmla="*/ 127 h 207"/>
                  <a:gd name="T42" fmla="*/ 38 w 238"/>
                  <a:gd name="T43" fmla="*/ 127 h 207"/>
                  <a:gd name="T44" fmla="*/ 39 w 238"/>
                  <a:gd name="T45" fmla="*/ 127 h 207"/>
                  <a:gd name="T46" fmla="*/ 40 w 238"/>
                  <a:gd name="T47" fmla="*/ 127 h 207"/>
                  <a:gd name="T48" fmla="*/ 41 w 238"/>
                  <a:gd name="T49" fmla="*/ 126 h 207"/>
                  <a:gd name="T50" fmla="*/ 42 w 238"/>
                  <a:gd name="T51" fmla="*/ 126 h 207"/>
                  <a:gd name="T52" fmla="*/ 43 w 238"/>
                  <a:gd name="T53" fmla="*/ 125 h 207"/>
                  <a:gd name="T54" fmla="*/ 80 w 238"/>
                  <a:gd name="T55" fmla="*/ 84 h 207"/>
                  <a:gd name="T56" fmla="*/ 82 w 238"/>
                  <a:gd name="T57" fmla="*/ 78 h 207"/>
                  <a:gd name="T58" fmla="*/ 79 w 238"/>
                  <a:gd name="T59" fmla="*/ 72 h 207"/>
                  <a:gd name="T60" fmla="*/ 70 w 238"/>
                  <a:gd name="T61" fmla="*/ 71 h 207"/>
                  <a:gd name="T62" fmla="*/ 46 w 238"/>
                  <a:gd name="T63" fmla="*/ 98 h 207"/>
                  <a:gd name="T64" fmla="*/ 59 w 238"/>
                  <a:gd name="T65" fmla="*/ 59 h 207"/>
                  <a:gd name="T66" fmla="*/ 73 w 238"/>
                  <a:gd name="T67" fmla="*/ 41 h 207"/>
                  <a:gd name="T68" fmla="*/ 96 w 238"/>
                  <a:gd name="T69" fmla="*/ 25 h 207"/>
                  <a:gd name="T70" fmla="*/ 122 w 238"/>
                  <a:gd name="T71" fmla="*/ 17 h 207"/>
                  <a:gd name="T72" fmla="*/ 140 w 238"/>
                  <a:gd name="T73" fmla="*/ 16 h 207"/>
                  <a:gd name="T74" fmla="*/ 165 w 238"/>
                  <a:gd name="T75" fmla="*/ 21 h 207"/>
                  <a:gd name="T76" fmla="*/ 187 w 238"/>
                  <a:gd name="T77" fmla="*/ 34 h 207"/>
                  <a:gd name="T78" fmla="*/ 200 w 238"/>
                  <a:gd name="T79" fmla="*/ 46 h 207"/>
                  <a:gd name="T80" fmla="*/ 214 w 238"/>
                  <a:gd name="T81" fmla="*/ 67 h 207"/>
                  <a:gd name="T82" fmla="*/ 221 w 238"/>
                  <a:gd name="T83" fmla="*/ 92 h 207"/>
                  <a:gd name="T84" fmla="*/ 222 w 238"/>
                  <a:gd name="T85" fmla="*/ 109 h 207"/>
                  <a:gd name="T86" fmla="*/ 216 w 238"/>
                  <a:gd name="T87" fmla="*/ 134 h 207"/>
                  <a:gd name="T88" fmla="*/ 204 w 238"/>
                  <a:gd name="T89" fmla="*/ 157 h 207"/>
                  <a:gd name="T90" fmla="*/ 192 w 238"/>
                  <a:gd name="T91" fmla="*/ 170 h 207"/>
                  <a:gd name="T92" fmla="*/ 171 w 238"/>
                  <a:gd name="T93" fmla="*/ 184 h 207"/>
                  <a:gd name="T94" fmla="*/ 146 w 238"/>
                  <a:gd name="T95" fmla="*/ 191 h 207"/>
                  <a:gd name="T96" fmla="*/ 134 w 238"/>
                  <a:gd name="T97" fmla="*/ 192 h 207"/>
                  <a:gd name="T98" fmla="*/ 130 w 238"/>
                  <a:gd name="T99" fmla="*/ 200 h 207"/>
                  <a:gd name="T100" fmla="*/ 132 w 238"/>
                  <a:gd name="T101" fmla="*/ 205 h 207"/>
                  <a:gd name="T102" fmla="*/ 138 w 238"/>
                  <a:gd name="T103" fmla="*/ 207 h 207"/>
                  <a:gd name="T104" fmla="*/ 148 w 238"/>
                  <a:gd name="T105" fmla="*/ 207 h 207"/>
                  <a:gd name="T106" fmla="*/ 177 w 238"/>
                  <a:gd name="T107" fmla="*/ 198 h 207"/>
                  <a:gd name="T108" fmla="*/ 203 w 238"/>
                  <a:gd name="T109" fmla="*/ 182 h 207"/>
                  <a:gd name="T110" fmla="*/ 217 w 238"/>
                  <a:gd name="T111" fmla="*/ 166 h 207"/>
                  <a:gd name="T112" fmla="*/ 231 w 238"/>
                  <a:gd name="T113" fmla="*/ 140 h 207"/>
                  <a:gd name="T114" fmla="*/ 238 w 238"/>
                  <a:gd name="T115" fmla="*/ 110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38" h="207">
                    <a:moveTo>
                      <a:pt x="238" y="100"/>
                    </a:moveTo>
                    <a:lnTo>
                      <a:pt x="238" y="100"/>
                    </a:lnTo>
                    <a:lnTo>
                      <a:pt x="237" y="90"/>
                    </a:lnTo>
                    <a:lnTo>
                      <a:pt x="235" y="80"/>
                    </a:lnTo>
                    <a:lnTo>
                      <a:pt x="232" y="70"/>
                    </a:lnTo>
                    <a:lnTo>
                      <a:pt x="229" y="60"/>
                    </a:lnTo>
                    <a:lnTo>
                      <a:pt x="224" y="51"/>
                    </a:lnTo>
                    <a:lnTo>
                      <a:pt x="218" y="43"/>
                    </a:lnTo>
                    <a:lnTo>
                      <a:pt x="212" y="35"/>
                    </a:lnTo>
                    <a:lnTo>
                      <a:pt x="205" y="28"/>
                    </a:lnTo>
                    <a:lnTo>
                      <a:pt x="205" y="28"/>
                    </a:lnTo>
                    <a:lnTo>
                      <a:pt x="197" y="21"/>
                    </a:lnTo>
                    <a:lnTo>
                      <a:pt x="188" y="15"/>
                    </a:lnTo>
                    <a:lnTo>
                      <a:pt x="180" y="10"/>
                    </a:lnTo>
                    <a:lnTo>
                      <a:pt x="170" y="6"/>
                    </a:lnTo>
                    <a:lnTo>
                      <a:pt x="161" y="3"/>
                    </a:lnTo>
                    <a:lnTo>
                      <a:pt x="151" y="1"/>
                    </a:lnTo>
                    <a:lnTo>
                      <a:pt x="141" y="0"/>
                    </a:lnTo>
                    <a:lnTo>
                      <a:pt x="130" y="0"/>
                    </a:lnTo>
                    <a:lnTo>
                      <a:pt x="130" y="0"/>
                    </a:lnTo>
                    <a:lnTo>
                      <a:pt x="120" y="1"/>
                    </a:lnTo>
                    <a:lnTo>
                      <a:pt x="109" y="3"/>
                    </a:lnTo>
                    <a:lnTo>
                      <a:pt x="99" y="6"/>
                    </a:lnTo>
                    <a:lnTo>
                      <a:pt x="89" y="10"/>
                    </a:lnTo>
                    <a:lnTo>
                      <a:pt x="79" y="16"/>
                    </a:lnTo>
                    <a:lnTo>
                      <a:pt x="71" y="22"/>
                    </a:lnTo>
                    <a:lnTo>
                      <a:pt x="62" y="29"/>
                    </a:lnTo>
                    <a:lnTo>
                      <a:pt x="55" y="37"/>
                    </a:lnTo>
                    <a:lnTo>
                      <a:pt x="55" y="37"/>
                    </a:lnTo>
                    <a:lnTo>
                      <a:pt x="45" y="50"/>
                    </a:lnTo>
                    <a:lnTo>
                      <a:pt x="38" y="63"/>
                    </a:lnTo>
                    <a:lnTo>
                      <a:pt x="33" y="77"/>
                    </a:lnTo>
                    <a:lnTo>
                      <a:pt x="30" y="92"/>
                    </a:lnTo>
                    <a:lnTo>
                      <a:pt x="15" y="69"/>
                    </a:lnTo>
                    <a:lnTo>
                      <a:pt x="15" y="69"/>
                    </a:lnTo>
                    <a:lnTo>
                      <a:pt x="12" y="67"/>
                    </a:lnTo>
                    <a:lnTo>
                      <a:pt x="10" y="66"/>
                    </a:lnTo>
                    <a:lnTo>
                      <a:pt x="7" y="66"/>
                    </a:lnTo>
                    <a:lnTo>
                      <a:pt x="4" y="67"/>
                    </a:lnTo>
                    <a:lnTo>
                      <a:pt x="4" y="67"/>
                    </a:lnTo>
                    <a:lnTo>
                      <a:pt x="1" y="69"/>
                    </a:lnTo>
                    <a:lnTo>
                      <a:pt x="0" y="72"/>
                    </a:lnTo>
                    <a:lnTo>
                      <a:pt x="0" y="75"/>
                    </a:lnTo>
                    <a:lnTo>
                      <a:pt x="1" y="78"/>
                    </a:lnTo>
                    <a:lnTo>
                      <a:pt x="32" y="123"/>
                    </a:lnTo>
                    <a:lnTo>
                      <a:pt x="32" y="123"/>
                    </a:lnTo>
                    <a:lnTo>
                      <a:pt x="32" y="124"/>
                    </a:lnTo>
                    <a:lnTo>
                      <a:pt x="32" y="124"/>
                    </a:lnTo>
                    <a:lnTo>
                      <a:pt x="32" y="124"/>
                    </a:lnTo>
                    <a:lnTo>
                      <a:pt x="32" y="124"/>
                    </a:lnTo>
                    <a:lnTo>
                      <a:pt x="33" y="125"/>
                    </a:lnTo>
                    <a:lnTo>
                      <a:pt x="33" y="125"/>
                    </a:lnTo>
                    <a:lnTo>
                      <a:pt x="34" y="125"/>
                    </a:lnTo>
                    <a:lnTo>
                      <a:pt x="34" y="125"/>
                    </a:lnTo>
                    <a:lnTo>
                      <a:pt x="35" y="126"/>
                    </a:lnTo>
                    <a:lnTo>
                      <a:pt x="35" y="126"/>
                    </a:lnTo>
                    <a:lnTo>
                      <a:pt x="35" y="126"/>
                    </a:lnTo>
                    <a:lnTo>
                      <a:pt x="35" y="126"/>
                    </a:lnTo>
                    <a:lnTo>
                      <a:pt x="36" y="126"/>
                    </a:lnTo>
                    <a:lnTo>
                      <a:pt x="36" y="126"/>
                    </a:lnTo>
                    <a:lnTo>
                      <a:pt x="38" y="127"/>
                    </a:lnTo>
                    <a:lnTo>
                      <a:pt x="38" y="127"/>
                    </a:lnTo>
                    <a:lnTo>
                      <a:pt x="38" y="127"/>
                    </a:lnTo>
                    <a:lnTo>
                      <a:pt x="38" y="127"/>
                    </a:lnTo>
                    <a:lnTo>
                      <a:pt x="38" y="127"/>
                    </a:lnTo>
                    <a:lnTo>
                      <a:pt x="38" y="127"/>
                    </a:lnTo>
                    <a:lnTo>
                      <a:pt x="39" y="127"/>
                    </a:lnTo>
                    <a:lnTo>
                      <a:pt x="39" y="127"/>
                    </a:lnTo>
                    <a:lnTo>
                      <a:pt x="39" y="127"/>
                    </a:lnTo>
                    <a:lnTo>
                      <a:pt x="39" y="127"/>
                    </a:lnTo>
                    <a:lnTo>
                      <a:pt x="40" y="127"/>
                    </a:lnTo>
                    <a:lnTo>
                      <a:pt x="40" y="127"/>
                    </a:lnTo>
                    <a:lnTo>
                      <a:pt x="40" y="127"/>
                    </a:lnTo>
                    <a:lnTo>
                      <a:pt x="40" y="127"/>
                    </a:lnTo>
                    <a:lnTo>
                      <a:pt x="41" y="126"/>
                    </a:lnTo>
                    <a:lnTo>
                      <a:pt x="41" y="126"/>
                    </a:lnTo>
                    <a:lnTo>
                      <a:pt x="42" y="126"/>
                    </a:lnTo>
                    <a:lnTo>
                      <a:pt x="42" y="126"/>
                    </a:lnTo>
                    <a:lnTo>
                      <a:pt x="43" y="125"/>
                    </a:lnTo>
                    <a:lnTo>
                      <a:pt x="43" y="125"/>
                    </a:lnTo>
                    <a:lnTo>
                      <a:pt x="43" y="125"/>
                    </a:lnTo>
                    <a:lnTo>
                      <a:pt x="43" y="125"/>
                    </a:lnTo>
                    <a:lnTo>
                      <a:pt x="45" y="124"/>
                    </a:lnTo>
                    <a:lnTo>
                      <a:pt x="80" y="84"/>
                    </a:lnTo>
                    <a:lnTo>
                      <a:pt x="80" y="84"/>
                    </a:lnTo>
                    <a:lnTo>
                      <a:pt x="81" y="81"/>
                    </a:lnTo>
                    <a:lnTo>
                      <a:pt x="82" y="78"/>
                    </a:lnTo>
                    <a:lnTo>
                      <a:pt x="81" y="75"/>
                    </a:lnTo>
                    <a:lnTo>
                      <a:pt x="79" y="72"/>
                    </a:lnTo>
                    <a:lnTo>
                      <a:pt x="79" y="72"/>
                    </a:lnTo>
                    <a:lnTo>
                      <a:pt x="76" y="71"/>
                    </a:lnTo>
                    <a:lnTo>
                      <a:pt x="73" y="70"/>
                    </a:lnTo>
                    <a:lnTo>
                      <a:pt x="70" y="71"/>
                    </a:lnTo>
                    <a:lnTo>
                      <a:pt x="68" y="73"/>
                    </a:lnTo>
                    <a:lnTo>
                      <a:pt x="46" y="98"/>
                    </a:lnTo>
                    <a:lnTo>
                      <a:pt x="46" y="98"/>
                    </a:lnTo>
                    <a:lnTo>
                      <a:pt x="48" y="84"/>
                    </a:lnTo>
                    <a:lnTo>
                      <a:pt x="52" y="71"/>
                    </a:lnTo>
                    <a:lnTo>
                      <a:pt x="59" y="59"/>
                    </a:lnTo>
                    <a:lnTo>
                      <a:pt x="67" y="47"/>
                    </a:lnTo>
                    <a:lnTo>
                      <a:pt x="67" y="47"/>
                    </a:lnTo>
                    <a:lnTo>
                      <a:pt x="73" y="41"/>
                    </a:lnTo>
                    <a:lnTo>
                      <a:pt x="80" y="35"/>
                    </a:lnTo>
                    <a:lnTo>
                      <a:pt x="88" y="29"/>
                    </a:lnTo>
                    <a:lnTo>
                      <a:pt x="96" y="25"/>
                    </a:lnTo>
                    <a:lnTo>
                      <a:pt x="104" y="21"/>
                    </a:lnTo>
                    <a:lnTo>
                      <a:pt x="113" y="19"/>
                    </a:lnTo>
                    <a:lnTo>
                      <a:pt x="122" y="17"/>
                    </a:lnTo>
                    <a:lnTo>
                      <a:pt x="131" y="16"/>
                    </a:lnTo>
                    <a:lnTo>
                      <a:pt x="131" y="16"/>
                    </a:lnTo>
                    <a:lnTo>
                      <a:pt x="140" y="16"/>
                    </a:lnTo>
                    <a:lnTo>
                      <a:pt x="148" y="17"/>
                    </a:lnTo>
                    <a:lnTo>
                      <a:pt x="157" y="19"/>
                    </a:lnTo>
                    <a:lnTo>
                      <a:pt x="165" y="21"/>
                    </a:lnTo>
                    <a:lnTo>
                      <a:pt x="173" y="25"/>
                    </a:lnTo>
                    <a:lnTo>
                      <a:pt x="180" y="29"/>
                    </a:lnTo>
                    <a:lnTo>
                      <a:pt x="187" y="34"/>
                    </a:lnTo>
                    <a:lnTo>
                      <a:pt x="194" y="39"/>
                    </a:lnTo>
                    <a:lnTo>
                      <a:pt x="194" y="39"/>
                    </a:lnTo>
                    <a:lnTo>
                      <a:pt x="200" y="46"/>
                    </a:lnTo>
                    <a:lnTo>
                      <a:pt x="205" y="52"/>
                    </a:lnTo>
                    <a:lnTo>
                      <a:pt x="210" y="60"/>
                    </a:lnTo>
                    <a:lnTo>
                      <a:pt x="214" y="67"/>
                    </a:lnTo>
                    <a:lnTo>
                      <a:pt x="217" y="75"/>
                    </a:lnTo>
                    <a:lnTo>
                      <a:pt x="220" y="83"/>
                    </a:lnTo>
                    <a:lnTo>
                      <a:pt x="221" y="92"/>
                    </a:lnTo>
                    <a:lnTo>
                      <a:pt x="222" y="100"/>
                    </a:lnTo>
                    <a:lnTo>
                      <a:pt x="222" y="100"/>
                    </a:lnTo>
                    <a:lnTo>
                      <a:pt x="222" y="109"/>
                    </a:lnTo>
                    <a:lnTo>
                      <a:pt x="221" y="118"/>
                    </a:lnTo>
                    <a:lnTo>
                      <a:pt x="219" y="126"/>
                    </a:lnTo>
                    <a:lnTo>
                      <a:pt x="216" y="134"/>
                    </a:lnTo>
                    <a:lnTo>
                      <a:pt x="213" y="142"/>
                    </a:lnTo>
                    <a:lnTo>
                      <a:pt x="209" y="150"/>
                    </a:lnTo>
                    <a:lnTo>
                      <a:pt x="204" y="157"/>
                    </a:lnTo>
                    <a:lnTo>
                      <a:pt x="198" y="163"/>
                    </a:lnTo>
                    <a:lnTo>
                      <a:pt x="198" y="163"/>
                    </a:lnTo>
                    <a:lnTo>
                      <a:pt x="192" y="170"/>
                    </a:lnTo>
                    <a:lnTo>
                      <a:pt x="185" y="175"/>
                    </a:lnTo>
                    <a:lnTo>
                      <a:pt x="178" y="180"/>
                    </a:lnTo>
                    <a:lnTo>
                      <a:pt x="171" y="184"/>
                    </a:lnTo>
                    <a:lnTo>
                      <a:pt x="163" y="187"/>
                    </a:lnTo>
                    <a:lnTo>
                      <a:pt x="155" y="189"/>
                    </a:lnTo>
                    <a:lnTo>
                      <a:pt x="146" y="191"/>
                    </a:lnTo>
                    <a:lnTo>
                      <a:pt x="137" y="191"/>
                    </a:lnTo>
                    <a:lnTo>
                      <a:pt x="137" y="191"/>
                    </a:lnTo>
                    <a:lnTo>
                      <a:pt x="134" y="192"/>
                    </a:lnTo>
                    <a:lnTo>
                      <a:pt x="132" y="194"/>
                    </a:lnTo>
                    <a:lnTo>
                      <a:pt x="130" y="197"/>
                    </a:lnTo>
                    <a:lnTo>
                      <a:pt x="130" y="200"/>
                    </a:lnTo>
                    <a:lnTo>
                      <a:pt x="130" y="200"/>
                    </a:lnTo>
                    <a:lnTo>
                      <a:pt x="130" y="203"/>
                    </a:lnTo>
                    <a:lnTo>
                      <a:pt x="132" y="205"/>
                    </a:lnTo>
                    <a:lnTo>
                      <a:pt x="135" y="207"/>
                    </a:lnTo>
                    <a:lnTo>
                      <a:pt x="138" y="207"/>
                    </a:lnTo>
                    <a:lnTo>
                      <a:pt x="138" y="207"/>
                    </a:lnTo>
                    <a:lnTo>
                      <a:pt x="138" y="207"/>
                    </a:lnTo>
                    <a:lnTo>
                      <a:pt x="138" y="207"/>
                    </a:lnTo>
                    <a:lnTo>
                      <a:pt x="148" y="207"/>
                    </a:lnTo>
                    <a:lnTo>
                      <a:pt x="158" y="205"/>
                    </a:lnTo>
                    <a:lnTo>
                      <a:pt x="168" y="202"/>
                    </a:lnTo>
                    <a:lnTo>
                      <a:pt x="177" y="198"/>
                    </a:lnTo>
                    <a:lnTo>
                      <a:pt x="186" y="193"/>
                    </a:lnTo>
                    <a:lnTo>
                      <a:pt x="195" y="188"/>
                    </a:lnTo>
                    <a:lnTo>
                      <a:pt x="203" y="182"/>
                    </a:lnTo>
                    <a:lnTo>
                      <a:pt x="210" y="174"/>
                    </a:lnTo>
                    <a:lnTo>
                      <a:pt x="210" y="174"/>
                    </a:lnTo>
                    <a:lnTo>
                      <a:pt x="217" y="166"/>
                    </a:lnTo>
                    <a:lnTo>
                      <a:pt x="223" y="158"/>
                    </a:lnTo>
                    <a:lnTo>
                      <a:pt x="227" y="149"/>
                    </a:lnTo>
                    <a:lnTo>
                      <a:pt x="231" y="140"/>
                    </a:lnTo>
                    <a:lnTo>
                      <a:pt x="235" y="130"/>
                    </a:lnTo>
                    <a:lnTo>
                      <a:pt x="237" y="120"/>
                    </a:lnTo>
                    <a:lnTo>
                      <a:pt x="238" y="110"/>
                    </a:lnTo>
                    <a:lnTo>
                      <a:pt x="238" y="100"/>
                    </a:lnTo>
                    <a:lnTo>
                      <a:pt x="238"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1" name="Freeform 10"/>
              <p:cNvSpPr>
                <a:spLocks/>
              </p:cNvSpPr>
              <p:nvPr/>
            </p:nvSpPr>
            <p:spPr bwMode="auto">
              <a:xfrm>
                <a:off x="4279900" y="3676650"/>
                <a:ext cx="106363" cy="114300"/>
              </a:xfrm>
              <a:custGeom>
                <a:avLst/>
                <a:gdLst>
                  <a:gd name="T0" fmla="*/ 8 w 67"/>
                  <a:gd name="T1" fmla="*/ 0 h 72"/>
                  <a:gd name="T2" fmla="*/ 8 w 67"/>
                  <a:gd name="T3" fmla="*/ 0 h 72"/>
                  <a:gd name="T4" fmla="*/ 5 w 67"/>
                  <a:gd name="T5" fmla="*/ 1 h 72"/>
                  <a:gd name="T6" fmla="*/ 3 w 67"/>
                  <a:gd name="T7" fmla="*/ 3 h 72"/>
                  <a:gd name="T8" fmla="*/ 1 w 67"/>
                  <a:gd name="T9" fmla="*/ 5 h 72"/>
                  <a:gd name="T10" fmla="*/ 0 w 67"/>
                  <a:gd name="T11" fmla="*/ 8 h 72"/>
                  <a:gd name="T12" fmla="*/ 0 w 67"/>
                  <a:gd name="T13" fmla="*/ 72 h 72"/>
                  <a:gd name="T14" fmla="*/ 59 w 67"/>
                  <a:gd name="T15" fmla="*/ 72 h 72"/>
                  <a:gd name="T16" fmla="*/ 59 w 67"/>
                  <a:gd name="T17" fmla="*/ 72 h 72"/>
                  <a:gd name="T18" fmla="*/ 62 w 67"/>
                  <a:gd name="T19" fmla="*/ 71 h 72"/>
                  <a:gd name="T20" fmla="*/ 64 w 67"/>
                  <a:gd name="T21" fmla="*/ 70 h 72"/>
                  <a:gd name="T22" fmla="*/ 66 w 67"/>
                  <a:gd name="T23" fmla="*/ 67 h 72"/>
                  <a:gd name="T24" fmla="*/ 67 w 67"/>
                  <a:gd name="T25" fmla="*/ 64 h 72"/>
                  <a:gd name="T26" fmla="*/ 67 w 67"/>
                  <a:gd name="T27" fmla="*/ 64 h 72"/>
                  <a:gd name="T28" fmla="*/ 66 w 67"/>
                  <a:gd name="T29" fmla="*/ 61 h 72"/>
                  <a:gd name="T30" fmla="*/ 64 w 67"/>
                  <a:gd name="T31" fmla="*/ 58 h 72"/>
                  <a:gd name="T32" fmla="*/ 62 w 67"/>
                  <a:gd name="T33" fmla="*/ 57 h 72"/>
                  <a:gd name="T34" fmla="*/ 59 w 67"/>
                  <a:gd name="T35" fmla="*/ 56 h 72"/>
                  <a:gd name="T36" fmla="*/ 16 w 67"/>
                  <a:gd name="T37" fmla="*/ 56 h 72"/>
                  <a:gd name="T38" fmla="*/ 16 w 67"/>
                  <a:gd name="T39" fmla="*/ 8 h 72"/>
                  <a:gd name="T40" fmla="*/ 16 w 67"/>
                  <a:gd name="T41" fmla="*/ 8 h 72"/>
                  <a:gd name="T42" fmla="*/ 16 w 67"/>
                  <a:gd name="T43" fmla="*/ 5 h 72"/>
                  <a:gd name="T44" fmla="*/ 14 w 67"/>
                  <a:gd name="T45" fmla="*/ 3 h 72"/>
                  <a:gd name="T46" fmla="*/ 11 w 67"/>
                  <a:gd name="T47" fmla="*/ 1 h 72"/>
                  <a:gd name="T48" fmla="*/ 8 w 67"/>
                  <a:gd name="T49" fmla="*/ 0 h 72"/>
                  <a:gd name="T50" fmla="*/ 8 w 67"/>
                  <a:gd name="T51" fmla="*/ 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7" h="72">
                    <a:moveTo>
                      <a:pt x="8" y="0"/>
                    </a:moveTo>
                    <a:lnTo>
                      <a:pt x="8" y="0"/>
                    </a:lnTo>
                    <a:lnTo>
                      <a:pt x="5" y="1"/>
                    </a:lnTo>
                    <a:lnTo>
                      <a:pt x="3" y="3"/>
                    </a:lnTo>
                    <a:lnTo>
                      <a:pt x="1" y="5"/>
                    </a:lnTo>
                    <a:lnTo>
                      <a:pt x="0" y="8"/>
                    </a:lnTo>
                    <a:lnTo>
                      <a:pt x="0" y="72"/>
                    </a:lnTo>
                    <a:lnTo>
                      <a:pt x="59" y="72"/>
                    </a:lnTo>
                    <a:lnTo>
                      <a:pt x="59" y="72"/>
                    </a:lnTo>
                    <a:lnTo>
                      <a:pt x="62" y="71"/>
                    </a:lnTo>
                    <a:lnTo>
                      <a:pt x="64" y="70"/>
                    </a:lnTo>
                    <a:lnTo>
                      <a:pt x="66" y="67"/>
                    </a:lnTo>
                    <a:lnTo>
                      <a:pt x="67" y="64"/>
                    </a:lnTo>
                    <a:lnTo>
                      <a:pt x="67" y="64"/>
                    </a:lnTo>
                    <a:lnTo>
                      <a:pt x="66" y="61"/>
                    </a:lnTo>
                    <a:lnTo>
                      <a:pt x="64" y="58"/>
                    </a:lnTo>
                    <a:lnTo>
                      <a:pt x="62" y="57"/>
                    </a:lnTo>
                    <a:lnTo>
                      <a:pt x="59" y="56"/>
                    </a:lnTo>
                    <a:lnTo>
                      <a:pt x="16" y="56"/>
                    </a:lnTo>
                    <a:lnTo>
                      <a:pt x="16" y="8"/>
                    </a:lnTo>
                    <a:lnTo>
                      <a:pt x="16" y="8"/>
                    </a:lnTo>
                    <a:lnTo>
                      <a:pt x="16" y="5"/>
                    </a:lnTo>
                    <a:lnTo>
                      <a:pt x="14" y="3"/>
                    </a:lnTo>
                    <a:lnTo>
                      <a:pt x="11" y="1"/>
                    </a:lnTo>
                    <a:lnTo>
                      <a:pt x="8" y="0"/>
                    </a:lnTo>
                    <a:lnTo>
                      <a:pt x="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47" name="Freeform 4459"/>
            <p:cNvSpPr>
              <a:spLocks noEditPoints="1"/>
            </p:cNvSpPr>
            <p:nvPr/>
          </p:nvSpPr>
          <p:spPr bwMode="auto">
            <a:xfrm>
              <a:off x="7391400" y="1844040"/>
              <a:ext cx="365760" cy="365760"/>
            </a:xfrm>
            <a:custGeom>
              <a:avLst/>
              <a:gdLst>
                <a:gd name="T0" fmla="*/ 336 w 686"/>
                <a:gd name="T1" fmla="*/ 561 h 688"/>
                <a:gd name="T2" fmla="*/ 322 w 686"/>
                <a:gd name="T3" fmla="*/ 554 h 688"/>
                <a:gd name="T4" fmla="*/ 312 w 686"/>
                <a:gd name="T5" fmla="*/ 545 h 688"/>
                <a:gd name="T6" fmla="*/ 307 w 686"/>
                <a:gd name="T7" fmla="*/ 531 h 688"/>
                <a:gd name="T8" fmla="*/ 307 w 686"/>
                <a:gd name="T9" fmla="*/ 517 h 688"/>
                <a:gd name="T10" fmla="*/ 312 w 686"/>
                <a:gd name="T11" fmla="*/ 503 h 688"/>
                <a:gd name="T12" fmla="*/ 322 w 686"/>
                <a:gd name="T13" fmla="*/ 493 h 688"/>
                <a:gd name="T14" fmla="*/ 336 w 686"/>
                <a:gd name="T15" fmla="*/ 487 h 688"/>
                <a:gd name="T16" fmla="*/ 351 w 686"/>
                <a:gd name="T17" fmla="*/ 487 h 688"/>
                <a:gd name="T18" fmla="*/ 364 w 686"/>
                <a:gd name="T19" fmla="*/ 493 h 688"/>
                <a:gd name="T20" fmla="*/ 374 w 686"/>
                <a:gd name="T21" fmla="*/ 503 h 688"/>
                <a:gd name="T22" fmla="*/ 379 w 686"/>
                <a:gd name="T23" fmla="*/ 517 h 688"/>
                <a:gd name="T24" fmla="*/ 379 w 686"/>
                <a:gd name="T25" fmla="*/ 531 h 688"/>
                <a:gd name="T26" fmla="*/ 374 w 686"/>
                <a:gd name="T27" fmla="*/ 545 h 688"/>
                <a:gd name="T28" fmla="*/ 364 w 686"/>
                <a:gd name="T29" fmla="*/ 554 h 688"/>
                <a:gd name="T30" fmla="*/ 351 w 686"/>
                <a:gd name="T31" fmla="*/ 561 h 688"/>
                <a:gd name="T32" fmla="*/ 328 w 686"/>
                <a:gd name="T33" fmla="*/ 180 h 688"/>
                <a:gd name="T34" fmla="*/ 329 w 686"/>
                <a:gd name="T35" fmla="*/ 175 h 688"/>
                <a:gd name="T36" fmla="*/ 332 w 686"/>
                <a:gd name="T37" fmla="*/ 169 h 688"/>
                <a:gd name="T38" fmla="*/ 338 w 686"/>
                <a:gd name="T39" fmla="*/ 166 h 688"/>
                <a:gd name="T40" fmla="*/ 343 w 686"/>
                <a:gd name="T41" fmla="*/ 165 h 688"/>
                <a:gd name="T42" fmla="*/ 348 w 686"/>
                <a:gd name="T43" fmla="*/ 166 h 688"/>
                <a:gd name="T44" fmla="*/ 354 w 686"/>
                <a:gd name="T45" fmla="*/ 169 h 688"/>
                <a:gd name="T46" fmla="*/ 357 w 686"/>
                <a:gd name="T47" fmla="*/ 175 h 688"/>
                <a:gd name="T48" fmla="*/ 358 w 686"/>
                <a:gd name="T49" fmla="*/ 180 h 688"/>
                <a:gd name="T50" fmla="*/ 358 w 686"/>
                <a:gd name="T51" fmla="*/ 423 h 688"/>
                <a:gd name="T52" fmla="*/ 356 w 686"/>
                <a:gd name="T53" fmla="*/ 428 h 688"/>
                <a:gd name="T54" fmla="*/ 352 w 686"/>
                <a:gd name="T55" fmla="*/ 431 h 688"/>
                <a:gd name="T56" fmla="*/ 346 w 686"/>
                <a:gd name="T57" fmla="*/ 433 h 688"/>
                <a:gd name="T58" fmla="*/ 340 w 686"/>
                <a:gd name="T59" fmla="*/ 433 h 688"/>
                <a:gd name="T60" fmla="*/ 334 w 686"/>
                <a:gd name="T61" fmla="*/ 431 h 688"/>
                <a:gd name="T62" fmla="*/ 330 w 686"/>
                <a:gd name="T63" fmla="*/ 428 h 688"/>
                <a:gd name="T64" fmla="*/ 328 w 686"/>
                <a:gd name="T65" fmla="*/ 423 h 688"/>
                <a:gd name="T66" fmla="*/ 328 w 686"/>
                <a:gd name="T67" fmla="*/ 180 h 688"/>
                <a:gd name="T68" fmla="*/ 354 w 686"/>
                <a:gd name="T69" fmla="*/ 4 h 688"/>
                <a:gd name="T70" fmla="*/ 348 w 686"/>
                <a:gd name="T71" fmla="*/ 1 h 688"/>
                <a:gd name="T72" fmla="*/ 343 w 686"/>
                <a:gd name="T73" fmla="*/ 0 h 688"/>
                <a:gd name="T74" fmla="*/ 338 w 686"/>
                <a:gd name="T75" fmla="*/ 1 h 688"/>
                <a:gd name="T76" fmla="*/ 332 w 686"/>
                <a:gd name="T77" fmla="*/ 4 h 688"/>
                <a:gd name="T78" fmla="*/ 2 w 686"/>
                <a:gd name="T79" fmla="*/ 336 h 688"/>
                <a:gd name="T80" fmla="*/ 0 w 686"/>
                <a:gd name="T81" fmla="*/ 341 h 688"/>
                <a:gd name="T82" fmla="*/ 0 w 686"/>
                <a:gd name="T83" fmla="*/ 348 h 688"/>
                <a:gd name="T84" fmla="*/ 2 w 686"/>
                <a:gd name="T85" fmla="*/ 353 h 688"/>
                <a:gd name="T86" fmla="*/ 332 w 686"/>
                <a:gd name="T87" fmla="*/ 684 h 688"/>
                <a:gd name="T88" fmla="*/ 338 w 686"/>
                <a:gd name="T89" fmla="*/ 687 h 688"/>
                <a:gd name="T90" fmla="*/ 343 w 686"/>
                <a:gd name="T91" fmla="*/ 688 h 688"/>
                <a:gd name="T92" fmla="*/ 348 w 686"/>
                <a:gd name="T93" fmla="*/ 687 h 688"/>
                <a:gd name="T94" fmla="*/ 354 w 686"/>
                <a:gd name="T95" fmla="*/ 684 h 688"/>
                <a:gd name="T96" fmla="*/ 684 w 686"/>
                <a:gd name="T97" fmla="*/ 353 h 688"/>
                <a:gd name="T98" fmla="*/ 686 w 686"/>
                <a:gd name="T99" fmla="*/ 348 h 688"/>
                <a:gd name="T100" fmla="*/ 686 w 686"/>
                <a:gd name="T101" fmla="*/ 341 h 688"/>
                <a:gd name="T102" fmla="*/ 684 w 686"/>
                <a:gd name="T103" fmla="*/ 336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86" h="688">
                  <a:moveTo>
                    <a:pt x="343" y="561"/>
                  </a:moveTo>
                  <a:lnTo>
                    <a:pt x="336" y="561"/>
                  </a:lnTo>
                  <a:lnTo>
                    <a:pt x="328" y="559"/>
                  </a:lnTo>
                  <a:lnTo>
                    <a:pt x="322" y="554"/>
                  </a:lnTo>
                  <a:lnTo>
                    <a:pt x="316" y="550"/>
                  </a:lnTo>
                  <a:lnTo>
                    <a:pt x="312" y="545"/>
                  </a:lnTo>
                  <a:lnTo>
                    <a:pt x="309" y="538"/>
                  </a:lnTo>
                  <a:lnTo>
                    <a:pt x="307" y="531"/>
                  </a:lnTo>
                  <a:lnTo>
                    <a:pt x="306" y="523"/>
                  </a:lnTo>
                  <a:lnTo>
                    <a:pt x="307" y="517"/>
                  </a:lnTo>
                  <a:lnTo>
                    <a:pt x="309" y="509"/>
                  </a:lnTo>
                  <a:lnTo>
                    <a:pt x="312" y="503"/>
                  </a:lnTo>
                  <a:lnTo>
                    <a:pt x="316" y="498"/>
                  </a:lnTo>
                  <a:lnTo>
                    <a:pt x="322" y="493"/>
                  </a:lnTo>
                  <a:lnTo>
                    <a:pt x="328" y="489"/>
                  </a:lnTo>
                  <a:lnTo>
                    <a:pt x="336" y="487"/>
                  </a:lnTo>
                  <a:lnTo>
                    <a:pt x="343" y="486"/>
                  </a:lnTo>
                  <a:lnTo>
                    <a:pt x="351" y="487"/>
                  </a:lnTo>
                  <a:lnTo>
                    <a:pt x="358" y="489"/>
                  </a:lnTo>
                  <a:lnTo>
                    <a:pt x="364" y="493"/>
                  </a:lnTo>
                  <a:lnTo>
                    <a:pt x="370" y="498"/>
                  </a:lnTo>
                  <a:lnTo>
                    <a:pt x="374" y="503"/>
                  </a:lnTo>
                  <a:lnTo>
                    <a:pt x="377" y="509"/>
                  </a:lnTo>
                  <a:lnTo>
                    <a:pt x="379" y="517"/>
                  </a:lnTo>
                  <a:lnTo>
                    <a:pt x="380" y="523"/>
                  </a:lnTo>
                  <a:lnTo>
                    <a:pt x="379" y="531"/>
                  </a:lnTo>
                  <a:lnTo>
                    <a:pt x="377" y="538"/>
                  </a:lnTo>
                  <a:lnTo>
                    <a:pt x="374" y="545"/>
                  </a:lnTo>
                  <a:lnTo>
                    <a:pt x="370" y="550"/>
                  </a:lnTo>
                  <a:lnTo>
                    <a:pt x="364" y="554"/>
                  </a:lnTo>
                  <a:lnTo>
                    <a:pt x="358" y="559"/>
                  </a:lnTo>
                  <a:lnTo>
                    <a:pt x="351" y="561"/>
                  </a:lnTo>
                  <a:lnTo>
                    <a:pt x="343" y="561"/>
                  </a:lnTo>
                  <a:close/>
                  <a:moveTo>
                    <a:pt x="328" y="180"/>
                  </a:moveTo>
                  <a:lnTo>
                    <a:pt x="328" y="177"/>
                  </a:lnTo>
                  <a:lnTo>
                    <a:pt x="329" y="175"/>
                  </a:lnTo>
                  <a:lnTo>
                    <a:pt x="330" y="171"/>
                  </a:lnTo>
                  <a:lnTo>
                    <a:pt x="332" y="169"/>
                  </a:lnTo>
                  <a:lnTo>
                    <a:pt x="334" y="167"/>
                  </a:lnTo>
                  <a:lnTo>
                    <a:pt x="338" y="166"/>
                  </a:lnTo>
                  <a:lnTo>
                    <a:pt x="340" y="165"/>
                  </a:lnTo>
                  <a:lnTo>
                    <a:pt x="343" y="165"/>
                  </a:lnTo>
                  <a:lnTo>
                    <a:pt x="346" y="165"/>
                  </a:lnTo>
                  <a:lnTo>
                    <a:pt x="348" y="166"/>
                  </a:lnTo>
                  <a:lnTo>
                    <a:pt x="352" y="167"/>
                  </a:lnTo>
                  <a:lnTo>
                    <a:pt x="354" y="169"/>
                  </a:lnTo>
                  <a:lnTo>
                    <a:pt x="356" y="171"/>
                  </a:lnTo>
                  <a:lnTo>
                    <a:pt x="357" y="175"/>
                  </a:lnTo>
                  <a:lnTo>
                    <a:pt x="358" y="177"/>
                  </a:lnTo>
                  <a:lnTo>
                    <a:pt x="358" y="180"/>
                  </a:lnTo>
                  <a:lnTo>
                    <a:pt x="358" y="420"/>
                  </a:lnTo>
                  <a:lnTo>
                    <a:pt x="358" y="423"/>
                  </a:lnTo>
                  <a:lnTo>
                    <a:pt x="357" y="425"/>
                  </a:lnTo>
                  <a:lnTo>
                    <a:pt x="356" y="428"/>
                  </a:lnTo>
                  <a:lnTo>
                    <a:pt x="354" y="430"/>
                  </a:lnTo>
                  <a:lnTo>
                    <a:pt x="352" y="431"/>
                  </a:lnTo>
                  <a:lnTo>
                    <a:pt x="348" y="432"/>
                  </a:lnTo>
                  <a:lnTo>
                    <a:pt x="346" y="433"/>
                  </a:lnTo>
                  <a:lnTo>
                    <a:pt x="343" y="433"/>
                  </a:lnTo>
                  <a:lnTo>
                    <a:pt x="340" y="433"/>
                  </a:lnTo>
                  <a:lnTo>
                    <a:pt x="338" y="432"/>
                  </a:lnTo>
                  <a:lnTo>
                    <a:pt x="334" y="431"/>
                  </a:lnTo>
                  <a:lnTo>
                    <a:pt x="332" y="430"/>
                  </a:lnTo>
                  <a:lnTo>
                    <a:pt x="330" y="428"/>
                  </a:lnTo>
                  <a:lnTo>
                    <a:pt x="329" y="425"/>
                  </a:lnTo>
                  <a:lnTo>
                    <a:pt x="328" y="423"/>
                  </a:lnTo>
                  <a:lnTo>
                    <a:pt x="328" y="420"/>
                  </a:lnTo>
                  <a:lnTo>
                    <a:pt x="328" y="180"/>
                  </a:lnTo>
                  <a:close/>
                  <a:moveTo>
                    <a:pt x="682" y="334"/>
                  </a:moveTo>
                  <a:lnTo>
                    <a:pt x="354" y="4"/>
                  </a:lnTo>
                  <a:lnTo>
                    <a:pt x="352" y="3"/>
                  </a:lnTo>
                  <a:lnTo>
                    <a:pt x="348" y="1"/>
                  </a:lnTo>
                  <a:lnTo>
                    <a:pt x="346" y="0"/>
                  </a:lnTo>
                  <a:lnTo>
                    <a:pt x="343" y="0"/>
                  </a:lnTo>
                  <a:lnTo>
                    <a:pt x="340" y="0"/>
                  </a:lnTo>
                  <a:lnTo>
                    <a:pt x="338" y="1"/>
                  </a:lnTo>
                  <a:lnTo>
                    <a:pt x="334" y="3"/>
                  </a:lnTo>
                  <a:lnTo>
                    <a:pt x="332" y="4"/>
                  </a:lnTo>
                  <a:lnTo>
                    <a:pt x="4" y="334"/>
                  </a:lnTo>
                  <a:lnTo>
                    <a:pt x="2" y="336"/>
                  </a:lnTo>
                  <a:lnTo>
                    <a:pt x="1" y="339"/>
                  </a:lnTo>
                  <a:lnTo>
                    <a:pt x="0" y="341"/>
                  </a:lnTo>
                  <a:lnTo>
                    <a:pt x="0" y="345"/>
                  </a:lnTo>
                  <a:lnTo>
                    <a:pt x="0" y="348"/>
                  </a:lnTo>
                  <a:lnTo>
                    <a:pt x="1" y="350"/>
                  </a:lnTo>
                  <a:lnTo>
                    <a:pt x="2" y="353"/>
                  </a:lnTo>
                  <a:lnTo>
                    <a:pt x="4" y="354"/>
                  </a:lnTo>
                  <a:lnTo>
                    <a:pt x="332" y="684"/>
                  </a:lnTo>
                  <a:lnTo>
                    <a:pt x="334" y="686"/>
                  </a:lnTo>
                  <a:lnTo>
                    <a:pt x="338" y="687"/>
                  </a:lnTo>
                  <a:lnTo>
                    <a:pt x="340" y="688"/>
                  </a:lnTo>
                  <a:lnTo>
                    <a:pt x="343" y="688"/>
                  </a:lnTo>
                  <a:lnTo>
                    <a:pt x="346" y="688"/>
                  </a:lnTo>
                  <a:lnTo>
                    <a:pt x="348" y="687"/>
                  </a:lnTo>
                  <a:lnTo>
                    <a:pt x="352" y="686"/>
                  </a:lnTo>
                  <a:lnTo>
                    <a:pt x="354" y="684"/>
                  </a:lnTo>
                  <a:lnTo>
                    <a:pt x="682" y="354"/>
                  </a:lnTo>
                  <a:lnTo>
                    <a:pt x="684" y="353"/>
                  </a:lnTo>
                  <a:lnTo>
                    <a:pt x="685" y="350"/>
                  </a:lnTo>
                  <a:lnTo>
                    <a:pt x="686" y="348"/>
                  </a:lnTo>
                  <a:lnTo>
                    <a:pt x="686" y="345"/>
                  </a:lnTo>
                  <a:lnTo>
                    <a:pt x="686" y="341"/>
                  </a:lnTo>
                  <a:lnTo>
                    <a:pt x="685" y="339"/>
                  </a:lnTo>
                  <a:lnTo>
                    <a:pt x="684" y="336"/>
                  </a:lnTo>
                  <a:lnTo>
                    <a:pt x="682" y="334"/>
                  </a:lnTo>
                  <a:close/>
                </a:path>
              </a:pathLst>
            </a:custGeom>
            <a:solidFill>
              <a:schemeClr val="accent2"/>
            </a:solidFill>
            <a:ln>
              <a:noFill/>
            </a:ln>
            <a:effectLst>
              <a:outerShdw blurRad="25400" dist="38100" dir="2400000" algn="ctr" rotWithShape="0">
                <a:srgbClr val="000000">
                  <a:alpha val="10000"/>
                </a:srgbClr>
              </a:outerShdw>
            </a:effectLst>
            <a:extLst/>
          </p:spPr>
          <p:txBody>
            <a:bodyPr vert="horz" wrap="square" lIns="91440" tIns="45720" rIns="91440" bIns="45720" numCol="1" anchor="t" anchorCtr="0" compatLnSpc="1">
              <a:prstTxWarp prst="textNoShape">
                <a:avLst/>
              </a:prstTxWarp>
            </a:bodyPr>
            <a:lstStyle/>
            <a:p>
              <a:endParaRPr lang="en-US"/>
            </a:p>
          </p:txBody>
        </p:sp>
      </p:grpSp>
      <p:sp>
        <p:nvSpPr>
          <p:cNvPr id="208" name="Snip Same Side Corner Rectangle 207"/>
          <p:cNvSpPr/>
          <p:nvPr/>
        </p:nvSpPr>
        <p:spPr>
          <a:xfrm>
            <a:off x="7248145" y="2745739"/>
            <a:ext cx="524255" cy="254430"/>
          </a:xfrm>
          <a:prstGeom prst="snip2SameRect">
            <a:avLst/>
          </a:prstGeom>
          <a:ln>
            <a:noFill/>
          </a:ln>
          <a:effectLst/>
        </p:spPr>
        <p:style>
          <a:lnRef idx="1">
            <a:schemeClr val="accent6"/>
          </a:lnRef>
          <a:fillRef idx="3">
            <a:schemeClr val="accent6"/>
          </a:fillRef>
          <a:effectRef idx="2">
            <a:schemeClr val="accent6"/>
          </a:effectRef>
          <a:fontRef idx="minor">
            <a:schemeClr val="lt1"/>
          </a:fontRef>
        </p:style>
        <p:txBody>
          <a:bodyPr lIns="0" tIns="0" rIns="0" bIns="0" rtlCol="0" anchor="t"/>
          <a:lstStyle/>
          <a:p>
            <a:pPr algn="ctr"/>
            <a:r>
              <a:rPr lang="en-US" sz="1400" b="1" dirty="0">
                <a:latin typeface="Candara" panose="020E0502030303020204" pitchFamily="34" charset="0"/>
              </a:rPr>
              <a:t>Step 5</a:t>
            </a:r>
          </a:p>
        </p:txBody>
      </p:sp>
      <p:sp>
        <p:nvSpPr>
          <p:cNvPr id="210" name="Freeform 23"/>
          <p:cNvSpPr>
            <a:spLocks noEditPoints="1"/>
          </p:cNvSpPr>
          <p:nvPr/>
        </p:nvSpPr>
        <p:spPr bwMode="auto">
          <a:xfrm>
            <a:off x="5365905" y="3245293"/>
            <a:ext cx="320110" cy="336934"/>
          </a:xfrm>
          <a:custGeom>
            <a:avLst/>
            <a:gdLst>
              <a:gd name="T0" fmla="*/ 128 w 240"/>
              <a:gd name="T1" fmla="*/ 40 h 208"/>
              <a:gd name="T2" fmla="*/ 240 w 240"/>
              <a:gd name="T3" fmla="*/ 40 h 208"/>
              <a:gd name="T4" fmla="*/ 240 w 240"/>
              <a:gd name="T5" fmla="*/ 20 h 208"/>
              <a:gd name="T6" fmla="*/ 220 w 240"/>
              <a:gd name="T7" fmla="*/ 0 h 208"/>
              <a:gd name="T8" fmla="*/ 74 w 240"/>
              <a:gd name="T9" fmla="*/ 0 h 208"/>
              <a:gd name="T10" fmla="*/ 56 w 240"/>
              <a:gd name="T11" fmla="*/ 18 h 208"/>
              <a:gd name="T12" fmla="*/ 56 w 240"/>
              <a:gd name="T13" fmla="*/ 40 h 208"/>
              <a:gd name="T14" fmla="*/ 96 w 240"/>
              <a:gd name="T15" fmla="*/ 40 h 208"/>
              <a:gd name="T16" fmla="*/ 126 w 240"/>
              <a:gd name="T17" fmla="*/ 66 h 208"/>
              <a:gd name="T18" fmla="*/ 126 w 240"/>
              <a:gd name="T19" fmla="*/ 77 h 208"/>
              <a:gd name="T20" fmla="*/ 96 w 240"/>
              <a:gd name="T21" fmla="*/ 104 h 208"/>
              <a:gd name="T22" fmla="*/ 81 w 240"/>
              <a:gd name="T23" fmla="*/ 104 h 208"/>
              <a:gd name="T24" fmla="*/ 44 w 240"/>
              <a:gd name="T25" fmla="*/ 136 h 208"/>
              <a:gd name="T26" fmla="*/ 40 w 240"/>
              <a:gd name="T27" fmla="*/ 132 h 208"/>
              <a:gd name="T28" fmla="*/ 44 w 240"/>
              <a:gd name="T29" fmla="*/ 128 h 208"/>
              <a:gd name="T30" fmla="*/ 74 w 240"/>
              <a:gd name="T31" fmla="*/ 99 h 208"/>
              <a:gd name="T32" fmla="*/ 78 w 240"/>
              <a:gd name="T33" fmla="*/ 96 h 208"/>
              <a:gd name="T34" fmla="*/ 79 w 240"/>
              <a:gd name="T35" fmla="*/ 96 h 208"/>
              <a:gd name="T36" fmla="*/ 96 w 240"/>
              <a:gd name="T37" fmla="*/ 96 h 208"/>
              <a:gd name="T38" fmla="*/ 118 w 240"/>
              <a:gd name="T39" fmla="*/ 77 h 208"/>
              <a:gd name="T40" fmla="*/ 118 w 240"/>
              <a:gd name="T41" fmla="*/ 66 h 208"/>
              <a:gd name="T42" fmla="*/ 96 w 240"/>
              <a:gd name="T43" fmla="*/ 48 h 208"/>
              <a:gd name="T44" fmla="*/ 56 w 240"/>
              <a:gd name="T45" fmla="*/ 48 h 208"/>
              <a:gd name="T46" fmla="*/ 56 w 240"/>
              <a:gd name="T47" fmla="*/ 49 h 208"/>
              <a:gd name="T48" fmla="*/ 0 w 240"/>
              <a:gd name="T49" fmla="*/ 120 h 208"/>
              <a:gd name="T50" fmla="*/ 0 w 240"/>
              <a:gd name="T51" fmla="*/ 152 h 208"/>
              <a:gd name="T52" fmla="*/ 56 w 240"/>
              <a:gd name="T53" fmla="*/ 208 h 208"/>
              <a:gd name="T54" fmla="*/ 131 w 240"/>
              <a:gd name="T55" fmla="*/ 208 h 208"/>
              <a:gd name="T56" fmla="*/ 148 w 240"/>
              <a:gd name="T57" fmla="*/ 188 h 208"/>
              <a:gd name="T58" fmla="*/ 145 w 240"/>
              <a:gd name="T59" fmla="*/ 176 h 208"/>
              <a:gd name="T60" fmla="*/ 172 w 240"/>
              <a:gd name="T61" fmla="*/ 176 h 208"/>
              <a:gd name="T62" fmla="*/ 192 w 240"/>
              <a:gd name="T63" fmla="*/ 156 h 208"/>
              <a:gd name="T64" fmla="*/ 172 w 240"/>
              <a:gd name="T65" fmla="*/ 136 h 208"/>
              <a:gd name="T66" fmla="*/ 80 w 240"/>
              <a:gd name="T67" fmla="*/ 136 h 208"/>
              <a:gd name="T68" fmla="*/ 68 w 240"/>
              <a:gd name="T69" fmla="*/ 126 h 208"/>
              <a:gd name="T70" fmla="*/ 76 w 240"/>
              <a:gd name="T71" fmla="*/ 128 h 208"/>
              <a:gd name="T72" fmla="*/ 220 w 240"/>
              <a:gd name="T73" fmla="*/ 128 h 208"/>
              <a:gd name="T74" fmla="*/ 240 w 240"/>
              <a:gd name="T75" fmla="*/ 108 h 208"/>
              <a:gd name="T76" fmla="*/ 240 w 240"/>
              <a:gd name="T77" fmla="*/ 48 h 208"/>
              <a:gd name="T78" fmla="*/ 128 w 240"/>
              <a:gd name="T79" fmla="*/ 48 h 208"/>
              <a:gd name="T80" fmla="*/ 124 w 240"/>
              <a:gd name="T81" fmla="*/ 44 h 208"/>
              <a:gd name="T82" fmla="*/ 128 w 240"/>
              <a:gd name="T83" fmla="*/ 40 h 208"/>
              <a:gd name="T84" fmla="*/ 180 w 240"/>
              <a:gd name="T85" fmla="*/ 64 h 208"/>
              <a:gd name="T86" fmla="*/ 212 w 240"/>
              <a:gd name="T87" fmla="*/ 64 h 208"/>
              <a:gd name="T88" fmla="*/ 216 w 240"/>
              <a:gd name="T89" fmla="*/ 68 h 208"/>
              <a:gd name="T90" fmla="*/ 212 w 240"/>
              <a:gd name="T91" fmla="*/ 72 h 208"/>
              <a:gd name="T92" fmla="*/ 180 w 240"/>
              <a:gd name="T93" fmla="*/ 72 h 208"/>
              <a:gd name="T94" fmla="*/ 176 w 240"/>
              <a:gd name="T95" fmla="*/ 68 h 208"/>
              <a:gd name="T96" fmla="*/ 180 w 240"/>
              <a:gd name="T97" fmla="*/ 64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40" h="208">
                <a:moveTo>
                  <a:pt x="128" y="40"/>
                </a:moveTo>
                <a:cubicBezTo>
                  <a:pt x="240" y="40"/>
                  <a:pt x="240" y="40"/>
                  <a:pt x="240" y="40"/>
                </a:cubicBezTo>
                <a:cubicBezTo>
                  <a:pt x="240" y="20"/>
                  <a:pt x="240" y="20"/>
                  <a:pt x="240" y="20"/>
                </a:cubicBezTo>
                <a:cubicBezTo>
                  <a:pt x="240" y="10"/>
                  <a:pt x="230" y="0"/>
                  <a:pt x="220" y="0"/>
                </a:cubicBezTo>
                <a:cubicBezTo>
                  <a:pt x="74" y="0"/>
                  <a:pt x="74" y="0"/>
                  <a:pt x="74" y="0"/>
                </a:cubicBezTo>
                <a:cubicBezTo>
                  <a:pt x="63" y="0"/>
                  <a:pt x="56" y="7"/>
                  <a:pt x="56" y="18"/>
                </a:cubicBezTo>
                <a:cubicBezTo>
                  <a:pt x="56" y="40"/>
                  <a:pt x="56" y="40"/>
                  <a:pt x="56" y="40"/>
                </a:cubicBezTo>
                <a:cubicBezTo>
                  <a:pt x="96" y="40"/>
                  <a:pt x="96" y="40"/>
                  <a:pt x="96" y="40"/>
                </a:cubicBezTo>
                <a:cubicBezTo>
                  <a:pt x="110" y="40"/>
                  <a:pt x="126" y="51"/>
                  <a:pt x="126" y="66"/>
                </a:cubicBezTo>
                <a:cubicBezTo>
                  <a:pt x="126" y="77"/>
                  <a:pt x="126" y="77"/>
                  <a:pt x="126" y="77"/>
                </a:cubicBezTo>
                <a:cubicBezTo>
                  <a:pt x="126" y="94"/>
                  <a:pt x="109" y="104"/>
                  <a:pt x="96" y="104"/>
                </a:cubicBezTo>
                <a:cubicBezTo>
                  <a:pt x="81" y="104"/>
                  <a:pt x="81" y="104"/>
                  <a:pt x="81" y="104"/>
                </a:cubicBezTo>
                <a:cubicBezTo>
                  <a:pt x="77" y="112"/>
                  <a:pt x="66" y="136"/>
                  <a:pt x="44" y="136"/>
                </a:cubicBezTo>
                <a:cubicBezTo>
                  <a:pt x="42" y="136"/>
                  <a:pt x="40" y="134"/>
                  <a:pt x="40" y="132"/>
                </a:cubicBezTo>
                <a:cubicBezTo>
                  <a:pt x="40" y="130"/>
                  <a:pt x="42" y="128"/>
                  <a:pt x="44" y="128"/>
                </a:cubicBezTo>
                <a:cubicBezTo>
                  <a:pt x="64" y="128"/>
                  <a:pt x="74" y="99"/>
                  <a:pt x="74" y="99"/>
                </a:cubicBezTo>
                <a:cubicBezTo>
                  <a:pt x="75" y="97"/>
                  <a:pt x="76" y="96"/>
                  <a:pt x="78" y="96"/>
                </a:cubicBezTo>
                <a:cubicBezTo>
                  <a:pt x="79" y="96"/>
                  <a:pt x="79" y="96"/>
                  <a:pt x="79" y="96"/>
                </a:cubicBezTo>
                <a:cubicBezTo>
                  <a:pt x="96" y="96"/>
                  <a:pt x="96" y="96"/>
                  <a:pt x="96" y="96"/>
                </a:cubicBezTo>
                <a:cubicBezTo>
                  <a:pt x="105" y="96"/>
                  <a:pt x="118" y="89"/>
                  <a:pt x="118" y="77"/>
                </a:cubicBezTo>
                <a:cubicBezTo>
                  <a:pt x="118" y="66"/>
                  <a:pt x="118" y="66"/>
                  <a:pt x="118" y="66"/>
                </a:cubicBezTo>
                <a:cubicBezTo>
                  <a:pt x="118" y="54"/>
                  <a:pt x="105" y="48"/>
                  <a:pt x="96" y="48"/>
                </a:cubicBezTo>
                <a:cubicBezTo>
                  <a:pt x="56" y="48"/>
                  <a:pt x="56" y="48"/>
                  <a:pt x="56" y="48"/>
                </a:cubicBezTo>
                <a:cubicBezTo>
                  <a:pt x="56" y="49"/>
                  <a:pt x="56" y="49"/>
                  <a:pt x="56" y="49"/>
                </a:cubicBezTo>
                <a:cubicBezTo>
                  <a:pt x="29" y="52"/>
                  <a:pt x="0" y="72"/>
                  <a:pt x="0" y="120"/>
                </a:cubicBezTo>
                <a:cubicBezTo>
                  <a:pt x="0" y="152"/>
                  <a:pt x="0" y="152"/>
                  <a:pt x="0" y="152"/>
                </a:cubicBezTo>
                <a:cubicBezTo>
                  <a:pt x="0" y="182"/>
                  <a:pt x="26" y="208"/>
                  <a:pt x="56" y="208"/>
                </a:cubicBezTo>
                <a:cubicBezTo>
                  <a:pt x="131" y="208"/>
                  <a:pt x="131" y="208"/>
                  <a:pt x="131" y="208"/>
                </a:cubicBezTo>
                <a:cubicBezTo>
                  <a:pt x="141" y="208"/>
                  <a:pt x="148" y="199"/>
                  <a:pt x="148" y="188"/>
                </a:cubicBezTo>
                <a:cubicBezTo>
                  <a:pt x="148" y="183"/>
                  <a:pt x="147" y="179"/>
                  <a:pt x="145" y="176"/>
                </a:cubicBezTo>
                <a:cubicBezTo>
                  <a:pt x="172" y="176"/>
                  <a:pt x="172" y="176"/>
                  <a:pt x="172" y="176"/>
                </a:cubicBezTo>
                <a:cubicBezTo>
                  <a:pt x="183" y="176"/>
                  <a:pt x="192" y="167"/>
                  <a:pt x="192" y="156"/>
                </a:cubicBezTo>
                <a:cubicBezTo>
                  <a:pt x="192" y="145"/>
                  <a:pt x="183" y="136"/>
                  <a:pt x="172" y="136"/>
                </a:cubicBezTo>
                <a:cubicBezTo>
                  <a:pt x="80" y="136"/>
                  <a:pt x="80" y="136"/>
                  <a:pt x="80" y="136"/>
                </a:cubicBezTo>
                <a:cubicBezTo>
                  <a:pt x="75" y="136"/>
                  <a:pt x="69" y="132"/>
                  <a:pt x="68" y="126"/>
                </a:cubicBezTo>
                <a:cubicBezTo>
                  <a:pt x="71" y="127"/>
                  <a:pt x="73" y="128"/>
                  <a:pt x="76" y="128"/>
                </a:cubicBezTo>
                <a:cubicBezTo>
                  <a:pt x="220" y="128"/>
                  <a:pt x="220" y="128"/>
                  <a:pt x="220" y="128"/>
                </a:cubicBezTo>
                <a:cubicBezTo>
                  <a:pt x="231" y="128"/>
                  <a:pt x="240" y="119"/>
                  <a:pt x="240" y="108"/>
                </a:cubicBezTo>
                <a:cubicBezTo>
                  <a:pt x="240" y="48"/>
                  <a:pt x="240" y="48"/>
                  <a:pt x="240" y="48"/>
                </a:cubicBezTo>
                <a:cubicBezTo>
                  <a:pt x="128" y="48"/>
                  <a:pt x="128" y="48"/>
                  <a:pt x="128" y="48"/>
                </a:cubicBezTo>
                <a:cubicBezTo>
                  <a:pt x="126" y="48"/>
                  <a:pt x="124" y="46"/>
                  <a:pt x="124" y="44"/>
                </a:cubicBezTo>
                <a:cubicBezTo>
                  <a:pt x="124" y="42"/>
                  <a:pt x="126" y="40"/>
                  <a:pt x="128" y="40"/>
                </a:cubicBezTo>
                <a:close/>
                <a:moveTo>
                  <a:pt x="180" y="64"/>
                </a:moveTo>
                <a:cubicBezTo>
                  <a:pt x="212" y="64"/>
                  <a:pt x="212" y="64"/>
                  <a:pt x="212" y="64"/>
                </a:cubicBezTo>
                <a:cubicBezTo>
                  <a:pt x="214" y="64"/>
                  <a:pt x="216" y="66"/>
                  <a:pt x="216" y="68"/>
                </a:cubicBezTo>
                <a:cubicBezTo>
                  <a:pt x="216" y="70"/>
                  <a:pt x="214" y="72"/>
                  <a:pt x="212" y="72"/>
                </a:cubicBezTo>
                <a:cubicBezTo>
                  <a:pt x="180" y="72"/>
                  <a:pt x="180" y="72"/>
                  <a:pt x="180" y="72"/>
                </a:cubicBezTo>
                <a:cubicBezTo>
                  <a:pt x="178" y="72"/>
                  <a:pt x="176" y="70"/>
                  <a:pt x="176" y="68"/>
                </a:cubicBezTo>
                <a:cubicBezTo>
                  <a:pt x="176" y="66"/>
                  <a:pt x="178" y="64"/>
                  <a:pt x="180" y="64"/>
                </a:cubicBezTo>
                <a:close/>
              </a:path>
            </a:pathLst>
          </a:custGeom>
          <a:solidFill>
            <a:srgbClr val="00B0F0"/>
          </a:solidFill>
          <a:ln>
            <a:noFill/>
          </a:ln>
          <a:effectLst>
            <a:outerShdw blurRad="25400" dist="38100" dir="2400000" algn="ctr" rotWithShape="0">
              <a:srgbClr val="000000">
                <a:alpha val="10000"/>
              </a:srgbClr>
            </a:outerShdw>
          </a:effectLst>
        </p:spPr>
        <p:txBody>
          <a:bodyPr vert="horz" wrap="square" lIns="91440" tIns="45720" rIns="91440" bIns="45720" numCol="1" anchor="t" anchorCtr="0" compatLnSpc="1">
            <a:prstTxWarp prst="textNoShape">
              <a:avLst/>
            </a:prstTxWarp>
          </a:bodyPr>
          <a:lstStyle/>
          <a:p>
            <a:endParaRPr lang="en-US"/>
          </a:p>
        </p:txBody>
      </p:sp>
      <p:grpSp>
        <p:nvGrpSpPr>
          <p:cNvPr id="211" name="Group 210"/>
          <p:cNvGrpSpPr>
            <a:grpSpLocks noChangeAspect="1"/>
          </p:cNvGrpSpPr>
          <p:nvPr/>
        </p:nvGrpSpPr>
        <p:grpSpPr>
          <a:xfrm>
            <a:off x="3701990" y="3276600"/>
            <a:ext cx="236584" cy="331096"/>
            <a:chOff x="11066463" y="1360488"/>
            <a:chExt cx="220663" cy="287338"/>
          </a:xfrm>
          <a:solidFill>
            <a:schemeClr val="accent2">
              <a:lumMod val="50000"/>
            </a:schemeClr>
          </a:solidFill>
        </p:grpSpPr>
        <p:sp>
          <p:nvSpPr>
            <p:cNvPr id="212" name="Freeform 180"/>
            <p:cNvSpPr>
              <a:spLocks noEditPoints="1"/>
            </p:cNvSpPr>
            <p:nvPr/>
          </p:nvSpPr>
          <p:spPr bwMode="auto">
            <a:xfrm>
              <a:off x="11066463" y="1360488"/>
              <a:ext cx="220663" cy="287338"/>
            </a:xfrm>
            <a:custGeom>
              <a:avLst/>
              <a:gdLst>
                <a:gd name="T0" fmla="*/ 30 w 691"/>
                <a:gd name="T1" fmla="*/ 871 h 901"/>
                <a:gd name="T2" fmla="*/ 30 w 691"/>
                <a:gd name="T3" fmla="*/ 30 h 901"/>
                <a:gd name="T4" fmla="*/ 421 w 691"/>
                <a:gd name="T5" fmla="*/ 30 h 901"/>
                <a:gd name="T6" fmla="*/ 421 w 691"/>
                <a:gd name="T7" fmla="*/ 254 h 901"/>
                <a:gd name="T8" fmla="*/ 421 w 691"/>
                <a:gd name="T9" fmla="*/ 258 h 901"/>
                <a:gd name="T10" fmla="*/ 422 w 691"/>
                <a:gd name="T11" fmla="*/ 261 h 901"/>
                <a:gd name="T12" fmla="*/ 423 w 691"/>
                <a:gd name="T13" fmla="*/ 263 h 901"/>
                <a:gd name="T14" fmla="*/ 425 w 691"/>
                <a:gd name="T15" fmla="*/ 265 h 901"/>
                <a:gd name="T16" fmla="*/ 427 w 691"/>
                <a:gd name="T17" fmla="*/ 267 h 901"/>
                <a:gd name="T18" fmla="*/ 429 w 691"/>
                <a:gd name="T19" fmla="*/ 268 h 901"/>
                <a:gd name="T20" fmla="*/ 432 w 691"/>
                <a:gd name="T21" fmla="*/ 269 h 901"/>
                <a:gd name="T22" fmla="*/ 436 w 691"/>
                <a:gd name="T23" fmla="*/ 269 h 901"/>
                <a:gd name="T24" fmla="*/ 660 w 691"/>
                <a:gd name="T25" fmla="*/ 269 h 901"/>
                <a:gd name="T26" fmla="*/ 660 w 691"/>
                <a:gd name="T27" fmla="*/ 871 h 901"/>
                <a:gd name="T28" fmla="*/ 30 w 691"/>
                <a:gd name="T29" fmla="*/ 871 h 901"/>
                <a:gd name="T30" fmla="*/ 450 w 691"/>
                <a:gd name="T31" fmla="*/ 52 h 901"/>
                <a:gd name="T32" fmla="*/ 640 w 691"/>
                <a:gd name="T33" fmla="*/ 239 h 901"/>
                <a:gd name="T34" fmla="*/ 450 w 691"/>
                <a:gd name="T35" fmla="*/ 239 h 901"/>
                <a:gd name="T36" fmla="*/ 450 w 691"/>
                <a:gd name="T37" fmla="*/ 52 h 901"/>
                <a:gd name="T38" fmla="*/ 686 w 691"/>
                <a:gd name="T39" fmla="*/ 244 h 901"/>
                <a:gd name="T40" fmla="*/ 446 w 691"/>
                <a:gd name="T41" fmla="*/ 4 h 901"/>
                <a:gd name="T42" fmla="*/ 444 w 691"/>
                <a:gd name="T43" fmla="*/ 2 h 901"/>
                <a:gd name="T44" fmla="*/ 441 w 691"/>
                <a:gd name="T45" fmla="*/ 1 h 901"/>
                <a:gd name="T46" fmla="*/ 439 w 691"/>
                <a:gd name="T47" fmla="*/ 0 h 901"/>
                <a:gd name="T48" fmla="*/ 436 w 691"/>
                <a:gd name="T49" fmla="*/ 0 h 901"/>
                <a:gd name="T50" fmla="*/ 15 w 691"/>
                <a:gd name="T51" fmla="*/ 0 h 901"/>
                <a:gd name="T52" fmla="*/ 12 w 691"/>
                <a:gd name="T53" fmla="*/ 0 h 901"/>
                <a:gd name="T54" fmla="*/ 9 w 691"/>
                <a:gd name="T55" fmla="*/ 1 h 901"/>
                <a:gd name="T56" fmla="*/ 6 w 691"/>
                <a:gd name="T57" fmla="*/ 2 h 901"/>
                <a:gd name="T58" fmla="*/ 4 w 691"/>
                <a:gd name="T59" fmla="*/ 4 h 901"/>
                <a:gd name="T60" fmla="*/ 2 w 691"/>
                <a:gd name="T61" fmla="*/ 6 h 901"/>
                <a:gd name="T62" fmla="*/ 1 w 691"/>
                <a:gd name="T63" fmla="*/ 9 h 901"/>
                <a:gd name="T64" fmla="*/ 0 w 691"/>
                <a:gd name="T65" fmla="*/ 11 h 901"/>
                <a:gd name="T66" fmla="*/ 0 w 691"/>
                <a:gd name="T67" fmla="*/ 15 h 901"/>
                <a:gd name="T68" fmla="*/ 0 w 691"/>
                <a:gd name="T69" fmla="*/ 886 h 901"/>
                <a:gd name="T70" fmla="*/ 0 w 691"/>
                <a:gd name="T71" fmla="*/ 889 h 901"/>
                <a:gd name="T72" fmla="*/ 1 w 691"/>
                <a:gd name="T73" fmla="*/ 891 h 901"/>
                <a:gd name="T74" fmla="*/ 2 w 691"/>
                <a:gd name="T75" fmla="*/ 894 h 901"/>
                <a:gd name="T76" fmla="*/ 4 w 691"/>
                <a:gd name="T77" fmla="*/ 897 h 901"/>
                <a:gd name="T78" fmla="*/ 6 w 691"/>
                <a:gd name="T79" fmla="*/ 898 h 901"/>
                <a:gd name="T80" fmla="*/ 9 w 691"/>
                <a:gd name="T81" fmla="*/ 900 h 901"/>
                <a:gd name="T82" fmla="*/ 12 w 691"/>
                <a:gd name="T83" fmla="*/ 900 h 901"/>
                <a:gd name="T84" fmla="*/ 15 w 691"/>
                <a:gd name="T85" fmla="*/ 901 h 901"/>
                <a:gd name="T86" fmla="*/ 676 w 691"/>
                <a:gd name="T87" fmla="*/ 901 h 901"/>
                <a:gd name="T88" fmla="*/ 678 w 691"/>
                <a:gd name="T89" fmla="*/ 900 h 901"/>
                <a:gd name="T90" fmla="*/ 682 w 691"/>
                <a:gd name="T91" fmla="*/ 900 h 901"/>
                <a:gd name="T92" fmla="*/ 684 w 691"/>
                <a:gd name="T93" fmla="*/ 898 h 901"/>
                <a:gd name="T94" fmla="*/ 686 w 691"/>
                <a:gd name="T95" fmla="*/ 897 h 901"/>
                <a:gd name="T96" fmla="*/ 688 w 691"/>
                <a:gd name="T97" fmla="*/ 894 h 901"/>
                <a:gd name="T98" fmla="*/ 689 w 691"/>
                <a:gd name="T99" fmla="*/ 891 h 901"/>
                <a:gd name="T100" fmla="*/ 690 w 691"/>
                <a:gd name="T101" fmla="*/ 889 h 901"/>
                <a:gd name="T102" fmla="*/ 691 w 691"/>
                <a:gd name="T103" fmla="*/ 886 h 901"/>
                <a:gd name="T104" fmla="*/ 691 w 691"/>
                <a:gd name="T105" fmla="*/ 254 h 901"/>
                <a:gd name="T106" fmla="*/ 689 w 691"/>
                <a:gd name="T107" fmla="*/ 249 h 901"/>
                <a:gd name="T108" fmla="*/ 686 w 691"/>
                <a:gd name="T109" fmla="*/ 244 h 9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91" h="901">
                  <a:moveTo>
                    <a:pt x="30" y="871"/>
                  </a:moveTo>
                  <a:lnTo>
                    <a:pt x="30" y="30"/>
                  </a:lnTo>
                  <a:lnTo>
                    <a:pt x="421" y="30"/>
                  </a:lnTo>
                  <a:lnTo>
                    <a:pt x="421" y="254"/>
                  </a:lnTo>
                  <a:lnTo>
                    <a:pt x="421" y="258"/>
                  </a:lnTo>
                  <a:lnTo>
                    <a:pt x="422" y="261"/>
                  </a:lnTo>
                  <a:lnTo>
                    <a:pt x="423" y="263"/>
                  </a:lnTo>
                  <a:lnTo>
                    <a:pt x="425" y="265"/>
                  </a:lnTo>
                  <a:lnTo>
                    <a:pt x="427" y="267"/>
                  </a:lnTo>
                  <a:lnTo>
                    <a:pt x="429" y="268"/>
                  </a:lnTo>
                  <a:lnTo>
                    <a:pt x="432" y="269"/>
                  </a:lnTo>
                  <a:lnTo>
                    <a:pt x="436" y="269"/>
                  </a:lnTo>
                  <a:lnTo>
                    <a:pt x="660" y="269"/>
                  </a:lnTo>
                  <a:lnTo>
                    <a:pt x="660" y="871"/>
                  </a:lnTo>
                  <a:lnTo>
                    <a:pt x="30" y="871"/>
                  </a:lnTo>
                  <a:close/>
                  <a:moveTo>
                    <a:pt x="450" y="52"/>
                  </a:moveTo>
                  <a:lnTo>
                    <a:pt x="640" y="239"/>
                  </a:lnTo>
                  <a:lnTo>
                    <a:pt x="450" y="239"/>
                  </a:lnTo>
                  <a:lnTo>
                    <a:pt x="450" y="52"/>
                  </a:lnTo>
                  <a:close/>
                  <a:moveTo>
                    <a:pt x="686" y="244"/>
                  </a:moveTo>
                  <a:lnTo>
                    <a:pt x="446" y="4"/>
                  </a:lnTo>
                  <a:lnTo>
                    <a:pt x="444" y="2"/>
                  </a:lnTo>
                  <a:lnTo>
                    <a:pt x="441" y="1"/>
                  </a:lnTo>
                  <a:lnTo>
                    <a:pt x="439" y="0"/>
                  </a:lnTo>
                  <a:lnTo>
                    <a:pt x="436" y="0"/>
                  </a:lnTo>
                  <a:lnTo>
                    <a:pt x="15" y="0"/>
                  </a:lnTo>
                  <a:lnTo>
                    <a:pt x="12" y="0"/>
                  </a:lnTo>
                  <a:lnTo>
                    <a:pt x="9" y="1"/>
                  </a:lnTo>
                  <a:lnTo>
                    <a:pt x="6" y="2"/>
                  </a:lnTo>
                  <a:lnTo>
                    <a:pt x="4" y="4"/>
                  </a:lnTo>
                  <a:lnTo>
                    <a:pt x="2" y="6"/>
                  </a:lnTo>
                  <a:lnTo>
                    <a:pt x="1" y="9"/>
                  </a:lnTo>
                  <a:lnTo>
                    <a:pt x="0" y="11"/>
                  </a:lnTo>
                  <a:lnTo>
                    <a:pt x="0" y="15"/>
                  </a:lnTo>
                  <a:lnTo>
                    <a:pt x="0" y="886"/>
                  </a:lnTo>
                  <a:lnTo>
                    <a:pt x="0" y="889"/>
                  </a:lnTo>
                  <a:lnTo>
                    <a:pt x="1" y="891"/>
                  </a:lnTo>
                  <a:lnTo>
                    <a:pt x="2" y="894"/>
                  </a:lnTo>
                  <a:lnTo>
                    <a:pt x="4" y="897"/>
                  </a:lnTo>
                  <a:lnTo>
                    <a:pt x="6" y="898"/>
                  </a:lnTo>
                  <a:lnTo>
                    <a:pt x="9" y="900"/>
                  </a:lnTo>
                  <a:lnTo>
                    <a:pt x="12" y="900"/>
                  </a:lnTo>
                  <a:lnTo>
                    <a:pt x="15" y="901"/>
                  </a:lnTo>
                  <a:lnTo>
                    <a:pt x="676" y="901"/>
                  </a:lnTo>
                  <a:lnTo>
                    <a:pt x="678" y="900"/>
                  </a:lnTo>
                  <a:lnTo>
                    <a:pt x="682" y="900"/>
                  </a:lnTo>
                  <a:lnTo>
                    <a:pt x="684" y="898"/>
                  </a:lnTo>
                  <a:lnTo>
                    <a:pt x="686" y="897"/>
                  </a:lnTo>
                  <a:lnTo>
                    <a:pt x="688" y="894"/>
                  </a:lnTo>
                  <a:lnTo>
                    <a:pt x="689" y="891"/>
                  </a:lnTo>
                  <a:lnTo>
                    <a:pt x="690" y="889"/>
                  </a:lnTo>
                  <a:lnTo>
                    <a:pt x="691" y="886"/>
                  </a:lnTo>
                  <a:lnTo>
                    <a:pt x="691" y="254"/>
                  </a:lnTo>
                  <a:lnTo>
                    <a:pt x="689" y="249"/>
                  </a:lnTo>
                  <a:lnTo>
                    <a:pt x="686" y="2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3" name="Freeform 181"/>
            <p:cNvSpPr>
              <a:spLocks/>
            </p:cNvSpPr>
            <p:nvPr/>
          </p:nvSpPr>
          <p:spPr bwMode="auto">
            <a:xfrm>
              <a:off x="11180763" y="1474788"/>
              <a:ext cx="57150" cy="9525"/>
            </a:xfrm>
            <a:custGeom>
              <a:avLst/>
              <a:gdLst>
                <a:gd name="T0" fmla="*/ 167 w 182"/>
                <a:gd name="T1" fmla="*/ 0 h 31"/>
                <a:gd name="T2" fmla="*/ 15 w 182"/>
                <a:gd name="T3" fmla="*/ 0 h 31"/>
                <a:gd name="T4" fmla="*/ 13 w 182"/>
                <a:gd name="T5" fmla="*/ 1 h 31"/>
                <a:gd name="T6" fmla="*/ 10 w 182"/>
                <a:gd name="T7" fmla="*/ 2 h 31"/>
                <a:gd name="T8" fmla="*/ 8 w 182"/>
                <a:gd name="T9" fmla="*/ 3 h 31"/>
                <a:gd name="T10" fmla="*/ 5 w 182"/>
                <a:gd name="T11" fmla="*/ 6 h 31"/>
                <a:gd name="T12" fmla="*/ 4 w 182"/>
                <a:gd name="T13" fmla="*/ 8 h 31"/>
                <a:gd name="T14" fmla="*/ 1 w 182"/>
                <a:gd name="T15" fmla="*/ 10 h 31"/>
                <a:gd name="T16" fmla="*/ 1 w 182"/>
                <a:gd name="T17" fmla="*/ 13 h 31"/>
                <a:gd name="T18" fmla="*/ 0 w 182"/>
                <a:gd name="T19" fmla="*/ 15 h 31"/>
                <a:gd name="T20" fmla="*/ 1 w 182"/>
                <a:gd name="T21" fmla="*/ 20 h 31"/>
                <a:gd name="T22" fmla="*/ 1 w 182"/>
                <a:gd name="T23" fmla="*/ 22 h 31"/>
                <a:gd name="T24" fmla="*/ 4 w 182"/>
                <a:gd name="T25" fmla="*/ 25 h 31"/>
                <a:gd name="T26" fmla="*/ 5 w 182"/>
                <a:gd name="T27" fmla="*/ 27 h 31"/>
                <a:gd name="T28" fmla="*/ 8 w 182"/>
                <a:gd name="T29" fmla="*/ 28 h 31"/>
                <a:gd name="T30" fmla="*/ 10 w 182"/>
                <a:gd name="T31" fmla="*/ 30 h 31"/>
                <a:gd name="T32" fmla="*/ 13 w 182"/>
                <a:gd name="T33" fmla="*/ 30 h 31"/>
                <a:gd name="T34" fmla="*/ 15 w 182"/>
                <a:gd name="T35" fmla="*/ 31 h 31"/>
                <a:gd name="T36" fmla="*/ 167 w 182"/>
                <a:gd name="T37" fmla="*/ 31 h 31"/>
                <a:gd name="T38" fmla="*/ 171 w 182"/>
                <a:gd name="T39" fmla="*/ 30 h 31"/>
                <a:gd name="T40" fmla="*/ 173 w 182"/>
                <a:gd name="T41" fmla="*/ 30 h 31"/>
                <a:gd name="T42" fmla="*/ 176 w 182"/>
                <a:gd name="T43" fmla="*/ 28 h 31"/>
                <a:gd name="T44" fmla="*/ 178 w 182"/>
                <a:gd name="T45" fmla="*/ 27 h 31"/>
                <a:gd name="T46" fmla="*/ 180 w 182"/>
                <a:gd name="T47" fmla="*/ 25 h 31"/>
                <a:gd name="T48" fmla="*/ 181 w 182"/>
                <a:gd name="T49" fmla="*/ 22 h 31"/>
                <a:gd name="T50" fmla="*/ 182 w 182"/>
                <a:gd name="T51" fmla="*/ 20 h 31"/>
                <a:gd name="T52" fmla="*/ 182 w 182"/>
                <a:gd name="T53" fmla="*/ 15 h 31"/>
                <a:gd name="T54" fmla="*/ 182 w 182"/>
                <a:gd name="T55" fmla="*/ 13 h 31"/>
                <a:gd name="T56" fmla="*/ 181 w 182"/>
                <a:gd name="T57" fmla="*/ 10 h 31"/>
                <a:gd name="T58" fmla="*/ 180 w 182"/>
                <a:gd name="T59" fmla="*/ 8 h 31"/>
                <a:gd name="T60" fmla="*/ 178 w 182"/>
                <a:gd name="T61" fmla="*/ 6 h 31"/>
                <a:gd name="T62" fmla="*/ 176 w 182"/>
                <a:gd name="T63" fmla="*/ 3 h 31"/>
                <a:gd name="T64" fmla="*/ 173 w 182"/>
                <a:gd name="T65" fmla="*/ 2 h 31"/>
                <a:gd name="T66" fmla="*/ 171 w 182"/>
                <a:gd name="T67" fmla="*/ 1 h 31"/>
                <a:gd name="T68" fmla="*/ 167 w 182"/>
                <a:gd name="T69"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2" h="31">
                  <a:moveTo>
                    <a:pt x="167" y="0"/>
                  </a:moveTo>
                  <a:lnTo>
                    <a:pt x="15" y="0"/>
                  </a:lnTo>
                  <a:lnTo>
                    <a:pt x="13" y="1"/>
                  </a:lnTo>
                  <a:lnTo>
                    <a:pt x="10" y="2"/>
                  </a:lnTo>
                  <a:lnTo>
                    <a:pt x="8" y="3"/>
                  </a:lnTo>
                  <a:lnTo>
                    <a:pt x="5" y="6"/>
                  </a:lnTo>
                  <a:lnTo>
                    <a:pt x="4" y="8"/>
                  </a:lnTo>
                  <a:lnTo>
                    <a:pt x="1" y="10"/>
                  </a:lnTo>
                  <a:lnTo>
                    <a:pt x="1" y="13"/>
                  </a:lnTo>
                  <a:lnTo>
                    <a:pt x="0" y="15"/>
                  </a:lnTo>
                  <a:lnTo>
                    <a:pt x="1" y="20"/>
                  </a:lnTo>
                  <a:lnTo>
                    <a:pt x="1" y="22"/>
                  </a:lnTo>
                  <a:lnTo>
                    <a:pt x="4" y="25"/>
                  </a:lnTo>
                  <a:lnTo>
                    <a:pt x="5" y="27"/>
                  </a:lnTo>
                  <a:lnTo>
                    <a:pt x="8" y="28"/>
                  </a:lnTo>
                  <a:lnTo>
                    <a:pt x="10" y="30"/>
                  </a:lnTo>
                  <a:lnTo>
                    <a:pt x="13" y="30"/>
                  </a:lnTo>
                  <a:lnTo>
                    <a:pt x="15" y="31"/>
                  </a:lnTo>
                  <a:lnTo>
                    <a:pt x="167" y="31"/>
                  </a:lnTo>
                  <a:lnTo>
                    <a:pt x="171" y="30"/>
                  </a:lnTo>
                  <a:lnTo>
                    <a:pt x="173" y="30"/>
                  </a:lnTo>
                  <a:lnTo>
                    <a:pt x="176" y="28"/>
                  </a:lnTo>
                  <a:lnTo>
                    <a:pt x="178" y="27"/>
                  </a:lnTo>
                  <a:lnTo>
                    <a:pt x="180" y="25"/>
                  </a:lnTo>
                  <a:lnTo>
                    <a:pt x="181" y="22"/>
                  </a:lnTo>
                  <a:lnTo>
                    <a:pt x="182" y="20"/>
                  </a:lnTo>
                  <a:lnTo>
                    <a:pt x="182" y="15"/>
                  </a:lnTo>
                  <a:lnTo>
                    <a:pt x="182" y="13"/>
                  </a:lnTo>
                  <a:lnTo>
                    <a:pt x="181" y="10"/>
                  </a:lnTo>
                  <a:lnTo>
                    <a:pt x="180" y="8"/>
                  </a:lnTo>
                  <a:lnTo>
                    <a:pt x="178" y="6"/>
                  </a:lnTo>
                  <a:lnTo>
                    <a:pt x="176" y="3"/>
                  </a:lnTo>
                  <a:lnTo>
                    <a:pt x="173" y="2"/>
                  </a:lnTo>
                  <a:lnTo>
                    <a:pt x="171" y="1"/>
                  </a:lnTo>
                  <a:lnTo>
                    <a:pt x="16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4" name="Freeform 182"/>
            <p:cNvSpPr>
              <a:spLocks/>
            </p:cNvSpPr>
            <p:nvPr/>
          </p:nvSpPr>
          <p:spPr bwMode="auto">
            <a:xfrm>
              <a:off x="11180763" y="1522413"/>
              <a:ext cx="57150" cy="9525"/>
            </a:xfrm>
            <a:custGeom>
              <a:avLst/>
              <a:gdLst>
                <a:gd name="T0" fmla="*/ 167 w 182"/>
                <a:gd name="T1" fmla="*/ 0 h 30"/>
                <a:gd name="T2" fmla="*/ 15 w 182"/>
                <a:gd name="T3" fmla="*/ 0 h 30"/>
                <a:gd name="T4" fmla="*/ 13 w 182"/>
                <a:gd name="T5" fmla="*/ 0 h 30"/>
                <a:gd name="T6" fmla="*/ 10 w 182"/>
                <a:gd name="T7" fmla="*/ 1 h 30"/>
                <a:gd name="T8" fmla="*/ 8 w 182"/>
                <a:gd name="T9" fmla="*/ 2 h 30"/>
                <a:gd name="T10" fmla="*/ 5 w 182"/>
                <a:gd name="T11" fmla="*/ 4 h 30"/>
                <a:gd name="T12" fmla="*/ 4 w 182"/>
                <a:gd name="T13" fmla="*/ 7 h 30"/>
                <a:gd name="T14" fmla="*/ 1 w 182"/>
                <a:gd name="T15" fmla="*/ 10 h 30"/>
                <a:gd name="T16" fmla="*/ 1 w 182"/>
                <a:gd name="T17" fmla="*/ 12 h 30"/>
                <a:gd name="T18" fmla="*/ 0 w 182"/>
                <a:gd name="T19" fmla="*/ 15 h 30"/>
                <a:gd name="T20" fmla="*/ 1 w 182"/>
                <a:gd name="T21" fmla="*/ 18 h 30"/>
                <a:gd name="T22" fmla="*/ 1 w 182"/>
                <a:gd name="T23" fmla="*/ 22 h 30"/>
                <a:gd name="T24" fmla="*/ 4 w 182"/>
                <a:gd name="T25" fmla="*/ 24 h 30"/>
                <a:gd name="T26" fmla="*/ 5 w 182"/>
                <a:gd name="T27" fmla="*/ 26 h 30"/>
                <a:gd name="T28" fmla="*/ 8 w 182"/>
                <a:gd name="T29" fmla="*/ 28 h 30"/>
                <a:gd name="T30" fmla="*/ 10 w 182"/>
                <a:gd name="T31" fmla="*/ 29 h 30"/>
                <a:gd name="T32" fmla="*/ 13 w 182"/>
                <a:gd name="T33" fmla="*/ 30 h 30"/>
                <a:gd name="T34" fmla="*/ 15 w 182"/>
                <a:gd name="T35" fmla="*/ 30 h 30"/>
                <a:gd name="T36" fmla="*/ 167 w 182"/>
                <a:gd name="T37" fmla="*/ 30 h 30"/>
                <a:gd name="T38" fmla="*/ 171 w 182"/>
                <a:gd name="T39" fmla="*/ 30 h 30"/>
                <a:gd name="T40" fmla="*/ 173 w 182"/>
                <a:gd name="T41" fmla="*/ 29 h 30"/>
                <a:gd name="T42" fmla="*/ 176 w 182"/>
                <a:gd name="T43" fmla="*/ 28 h 30"/>
                <a:gd name="T44" fmla="*/ 178 w 182"/>
                <a:gd name="T45" fmla="*/ 26 h 30"/>
                <a:gd name="T46" fmla="*/ 180 w 182"/>
                <a:gd name="T47" fmla="*/ 24 h 30"/>
                <a:gd name="T48" fmla="*/ 181 w 182"/>
                <a:gd name="T49" fmla="*/ 22 h 30"/>
                <a:gd name="T50" fmla="*/ 182 w 182"/>
                <a:gd name="T51" fmla="*/ 18 h 30"/>
                <a:gd name="T52" fmla="*/ 182 w 182"/>
                <a:gd name="T53" fmla="*/ 15 h 30"/>
                <a:gd name="T54" fmla="*/ 182 w 182"/>
                <a:gd name="T55" fmla="*/ 12 h 30"/>
                <a:gd name="T56" fmla="*/ 181 w 182"/>
                <a:gd name="T57" fmla="*/ 10 h 30"/>
                <a:gd name="T58" fmla="*/ 180 w 182"/>
                <a:gd name="T59" fmla="*/ 7 h 30"/>
                <a:gd name="T60" fmla="*/ 178 w 182"/>
                <a:gd name="T61" fmla="*/ 4 h 30"/>
                <a:gd name="T62" fmla="*/ 176 w 182"/>
                <a:gd name="T63" fmla="*/ 2 h 30"/>
                <a:gd name="T64" fmla="*/ 173 w 182"/>
                <a:gd name="T65" fmla="*/ 1 h 30"/>
                <a:gd name="T66" fmla="*/ 171 w 182"/>
                <a:gd name="T67" fmla="*/ 0 h 30"/>
                <a:gd name="T68" fmla="*/ 167 w 182"/>
                <a:gd name="T69"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2" h="30">
                  <a:moveTo>
                    <a:pt x="167" y="0"/>
                  </a:moveTo>
                  <a:lnTo>
                    <a:pt x="15" y="0"/>
                  </a:lnTo>
                  <a:lnTo>
                    <a:pt x="13" y="0"/>
                  </a:lnTo>
                  <a:lnTo>
                    <a:pt x="10" y="1"/>
                  </a:lnTo>
                  <a:lnTo>
                    <a:pt x="8" y="2"/>
                  </a:lnTo>
                  <a:lnTo>
                    <a:pt x="5" y="4"/>
                  </a:lnTo>
                  <a:lnTo>
                    <a:pt x="4" y="7"/>
                  </a:lnTo>
                  <a:lnTo>
                    <a:pt x="1" y="10"/>
                  </a:lnTo>
                  <a:lnTo>
                    <a:pt x="1" y="12"/>
                  </a:lnTo>
                  <a:lnTo>
                    <a:pt x="0" y="15"/>
                  </a:lnTo>
                  <a:lnTo>
                    <a:pt x="1" y="18"/>
                  </a:lnTo>
                  <a:lnTo>
                    <a:pt x="1" y="22"/>
                  </a:lnTo>
                  <a:lnTo>
                    <a:pt x="4" y="24"/>
                  </a:lnTo>
                  <a:lnTo>
                    <a:pt x="5" y="26"/>
                  </a:lnTo>
                  <a:lnTo>
                    <a:pt x="8" y="28"/>
                  </a:lnTo>
                  <a:lnTo>
                    <a:pt x="10" y="29"/>
                  </a:lnTo>
                  <a:lnTo>
                    <a:pt x="13" y="30"/>
                  </a:lnTo>
                  <a:lnTo>
                    <a:pt x="15" y="30"/>
                  </a:lnTo>
                  <a:lnTo>
                    <a:pt x="167" y="30"/>
                  </a:lnTo>
                  <a:lnTo>
                    <a:pt x="171" y="30"/>
                  </a:lnTo>
                  <a:lnTo>
                    <a:pt x="173" y="29"/>
                  </a:lnTo>
                  <a:lnTo>
                    <a:pt x="176" y="28"/>
                  </a:lnTo>
                  <a:lnTo>
                    <a:pt x="178" y="26"/>
                  </a:lnTo>
                  <a:lnTo>
                    <a:pt x="180" y="24"/>
                  </a:lnTo>
                  <a:lnTo>
                    <a:pt x="181" y="22"/>
                  </a:lnTo>
                  <a:lnTo>
                    <a:pt x="182" y="18"/>
                  </a:lnTo>
                  <a:lnTo>
                    <a:pt x="182" y="15"/>
                  </a:lnTo>
                  <a:lnTo>
                    <a:pt x="182" y="12"/>
                  </a:lnTo>
                  <a:lnTo>
                    <a:pt x="181" y="10"/>
                  </a:lnTo>
                  <a:lnTo>
                    <a:pt x="180" y="7"/>
                  </a:lnTo>
                  <a:lnTo>
                    <a:pt x="178" y="4"/>
                  </a:lnTo>
                  <a:lnTo>
                    <a:pt x="176" y="2"/>
                  </a:lnTo>
                  <a:lnTo>
                    <a:pt x="173" y="1"/>
                  </a:lnTo>
                  <a:lnTo>
                    <a:pt x="171" y="0"/>
                  </a:lnTo>
                  <a:lnTo>
                    <a:pt x="16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 name="Freeform 183"/>
            <p:cNvSpPr>
              <a:spLocks/>
            </p:cNvSpPr>
            <p:nvPr/>
          </p:nvSpPr>
          <p:spPr bwMode="auto">
            <a:xfrm>
              <a:off x="11180763" y="1579563"/>
              <a:ext cx="57150" cy="9525"/>
            </a:xfrm>
            <a:custGeom>
              <a:avLst/>
              <a:gdLst>
                <a:gd name="T0" fmla="*/ 167 w 182"/>
                <a:gd name="T1" fmla="*/ 0 h 30"/>
                <a:gd name="T2" fmla="*/ 15 w 182"/>
                <a:gd name="T3" fmla="*/ 0 h 30"/>
                <a:gd name="T4" fmla="*/ 13 w 182"/>
                <a:gd name="T5" fmla="*/ 1 h 30"/>
                <a:gd name="T6" fmla="*/ 10 w 182"/>
                <a:gd name="T7" fmla="*/ 1 h 30"/>
                <a:gd name="T8" fmla="*/ 8 w 182"/>
                <a:gd name="T9" fmla="*/ 3 h 30"/>
                <a:gd name="T10" fmla="*/ 5 w 182"/>
                <a:gd name="T11" fmla="*/ 5 h 30"/>
                <a:gd name="T12" fmla="*/ 4 w 182"/>
                <a:gd name="T13" fmla="*/ 7 h 30"/>
                <a:gd name="T14" fmla="*/ 1 w 182"/>
                <a:gd name="T15" fmla="*/ 10 h 30"/>
                <a:gd name="T16" fmla="*/ 1 w 182"/>
                <a:gd name="T17" fmla="*/ 13 h 30"/>
                <a:gd name="T18" fmla="*/ 0 w 182"/>
                <a:gd name="T19" fmla="*/ 15 h 30"/>
                <a:gd name="T20" fmla="*/ 1 w 182"/>
                <a:gd name="T21" fmla="*/ 18 h 30"/>
                <a:gd name="T22" fmla="*/ 1 w 182"/>
                <a:gd name="T23" fmla="*/ 21 h 30"/>
                <a:gd name="T24" fmla="*/ 4 w 182"/>
                <a:gd name="T25" fmla="*/ 24 h 30"/>
                <a:gd name="T26" fmla="*/ 5 w 182"/>
                <a:gd name="T27" fmla="*/ 26 h 30"/>
                <a:gd name="T28" fmla="*/ 8 w 182"/>
                <a:gd name="T29" fmla="*/ 28 h 30"/>
                <a:gd name="T30" fmla="*/ 10 w 182"/>
                <a:gd name="T31" fmla="*/ 29 h 30"/>
                <a:gd name="T32" fmla="*/ 13 w 182"/>
                <a:gd name="T33" fmla="*/ 30 h 30"/>
                <a:gd name="T34" fmla="*/ 15 w 182"/>
                <a:gd name="T35" fmla="*/ 30 h 30"/>
                <a:gd name="T36" fmla="*/ 167 w 182"/>
                <a:gd name="T37" fmla="*/ 30 h 30"/>
                <a:gd name="T38" fmla="*/ 171 w 182"/>
                <a:gd name="T39" fmla="*/ 30 h 30"/>
                <a:gd name="T40" fmla="*/ 173 w 182"/>
                <a:gd name="T41" fmla="*/ 29 h 30"/>
                <a:gd name="T42" fmla="*/ 176 w 182"/>
                <a:gd name="T43" fmla="*/ 28 h 30"/>
                <a:gd name="T44" fmla="*/ 178 w 182"/>
                <a:gd name="T45" fmla="*/ 26 h 30"/>
                <a:gd name="T46" fmla="*/ 180 w 182"/>
                <a:gd name="T47" fmla="*/ 24 h 30"/>
                <a:gd name="T48" fmla="*/ 181 w 182"/>
                <a:gd name="T49" fmla="*/ 21 h 30"/>
                <a:gd name="T50" fmla="*/ 182 w 182"/>
                <a:gd name="T51" fmla="*/ 18 h 30"/>
                <a:gd name="T52" fmla="*/ 182 w 182"/>
                <a:gd name="T53" fmla="*/ 15 h 30"/>
                <a:gd name="T54" fmla="*/ 182 w 182"/>
                <a:gd name="T55" fmla="*/ 13 h 30"/>
                <a:gd name="T56" fmla="*/ 181 w 182"/>
                <a:gd name="T57" fmla="*/ 10 h 30"/>
                <a:gd name="T58" fmla="*/ 180 w 182"/>
                <a:gd name="T59" fmla="*/ 7 h 30"/>
                <a:gd name="T60" fmla="*/ 178 w 182"/>
                <a:gd name="T61" fmla="*/ 5 h 30"/>
                <a:gd name="T62" fmla="*/ 176 w 182"/>
                <a:gd name="T63" fmla="*/ 3 h 30"/>
                <a:gd name="T64" fmla="*/ 173 w 182"/>
                <a:gd name="T65" fmla="*/ 1 h 30"/>
                <a:gd name="T66" fmla="*/ 171 w 182"/>
                <a:gd name="T67" fmla="*/ 1 h 30"/>
                <a:gd name="T68" fmla="*/ 167 w 182"/>
                <a:gd name="T69"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2" h="30">
                  <a:moveTo>
                    <a:pt x="167" y="0"/>
                  </a:moveTo>
                  <a:lnTo>
                    <a:pt x="15" y="0"/>
                  </a:lnTo>
                  <a:lnTo>
                    <a:pt x="13" y="1"/>
                  </a:lnTo>
                  <a:lnTo>
                    <a:pt x="10" y="1"/>
                  </a:lnTo>
                  <a:lnTo>
                    <a:pt x="8" y="3"/>
                  </a:lnTo>
                  <a:lnTo>
                    <a:pt x="5" y="5"/>
                  </a:lnTo>
                  <a:lnTo>
                    <a:pt x="4" y="7"/>
                  </a:lnTo>
                  <a:lnTo>
                    <a:pt x="1" y="10"/>
                  </a:lnTo>
                  <a:lnTo>
                    <a:pt x="1" y="13"/>
                  </a:lnTo>
                  <a:lnTo>
                    <a:pt x="0" y="15"/>
                  </a:lnTo>
                  <a:lnTo>
                    <a:pt x="1" y="18"/>
                  </a:lnTo>
                  <a:lnTo>
                    <a:pt x="1" y="21"/>
                  </a:lnTo>
                  <a:lnTo>
                    <a:pt x="4" y="24"/>
                  </a:lnTo>
                  <a:lnTo>
                    <a:pt x="5" y="26"/>
                  </a:lnTo>
                  <a:lnTo>
                    <a:pt x="8" y="28"/>
                  </a:lnTo>
                  <a:lnTo>
                    <a:pt x="10" y="29"/>
                  </a:lnTo>
                  <a:lnTo>
                    <a:pt x="13" y="30"/>
                  </a:lnTo>
                  <a:lnTo>
                    <a:pt x="15" y="30"/>
                  </a:lnTo>
                  <a:lnTo>
                    <a:pt x="167" y="30"/>
                  </a:lnTo>
                  <a:lnTo>
                    <a:pt x="171" y="30"/>
                  </a:lnTo>
                  <a:lnTo>
                    <a:pt x="173" y="29"/>
                  </a:lnTo>
                  <a:lnTo>
                    <a:pt x="176" y="28"/>
                  </a:lnTo>
                  <a:lnTo>
                    <a:pt x="178" y="26"/>
                  </a:lnTo>
                  <a:lnTo>
                    <a:pt x="180" y="24"/>
                  </a:lnTo>
                  <a:lnTo>
                    <a:pt x="181" y="21"/>
                  </a:lnTo>
                  <a:lnTo>
                    <a:pt x="182" y="18"/>
                  </a:lnTo>
                  <a:lnTo>
                    <a:pt x="182" y="15"/>
                  </a:lnTo>
                  <a:lnTo>
                    <a:pt x="182" y="13"/>
                  </a:lnTo>
                  <a:lnTo>
                    <a:pt x="181" y="10"/>
                  </a:lnTo>
                  <a:lnTo>
                    <a:pt x="180" y="7"/>
                  </a:lnTo>
                  <a:lnTo>
                    <a:pt x="178" y="5"/>
                  </a:lnTo>
                  <a:lnTo>
                    <a:pt x="176" y="3"/>
                  </a:lnTo>
                  <a:lnTo>
                    <a:pt x="173" y="1"/>
                  </a:lnTo>
                  <a:lnTo>
                    <a:pt x="171" y="1"/>
                  </a:lnTo>
                  <a:lnTo>
                    <a:pt x="16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 name="Freeform 184"/>
            <p:cNvSpPr>
              <a:spLocks/>
            </p:cNvSpPr>
            <p:nvPr/>
          </p:nvSpPr>
          <p:spPr bwMode="auto">
            <a:xfrm>
              <a:off x="11109325" y="1450976"/>
              <a:ext cx="57150" cy="39688"/>
            </a:xfrm>
            <a:custGeom>
              <a:avLst/>
              <a:gdLst>
                <a:gd name="T0" fmla="*/ 156 w 181"/>
                <a:gd name="T1" fmla="*/ 4 h 126"/>
                <a:gd name="T2" fmla="*/ 71 w 181"/>
                <a:gd name="T3" fmla="*/ 88 h 126"/>
                <a:gd name="T4" fmla="*/ 25 w 181"/>
                <a:gd name="T5" fmla="*/ 43 h 126"/>
                <a:gd name="T6" fmla="*/ 23 w 181"/>
                <a:gd name="T7" fmla="*/ 41 h 126"/>
                <a:gd name="T8" fmla="*/ 20 w 181"/>
                <a:gd name="T9" fmla="*/ 39 h 126"/>
                <a:gd name="T10" fmla="*/ 18 w 181"/>
                <a:gd name="T11" fmla="*/ 39 h 126"/>
                <a:gd name="T12" fmla="*/ 15 w 181"/>
                <a:gd name="T13" fmla="*/ 38 h 126"/>
                <a:gd name="T14" fmla="*/ 11 w 181"/>
                <a:gd name="T15" fmla="*/ 39 h 126"/>
                <a:gd name="T16" fmla="*/ 9 w 181"/>
                <a:gd name="T17" fmla="*/ 39 h 126"/>
                <a:gd name="T18" fmla="*/ 6 w 181"/>
                <a:gd name="T19" fmla="*/ 41 h 126"/>
                <a:gd name="T20" fmla="*/ 4 w 181"/>
                <a:gd name="T21" fmla="*/ 43 h 126"/>
                <a:gd name="T22" fmla="*/ 2 w 181"/>
                <a:gd name="T23" fmla="*/ 45 h 126"/>
                <a:gd name="T24" fmla="*/ 1 w 181"/>
                <a:gd name="T25" fmla="*/ 47 h 126"/>
                <a:gd name="T26" fmla="*/ 0 w 181"/>
                <a:gd name="T27" fmla="*/ 51 h 126"/>
                <a:gd name="T28" fmla="*/ 0 w 181"/>
                <a:gd name="T29" fmla="*/ 53 h 126"/>
                <a:gd name="T30" fmla="*/ 0 w 181"/>
                <a:gd name="T31" fmla="*/ 56 h 126"/>
                <a:gd name="T32" fmla="*/ 1 w 181"/>
                <a:gd name="T33" fmla="*/ 59 h 126"/>
                <a:gd name="T34" fmla="*/ 2 w 181"/>
                <a:gd name="T35" fmla="*/ 61 h 126"/>
                <a:gd name="T36" fmla="*/ 4 w 181"/>
                <a:gd name="T37" fmla="*/ 63 h 126"/>
                <a:gd name="T38" fmla="*/ 61 w 181"/>
                <a:gd name="T39" fmla="*/ 121 h 126"/>
                <a:gd name="T40" fmla="*/ 63 w 181"/>
                <a:gd name="T41" fmla="*/ 122 h 126"/>
                <a:gd name="T42" fmla="*/ 66 w 181"/>
                <a:gd name="T43" fmla="*/ 124 h 126"/>
                <a:gd name="T44" fmla="*/ 68 w 181"/>
                <a:gd name="T45" fmla="*/ 126 h 126"/>
                <a:gd name="T46" fmla="*/ 71 w 181"/>
                <a:gd name="T47" fmla="*/ 126 h 126"/>
                <a:gd name="T48" fmla="*/ 74 w 181"/>
                <a:gd name="T49" fmla="*/ 126 h 126"/>
                <a:gd name="T50" fmla="*/ 77 w 181"/>
                <a:gd name="T51" fmla="*/ 124 h 126"/>
                <a:gd name="T52" fmla="*/ 80 w 181"/>
                <a:gd name="T53" fmla="*/ 122 h 126"/>
                <a:gd name="T54" fmla="*/ 82 w 181"/>
                <a:gd name="T55" fmla="*/ 121 h 126"/>
                <a:gd name="T56" fmla="*/ 176 w 181"/>
                <a:gd name="T57" fmla="*/ 26 h 126"/>
                <a:gd name="T58" fmla="*/ 178 w 181"/>
                <a:gd name="T59" fmla="*/ 24 h 126"/>
                <a:gd name="T60" fmla="*/ 180 w 181"/>
                <a:gd name="T61" fmla="*/ 21 h 126"/>
                <a:gd name="T62" fmla="*/ 180 w 181"/>
                <a:gd name="T63" fmla="*/ 17 h 126"/>
                <a:gd name="T64" fmla="*/ 181 w 181"/>
                <a:gd name="T65" fmla="*/ 15 h 126"/>
                <a:gd name="T66" fmla="*/ 180 w 181"/>
                <a:gd name="T67" fmla="*/ 12 h 126"/>
                <a:gd name="T68" fmla="*/ 180 w 181"/>
                <a:gd name="T69" fmla="*/ 9 h 126"/>
                <a:gd name="T70" fmla="*/ 178 w 181"/>
                <a:gd name="T71" fmla="*/ 6 h 126"/>
                <a:gd name="T72" fmla="*/ 176 w 181"/>
                <a:gd name="T73" fmla="*/ 4 h 126"/>
                <a:gd name="T74" fmla="*/ 172 w 181"/>
                <a:gd name="T75" fmla="*/ 1 h 126"/>
                <a:gd name="T76" fmla="*/ 166 w 181"/>
                <a:gd name="T77" fmla="*/ 0 h 126"/>
                <a:gd name="T78" fmla="*/ 160 w 181"/>
                <a:gd name="T79" fmla="*/ 1 h 126"/>
                <a:gd name="T80" fmla="*/ 156 w 181"/>
                <a:gd name="T81" fmla="*/ 4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1" h="126">
                  <a:moveTo>
                    <a:pt x="156" y="4"/>
                  </a:moveTo>
                  <a:lnTo>
                    <a:pt x="71" y="88"/>
                  </a:lnTo>
                  <a:lnTo>
                    <a:pt x="25" y="43"/>
                  </a:lnTo>
                  <a:lnTo>
                    <a:pt x="23" y="41"/>
                  </a:lnTo>
                  <a:lnTo>
                    <a:pt x="20" y="39"/>
                  </a:lnTo>
                  <a:lnTo>
                    <a:pt x="18" y="39"/>
                  </a:lnTo>
                  <a:lnTo>
                    <a:pt x="15" y="38"/>
                  </a:lnTo>
                  <a:lnTo>
                    <a:pt x="11" y="39"/>
                  </a:lnTo>
                  <a:lnTo>
                    <a:pt x="9" y="39"/>
                  </a:lnTo>
                  <a:lnTo>
                    <a:pt x="6" y="41"/>
                  </a:lnTo>
                  <a:lnTo>
                    <a:pt x="4" y="43"/>
                  </a:lnTo>
                  <a:lnTo>
                    <a:pt x="2" y="45"/>
                  </a:lnTo>
                  <a:lnTo>
                    <a:pt x="1" y="47"/>
                  </a:lnTo>
                  <a:lnTo>
                    <a:pt x="0" y="51"/>
                  </a:lnTo>
                  <a:lnTo>
                    <a:pt x="0" y="53"/>
                  </a:lnTo>
                  <a:lnTo>
                    <a:pt x="0" y="56"/>
                  </a:lnTo>
                  <a:lnTo>
                    <a:pt x="1" y="59"/>
                  </a:lnTo>
                  <a:lnTo>
                    <a:pt x="2" y="61"/>
                  </a:lnTo>
                  <a:lnTo>
                    <a:pt x="4" y="63"/>
                  </a:lnTo>
                  <a:lnTo>
                    <a:pt x="61" y="121"/>
                  </a:lnTo>
                  <a:lnTo>
                    <a:pt x="63" y="122"/>
                  </a:lnTo>
                  <a:lnTo>
                    <a:pt x="66" y="124"/>
                  </a:lnTo>
                  <a:lnTo>
                    <a:pt x="68" y="126"/>
                  </a:lnTo>
                  <a:lnTo>
                    <a:pt x="71" y="126"/>
                  </a:lnTo>
                  <a:lnTo>
                    <a:pt x="74" y="126"/>
                  </a:lnTo>
                  <a:lnTo>
                    <a:pt x="77" y="124"/>
                  </a:lnTo>
                  <a:lnTo>
                    <a:pt x="80" y="122"/>
                  </a:lnTo>
                  <a:lnTo>
                    <a:pt x="82" y="121"/>
                  </a:lnTo>
                  <a:lnTo>
                    <a:pt x="176" y="26"/>
                  </a:lnTo>
                  <a:lnTo>
                    <a:pt x="178" y="24"/>
                  </a:lnTo>
                  <a:lnTo>
                    <a:pt x="180" y="21"/>
                  </a:lnTo>
                  <a:lnTo>
                    <a:pt x="180" y="17"/>
                  </a:lnTo>
                  <a:lnTo>
                    <a:pt x="181" y="15"/>
                  </a:lnTo>
                  <a:lnTo>
                    <a:pt x="180" y="12"/>
                  </a:lnTo>
                  <a:lnTo>
                    <a:pt x="180" y="9"/>
                  </a:lnTo>
                  <a:lnTo>
                    <a:pt x="178" y="6"/>
                  </a:lnTo>
                  <a:lnTo>
                    <a:pt x="176" y="4"/>
                  </a:lnTo>
                  <a:lnTo>
                    <a:pt x="172" y="1"/>
                  </a:lnTo>
                  <a:lnTo>
                    <a:pt x="166" y="0"/>
                  </a:lnTo>
                  <a:lnTo>
                    <a:pt x="160" y="1"/>
                  </a:lnTo>
                  <a:lnTo>
                    <a:pt x="156"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 name="Freeform 185"/>
            <p:cNvSpPr>
              <a:spLocks/>
            </p:cNvSpPr>
            <p:nvPr/>
          </p:nvSpPr>
          <p:spPr bwMode="auto">
            <a:xfrm>
              <a:off x="11109325" y="1504951"/>
              <a:ext cx="57150" cy="39688"/>
            </a:xfrm>
            <a:custGeom>
              <a:avLst/>
              <a:gdLst>
                <a:gd name="T0" fmla="*/ 156 w 181"/>
                <a:gd name="T1" fmla="*/ 4 h 124"/>
                <a:gd name="T2" fmla="*/ 71 w 181"/>
                <a:gd name="T3" fmla="*/ 88 h 124"/>
                <a:gd name="T4" fmla="*/ 25 w 181"/>
                <a:gd name="T5" fmla="*/ 41 h 124"/>
                <a:gd name="T6" fmla="*/ 23 w 181"/>
                <a:gd name="T7" fmla="*/ 39 h 124"/>
                <a:gd name="T8" fmla="*/ 20 w 181"/>
                <a:gd name="T9" fmla="*/ 38 h 124"/>
                <a:gd name="T10" fmla="*/ 18 w 181"/>
                <a:gd name="T11" fmla="*/ 37 h 124"/>
                <a:gd name="T12" fmla="*/ 15 w 181"/>
                <a:gd name="T13" fmla="*/ 37 h 124"/>
                <a:gd name="T14" fmla="*/ 11 w 181"/>
                <a:gd name="T15" fmla="*/ 37 h 124"/>
                <a:gd name="T16" fmla="*/ 9 w 181"/>
                <a:gd name="T17" fmla="*/ 38 h 124"/>
                <a:gd name="T18" fmla="*/ 6 w 181"/>
                <a:gd name="T19" fmla="*/ 39 h 124"/>
                <a:gd name="T20" fmla="*/ 4 w 181"/>
                <a:gd name="T21" fmla="*/ 41 h 124"/>
                <a:gd name="T22" fmla="*/ 2 w 181"/>
                <a:gd name="T23" fmla="*/ 43 h 124"/>
                <a:gd name="T24" fmla="*/ 1 w 181"/>
                <a:gd name="T25" fmla="*/ 47 h 124"/>
                <a:gd name="T26" fmla="*/ 0 w 181"/>
                <a:gd name="T27" fmla="*/ 49 h 124"/>
                <a:gd name="T28" fmla="*/ 0 w 181"/>
                <a:gd name="T29" fmla="*/ 52 h 124"/>
                <a:gd name="T30" fmla="*/ 0 w 181"/>
                <a:gd name="T31" fmla="*/ 55 h 124"/>
                <a:gd name="T32" fmla="*/ 1 w 181"/>
                <a:gd name="T33" fmla="*/ 57 h 124"/>
                <a:gd name="T34" fmla="*/ 2 w 181"/>
                <a:gd name="T35" fmla="*/ 61 h 124"/>
                <a:gd name="T36" fmla="*/ 4 w 181"/>
                <a:gd name="T37" fmla="*/ 63 h 124"/>
                <a:gd name="T38" fmla="*/ 61 w 181"/>
                <a:gd name="T39" fmla="*/ 119 h 124"/>
                <a:gd name="T40" fmla="*/ 63 w 181"/>
                <a:gd name="T41" fmla="*/ 122 h 124"/>
                <a:gd name="T42" fmla="*/ 66 w 181"/>
                <a:gd name="T43" fmla="*/ 123 h 124"/>
                <a:gd name="T44" fmla="*/ 68 w 181"/>
                <a:gd name="T45" fmla="*/ 124 h 124"/>
                <a:gd name="T46" fmla="*/ 71 w 181"/>
                <a:gd name="T47" fmla="*/ 124 h 124"/>
                <a:gd name="T48" fmla="*/ 74 w 181"/>
                <a:gd name="T49" fmla="*/ 124 h 124"/>
                <a:gd name="T50" fmla="*/ 77 w 181"/>
                <a:gd name="T51" fmla="*/ 123 h 124"/>
                <a:gd name="T52" fmla="*/ 80 w 181"/>
                <a:gd name="T53" fmla="*/ 122 h 124"/>
                <a:gd name="T54" fmla="*/ 82 w 181"/>
                <a:gd name="T55" fmla="*/ 119 h 124"/>
                <a:gd name="T56" fmla="*/ 176 w 181"/>
                <a:gd name="T57" fmla="*/ 25 h 124"/>
                <a:gd name="T58" fmla="*/ 178 w 181"/>
                <a:gd name="T59" fmla="*/ 23 h 124"/>
                <a:gd name="T60" fmla="*/ 180 w 181"/>
                <a:gd name="T61" fmla="*/ 20 h 124"/>
                <a:gd name="T62" fmla="*/ 180 w 181"/>
                <a:gd name="T63" fmla="*/ 18 h 124"/>
                <a:gd name="T64" fmla="*/ 181 w 181"/>
                <a:gd name="T65" fmla="*/ 14 h 124"/>
                <a:gd name="T66" fmla="*/ 180 w 181"/>
                <a:gd name="T67" fmla="*/ 11 h 124"/>
                <a:gd name="T68" fmla="*/ 180 w 181"/>
                <a:gd name="T69" fmla="*/ 9 h 124"/>
                <a:gd name="T70" fmla="*/ 178 w 181"/>
                <a:gd name="T71" fmla="*/ 6 h 124"/>
                <a:gd name="T72" fmla="*/ 176 w 181"/>
                <a:gd name="T73" fmla="*/ 4 h 124"/>
                <a:gd name="T74" fmla="*/ 174 w 181"/>
                <a:gd name="T75" fmla="*/ 2 h 124"/>
                <a:gd name="T76" fmla="*/ 172 w 181"/>
                <a:gd name="T77" fmla="*/ 1 h 124"/>
                <a:gd name="T78" fmla="*/ 169 w 181"/>
                <a:gd name="T79" fmla="*/ 0 h 124"/>
                <a:gd name="T80" fmla="*/ 166 w 181"/>
                <a:gd name="T81" fmla="*/ 0 h 124"/>
                <a:gd name="T82" fmla="*/ 163 w 181"/>
                <a:gd name="T83" fmla="*/ 0 h 124"/>
                <a:gd name="T84" fmla="*/ 160 w 181"/>
                <a:gd name="T85" fmla="*/ 1 h 124"/>
                <a:gd name="T86" fmla="*/ 158 w 181"/>
                <a:gd name="T87" fmla="*/ 2 h 124"/>
                <a:gd name="T88" fmla="*/ 156 w 181"/>
                <a:gd name="T89" fmla="*/ 4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81" h="124">
                  <a:moveTo>
                    <a:pt x="156" y="4"/>
                  </a:moveTo>
                  <a:lnTo>
                    <a:pt x="71" y="88"/>
                  </a:lnTo>
                  <a:lnTo>
                    <a:pt x="25" y="41"/>
                  </a:lnTo>
                  <a:lnTo>
                    <a:pt x="23" y="39"/>
                  </a:lnTo>
                  <a:lnTo>
                    <a:pt x="20" y="38"/>
                  </a:lnTo>
                  <a:lnTo>
                    <a:pt x="18" y="37"/>
                  </a:lnTo>
                  <a:lnTo>
                    <a:pt x="15" y="37"/>
                  </a:lnTo>
                  <a:lnTo>
                    <a:pt x="11" y="37"/>
                  </a:lnTo>
                  <a:lnTo>
                    <a:pt x="9" y="38"/>
                  </a:lnTo>
                  <a:lnTo>
                    <a:pt x="6" y="39"/>
                  </a:lnTo>
                  <a:lnTo>
                    <a:pt x="4" y="41"/>
                  </a:lnTo>
                  <a:lnTo>
                    <a:pt x="2" y="43"/>
                  </a:lnTo>
                  <a:lnTo>
                    <a:pt x="1" y="47"/>
                  </a:lnTo>
                  <a:lnTo>
                    <a:pt x="0" y="49"/>
                  </a:lnTo>
                  <a:lnTo>
                    <a:pt x="0" y="52"/>
                  </a:lnTo>
                  <a:lnTo>
                    <a:pt x="0" y="55"/>
                  </a:lnTo>
                  <a:lnTo>
                    <a:pt x="1" y="57"/>
                  </a:lnTo>
                  <a:lnTo>
                    <a:pt x="2" y="61"/>
                  </a:lnTo>
                  <a:lnTo>
                    <a:pt x="4" y="63"/>
                  </a:lnTo>
                  <a:lnTo>
                    <a:pt x="61" y="119"/>
                  </a:lnTo>
                  <a:lnTo>
                    <a:pt x="63" y="122"/>
                  </a:lnTo>
                  <a:lnTo>
                    <a:pt x="66" y="123"/>
                  </a:lnTo>
                  <a:lnTo>
                    <a:pt x="68" y="124"/>
                  </a:lnTo>
                  <a:lnTo>
                    <a:pt x="71" y="124"/>
                  </a:lnTo>
                  <a:lnTo>
                    <a:pt x="74" y="124"/>
                  </a:lnTo>
                  <a:lnTo>
                    <a:pt x="77" y="123"/>
                  </a:lnTo>
                  <a:lnTo>
                    <a:pt x="80" y="122"/>
                  </a:lnTo>
                  <a:lnTo>
                    <a:pt x="82" y="119"/>
                  </a:lnTo>
                  <a:lnTo>
                    <a:pt x="176" y="25"/>
                  </a:lnTo>
                  <a:lnTo>
                    <a:pt x="178" y="23"/>
                  </a:lnTo>
                  <a:lnTo>
                    <a:pt x="180" y="20"/>
                  </a:lnTo>
                  <a:lnTo>
                    <a:pt x="180" y="18"/>
                  </a:lnTo>
                  <a:lnTo>
                    <a:pt x="181" y="14"/>
                  </a:lnTo>
                  <a:lnTo>
                    <a:pt x="180" y="11"/>
                  </a:lnTo>
                  <a:lnTo>
                    <a:pt x="180" y="9"/>
                  </a:lnTo>
                  <a:lnTo>
                    <a:pt x="178" y="6"/>
                  </a:lnTo>
                  <a:lnTo>
                    <a:pt x="176" y="4"/>
                  </a:lnTo>
                  <a:lnTo>
                    <a:pt x="174" y="2"/>
                  </a:lnTo>
                  <a:lnTo>
                    <a:pt x="172" y="1"/>
                  </a:lnTo>
                  <a:lnTo>
                    <a:pt x="169" y="0"/>
                  </a:lnTo>
                  <a:lnTo>
                    <a:pt x="166" y="0"/>
                  </a:lnTo>
                  <a:lnTo>
                    <a:pt x="163" y="0"/>
                  </a:lnTo>
                  <a:lnTo>
                    <a:pt x="160" y="1"/>
                  </a:lnTo>
                  <a:lnTo>
                    <a:pt x="158" y="2"/>
                  </a:lnTo>
                  <a:lnTo>
                    <a:pt x="156"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 name="Freeform 186"/>
            <p:cNvSpPr>
              <a:spLocks/>
            </p:cNvSpPr>
            <p:nvPr/>
          </p:nvSpPr>
          <p:spPr bwMode="auto">
            <a:xfrm>
              <a:off x="11109325" y="1558926"/>
              <a:ext cx="57150" cy="39688"/>
            </a:xfrm>
            <a:custGeom>
              <a:avLst/>
              <a:gdLst>
                <a:gd name="T0" fmla="*/ 156 w 181"/>
                <a:gd name="T1" fmla="*/ 5 h 126"/>
                <a:gd name="T2" fmla="*/ 71 w 181"/>
                <a:gd name="T3" fmla="*/ 88 h 126"/>
                <a:gd name="T4" fmla="*/ 25 w 181"/>
                <a:gd name="T5" fmla="*/ 43 h 126"/>
                <a:gd name="T6" fmla="*/ 23 w 181"/>
                <a:gd name="T7" fmla="*/ 41 h 126"/>
                <a:gd name="T8" fmla="*/ 20 w 181"/>
                <a:gd name="T9" fmla="*/ 40 h 126"/>
                <a:gd name="T10" fmla="*/ 18 w 181"/>
                <a:gd name="T11" fmla="*/ 39 h 126"/>
                <a:gd name="T12" fmla="*/ 15 w 181"/>
                <a:gd name="T13" fmla="*/ 39 h 126"/>
                <a:gd name="T14" fmla="*/ 11 w 181"/>
                <a:gd name="T15" fmla="*/ 39 h 126"/>
                <a:gd name="T16" fmla="*/ 9 w 181"/>
                <a:gd name="T17" fmla="*/ 40 h 126"/>
                <a:gd name="T18" fmla="*/ 6 w 181"/>
                <a:gd name="T19" fmla="*/ 41 h 126"/>
                <a:gd name="T20" fmla="*/ 4 w 181"/>
                <a:gd name="T21" fmla="*/ 43 h 126"/>
                <a:gd name="T22" fmla="*/ 2 w 181"/>
                <a:gd name="T23" fmla="*/ 46 h 126"/>
                <a:gd name="T24" fmla="*/ 1 w 181"/>
                <a:gd name="T25" fmla="*/ 49 h 126"/>
                <a:gd name="T26" fmla="*/ 0 w 181"/>
                <a:gd name="T27" fmla="*/ 51 h 126"/>
                <a:gd name="T28" fmla="*/ 0 w 181"/>
                <a:gd name="T29" fmla="*/ 54 h 126"/>
                <a:gd name="T30" fmla="*/ 0 w 181"/>
                <a:gd name="T31" fmla="*/ 57 h 126"/>
                <a:gd name="T32" fmla="*/ 1 w 181"/>
                <a:gd name="T33" fmla="*/ 60 h 126"/>
                <a:gd name="T34" fmla="*/ 2 w 181"/>
                <a:gd name="T35" fmla="*/ 63 h 126"/>
                <a:gd name="T36" fmla="*/ 4 w 181"/>
                <a:gd name="T37" fmla="*/ 65 h 126"/>
                <a:gd name="T38" fmla="*/ 61 w 181"/>
                <a:gd name="T39" fmla="*/ 122 h 126"/>
                <a:gd name="T40" fmla="*/ 63 w 181"/>
                <a:gd name="T41" fmla="*/ 124 h 126"/>
                <a:gd name="T42" fmla="*/ 66 w 181"/>
                <a:gd name="T43" fmla="*/ 125 h 126"/>
                <a:gd name="T44" fmla="*/ 68 w 181"/>
                <a:gd name="T45" fmla="*/ 126 h 126"/>
                <a:gd name="T46" fmla="*/ 71 w 181"/>
                <a:gd name="T47" fmla="*/ 126 h 126"/>
                <a:gd name="T48" fmla="*/ 74 w 181"/>
                <a:gd name="T49" fmla="*/ 126 h 126"/>
                <a:gd name="T50" fmla="*/ 77 w 181"/>
                <a:gd name="T51" fmla="*/ 125 h 126"/>
                <a:gd name="T52" fmla="*/ 80 w 181"/>
                <a:gd name="T53" fmla="*/ 124 h 126"/>
                <a:gd name="T54" fmla="*/ 82 w 181"/>
                <a:gd name="T55" fmla="*/ 122 h 126"/>
                <a:gd name="T56" fmla="*/ 176 w 181"/>
                <a:gd name="T57" fmla="*/ 27 h 126"/>
                <a:gd name="T58" fmla="*/ 178 w 181"/>
                <a:gd name="T59" fmla="*/ 24 h 126"/>
                <a:gd name="T60" fmla="*/ 180 w 181"/>
                <a:gd name="T61" fmla="*/ 22 h 126"/>
                <a:gd name="T62" fmla="*/ 180 w 181"/>
                <a:gd name="T63" fmla="*/ 19 h 126"/>
                <a:gd name="T64" fmla="*/ 181 w 181"/>
                <a:gd name="T65" fmla="*/ 16 h 126"/>
                <a:gd name="T66" fmla="*/ 180 w 181"/>
                <a:gd name="T67" fmla="*/ 12 h 126"/>
                <a:gd name="T68" fmla="*/ 180 w 181"/>
                <a:gd name="T69" fmla="*/ 10 h 126"/>
                <a:gd name="T70" fmla="*/ 178 w 181"/>
                <a:gd name="T71" fmla="*/ 7 h 126"/>
                <a:gd name="T72" fmla="*/ 176 w 181"/>
                <a:gd name="T73" fmla="*/ 5 h 126"/>
                <a:gd name="T74" fmla="*/ 174 w 181"/>
                <a:gd name="T75" fmla="*/ 3 h 126"/>
                <a:gd name="T76" fmla="*/ 172 w 181"/>
                <a:gd name="T77" fmla="*/ 2 h 126"/>
                <a:gd name="T78" fmla="*/ 169 w 181"/>
                <a:gd name="T79" fmla="*/ 1 h 126"/>
                <a:gd name="T80" fmla="*/ 166 w 181"/>
                <a:gd name="T81" fmla="*/ 0 h 126"/>
                <a:gd name="T82" fmla="*/ 163 w 181"/>
                <a:gd name="T83" fmla="*/ 1 h 126"/>
                <a:gd name="T84" fmla="*/ 160 w 181"/>
                <a:gd name="T85" fmla="*/ 2 h 126"/>
                <a:gd name="T86" fmla="*/ 158 w 181"/>
                <a:gd name="T87" fmla="*/ 3 h 126"/>
                <a:gd name="T88" fmla="*/ 156 w 181"/>
                <a:gd name="T89" fmla="*/ 5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81" h="126">
                  <a:moveTo>
                    <a:pt x="156" y="5"/>
                  </a:moveTo>
                  <a:lnTo>
                    <a:pt x="71" y="88"/>
                  </a:lnTo>
                  <a:lnTo>
                    <a:pt x="25" y="43"/>
                  </a:lnTo>
                  <a:lnTo>
                    <a:pt x="23" y="41"/>
                  </a:lnTo>
                  <a:lnTo>
                    <a:pt x="20" y="40"/>
                  </a:lnTo>
                  <a:lnTo>
                    <a:pt x="18" y="39"/>
                  </a:lnTo>
                  <a:lnTo>
                    <a:pt x="15" y="39"/>
                  </a:lnTo>
                  <a:lnTo>
                    <a:pt x="11" y="39"/>
                  </a:lnTo>
                  <a:lnTo>
                    <a:pt x="9" y="40"/>
                  </a:lnTo>
                  <a:lnTo>
                    <a:pt x="6" y="41"/>
                  </a:lnTo>
                  <a:lnTo>
                    <a:pt x="4" y="43"/>
                  </a:lnTo>
                  <a:lnTo>
                    <a:pt x="2" y="46"/>
                  </a:lnTo>
                  <a:lnTo>
                    <a:pt x="1" y="49"/>
                  </a:lnTo>
                  <a:lnTo>
                    <a:pt x="0" y="51"/>
                  </a:lnTo>
                  <a:lnTo>
                    <a:pt x="0" y="54"/>
                  </a:lnTo>
                  <a:lnTo>
                    <a:pt x="0" y="57"/>
                  </a:lnTo>
                  <a:lnTo>
                    <a:pt x="1" y="60"/>
                  </a:lnTo>
                  <a:lnTo>
                    <a:pt x="2" y="63"/>
                  </a:lnTo>
                  <a:lnTo>
                    <a:pt x="4" y="65"/>
                  </a:lnTo>
                  <a:lnTo>
                    <a:pt x="61" y="122"/>
                  </a:lnTo>
                  <a:lnTo>
                    <a:pt x="63" y="124"/>
                  </a:lnTo>
                  <a:lnTo>
                    <a:pt x="66" y="125"/>
                  </a:lnTo>
                  <a:lnTo>
                    <a:pt x="68" y="126"/>
                  </a:lnTo>
                  <a:lnTo>
                    <a:pt x="71" y="126"/>
                  </a:lnTo>
                  <a:lnTo>
                    <a:pt x="74" y="126"/>
                  </a:lnTo>
                  <a:lnTo>
                    <a:pt x="77" y="125"/>
                  </a:lnTo>
                  <a:lnTo>
                    <a:pt x="80" y="124"/>
                  </a:lnTo>
                  <a:lnTo>
                    <a:pt x="82" y="122"/>
                  </a:lnTo>
                  <a:lnTo>
                    <a:pt x="176" y="27"/>
                  </a:lnTo>
                  <a:lnTo>
                    <a:pt x="178" y="24"/>
                  </a:lnTo>
                  <a:lnTo>
                    <a:pt x="180" y="22"/>
                  </a:lnTo>
                  <a:lnTo>
                    <a:pt x="180" y="19"/>
                  </a:lnTo>
                  <a:lnTo>
                    <a:pt x="181" y="16"/>
                  </a:lnTo>
                  <a:lnTo>
                    <a:pt x="180" y="12"/>
                  </a:lnTo>
                  <a:lnTo>
                    <a:pt x="180" y="10"/>
                  </a:lnTo>
                  <a:lnTo>
                    <a:pt x="178" y="7"/>
                  </a:lnTo>
                  <a:lnTo>
                    <a:pt x="176" y="5"/>
                  </a:lnTo>
                  <a:lnTo>
                    <a:pt x="174" y="3"/>
                  </a:lnTo>
                  <a:lnTo>
                    <a:pt x="172" y="2"/>
                  </a:lnTo>
                  <a:lnTo>
                    <a:pt x="169" y="1"/>
                  </a:lnTo>
                  <a:lnTo>
                    <a:pt x="166" y="0"/>
                  </a:lnTo>
                  <a:lnTo>
                    <a:pt x="163" y="1"/>
                  </a:lnTo>
                  <a:lnTo>
                    <a:pt x="160" y="2"/>
                  </a:lnTo>
                  <a:lnTo>
                    <a:pt x="158" y="3"/>
                  </a:lnTo>
                  <a:lnTo>
                    <a:pt x="156"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49" name="Rectangle 148"/>
          <p:cNvSpPr/>
          <p:nvPr/>
        </p:nvSpPr>
        <p:spPr>
          <a:xfrm>
            <a:off x="6672552" y="5068813"/>
            <a:ext cx="452368" cy="369332"/>
          </a:xfrm>
          <a:prstGeom prst="rect">
            <a:avLst/>
          </a:prstGeom>
        </p:spPr>
        <p:txBody>
          <a:bodyPr wrap="none">
            <a:spAutoFit/>
          </a:bodyPr>
          <a:lstStyle/>
          <a:p>
            <a:r>
              <a:rPr lang="en-US" b="1" dirty="0">
                <a:latin typeface="Calibri Light" panose="020F0302020204030204" pitchFamily="34" charset="0"/>
              </a:rPr>
              <a:t>OR</a:t>
            </a:r>
          </a:p>
        </p:txBody>
      </p:sp>
    </p:spTree>
    <p:extLst>
      <p:ext uri="{BB962C8B-B14F-4D97-AF65-F5344CB8AC3E}">
        <p14:creationId xmlns:p14="http://schemas.microsoft.com/office/powerpoint/2010/main" val="37570320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066800" y="152400"/>
            <a:ext cx="7620000" cy="9144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4400" kern="1200">
                <a:solidFill>
                  <a:schemeClr val="bg1"/>
                </a:solidFill>
                <a:latin typeface="Candara" panose="020E0502030303020204" pitchFamily="34" charset="0"/>
                <a:ea typeface="+mj-ea"/>
                <a:cs typeface="+mj-cs"/>
              </a:defRPr>
            </a:lvl1pPr>
          </a:lstStyle>
          <a:p>
            <a:r>
              <a:rPr lang="en-US" sz="3600" dirty="0" smtClean="0">
                <a:solidFill>
                  <a:prstClr val="white"/>
                </a:solidFill>
              </a:rPr>
              <a:t>Industry Personnel Clearance Process</a:t>
            </a:r>
            <a:endParaRPr lang="en-US" sz="3600" dirty="0">
              <a:solidFill>
                <a:prstClr val="white"/>
              </a:solidFill>
            </a:endParaRPr>
          </a:p>
        </p:txBody>
      </p:sp>
      <p:sp>
        <p:nvSpPr>
          <p:cNvPr id="5" name="Kombinationstegning 37"/>
          <p:cNvSpPr/>
          <p:nvPr/>
        </p:nvSpPr>
        <p:spPr bwMode="auto">
          <a:xfrm>
            <a:off x="3278196" y="2404168"/>
            <a:ext cx="1461969" cy="432455"/>
          </a:xfrm>
          <a:custGeom>
            <a:avLst/>
            <a:gdLst>
              <a:gd name="connsiteX0" fmla="*/ 1244600 w 3721100"/>
              <a:gd name="connsiteY0" fmla="*/ 825500 h 825500"/>
              <a:gd name="connsiteX1" fmla="*/ 0 w 3721100"/>
              <a:gd name="connsiteY1" fmla="*/ 0 h 825500"/>
              <a:gd name="connsiteX2" fmla="*/ 2476500 w 3721100"/>
              <a:gd name="connsiteY2" fmla="*/ 0 h 825500"/>
              <a:gd name="connsiteX3" fmla="*/ 3721100 w 3721100"/>
              <a:gd name="connsiteY3" fmla="*/ 812800 h 825500"/>
              <a:gd name="connsiteX4" fmla="*/ 1244600 w 3721100"/>
              <a:gd name="connsiteY4" fmla="*/ 825500 h 825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21100" h="825500">
                <a:moveTo>
                  <a:pt x="1244600" y="825500"/>
                </a:moveTo>
                <a:lnTo>
                  <a:pt x="0" y="0"/>
                </a:lnTo>
                <a:lnTo>
                  <a:pt x="2476500" y="0"/>
                </a:lnTo>
                <a:lnTo>
                  <a:pt x="3721100" y="812800"/>
                </a:lnTo>
                <a:lnTo>
                  <a:pt x="1244600" y="825500"/>
                </a:ln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a:solidFill>
                <a:prstClr val="white"/>
              </a:solidFill>
              <a:latin typeface="Candara" panose="020E0502030303020204" pitchFamily="34" charset="0"/>
            </a:endParaRPr>
          </a:p>
        </p:txBody>
      </p:sp>
      <p:sp>
        <p:nvSpPr>
          <p:cNvPr id="6" name="Kombinationstegning 38"/>
          <p:cNvSpPr/>
          <p:nvPr/>
        </p:nvSpPr>
        <p:spPr bwMode="auto">
          <a:xfrm>
            <a:off x="3279007" y="2407412"/>
            <a:ext cx="491377" cy="681117"/>
          </a:xfrm>
          <a:custGeom>
            <a:avLst/>
            <a:gdLst>
              <a:gd name="connsiteX0" fmla="*/ 1244600 w 1244600"/>
              <a:gd name="connsiteY0" fmla="*/ 1358900 h 1358900"/>
              <a:gd name="connsiteX1" fmla="*/ 0 w 1244600"/>
              <a:gd name="connsiteY1" fmla="*/ 533400 h 1358900"/>
              <a:gd name="connsiteX2" fmla="*/ 0 w 1244600"/>
              <a:gd name="connsiteY2" fmla="*/ 0 h 1358900"/>
              <a:gd name="connsiteX3" fmla="*/ 1244600 w 1244600"/>
              <a:gd name="connsiteY3" fmla="*/ 850900 h 1358900"/>
              <a:gd name="connsiteX4" fmla="*/ 1244600 w 1244600"/>
              <a:gd name="connsiteY4" fmla="*/ 1358900 h 1358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4600" h="1358900">
                <a:moveTo>
                  <a:pt x="1244600" y="1358900"/>
                </a:moveTo>
                <a:lnTo>
                  <a:pt x="0" y="533400"/>
                </a:lnTo>
                <a:lnTo>
                  <a:pt x="0" y="0"/>
                </a:lnTo>
                <a:lnTo>
                  <a:pt x="1244600" y="850900"/>
                </a:lnTo>
                <a:lnTo>
                  <a:pt x="1244600" y="1358900"/>
                </a:ln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a:solidFill>
                <a:prstClr val="white"/>
              </a:solidFill>
              <a:latin typeface="Candara" panose="020E0502030303020204" pitchFamily="34" charset="0"/>
            </a:endParaRPr>
          </a:p>
        </p:txBody>
      </p:sp>
      <p:sp>
        <p:nvSpPr>
          <p:cNvPr id="7" name="Rektangel 39"/>
          <p:cNvSpPr/>
          <p:nvPr/>
        </p:nvSpPr>
        <p:spPr bwMode="auto">
          <a:xfrm>
            <a:off x="3767141" y="2832299"/>
            <a:ext cx="977079" cy="259473"/>
          </a:xfrm>
          <a:prstGeom prst="rect">
            <a:avLst/>
          </a:prstGeom>
          <a:solidFill>
            <a:srgbClr val="17375E"/>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a:solidFill>
                <a:prstClr val="white"/>
              </a:solidFill>
              <a:latin typeface="Candara" panose="020E0502030303020204" pitchFamily="34" charset="0"/>
            </a:endParaRPr>
          </a:p>
        </p:txBody>
      </p:sp>
      <p:sp>
        <p:nvSpPr>
          <p:cNvPr id="8" name="Rektangel 39"/>
          <p:cNvSpPr/>
          <p:nvPr/>
        </p:nvSpPr>
        <p:spPr bwMode="auto">
          <a:xfrm>
            <a:off x="3767141" y="3091772"/>
            <a:ext cx="977079" cy="285421"/>
          </a:xfrm>
          <a:prstGeom prst="rect">
            <a:avLst/>
          </a:prstGeom>
          <a:gradFill flip="none" rotWithShape="1">
            <a:gsLst>
              <a:gs pos="0">
                <a:schemeClr val="tx2">
                  <a:lumMod val="10000"/>
                  <a:alpha val="22000"/>
                </a:schemeClr>
              </a:gs>
              <a:gs pos="82000">
                <a:srgbClr val="FFFFFF">
                  <a:alpha val="0"/>
                </a:srgbClr>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a:solidFill>
                <a:prstClr val="white"/>
              </a:solidFill>
              <a:latin typeface="Candara" panose="020E0502030303020204" pitchFamily="34" charset="0"/>
            </a:endParaRPr>
          </a:p>
        </p:txBody>
      </p:sp>
      <p:sp>
        <p:nvSpPr>
          <p:cNvPr id="9" name="Tekstboks 43"/>
          <p:cNvSpPr txBox="1">
            <a:spLocks noChangeArrowheads="1"/>
          </p:cNvSpPr>
          <p:nvPr/>
        </p:nvSpPr>
        <p:spPr bwMode="auto">
          <a:xfrm>
            <a:off x="3809052" y="2809072"/>
            <a:ext cx="866498" cy="307777"/>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sz="1400" b="1" u="sng" dirty="0" smtClean="0">
                <a:solidFill>
                  <a:prstClr val="white"/>
                </a:solidFill>
                <a:latin typeface="Candara" panose="020E0502030303020204" pitchFamily="34" charset="0"/>
              </a:rPr>
              <a:t>DSS</a:t>
            </a:r>
            <a:endParaRPr lang="da-DK" sz="1400" dirty="0">
              <a:solidFill>
                <a:prstClr val="white"/>
              </a:solidFill>
              <a:latin typeface="Candara" panose="020E0502030303020204" pitchFamily="34" charset="0"/>
            </a:endParaRPr>
          </a:p>
        </p:txBody>
      </p:sp>
      <p:sp>
        <p:nvSpPr>
          <p:cNvPr id="10" name="Kombinationstegning 37"/>
          <p:cNvSpPr/>
          <p:nvPr/>
        </p:nvSpPr>
        <p:spPr bwMode="auto">
          <a:xfrm>
            <a:off x="3930123" y="2136046"/>
            <a:ext cx="1461969" cy="433537"/>
          </a:xfrm>
          <a:custGeom>
            <a:avLst/>
            <a:gdLst>
              <a:gd name="connsiteX0" fmla="*/ 1244600 w 3721100"/>
              <a:gd name="connsiteY0" fmla="*/ 825500 h 825500"/>
              <a:gd name="connsiteX1" fmla="*/ 0 w 3721100"/>
              <a:gd name="connsiteY1" fmla="*/ 0 h 825500"/>
              <a:gd name="connsiteX2" fmla="*/ 2476500 w 3721100"/>
              <a:gd name="connsiteY2" fmla="*/ 0 h 825500"/>
              <a:gd name="connsiteX3" fmla="*/ 3721100 w 3721100"/>
              <a:gd name="connsiteY3" fmla="*/ 812800 h 825500"/>
              <a:gd name="connsiteX4" fmla="*/ 1244600 w 3721100"/>
              <a:gd name="connsiteY4" fmla="*/ 825500 h 825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21100" h="825500">
                <a:moveTo>
                  <a:pt x="1244600" y="825500"/>
                </a:moveTo>
                <a:lnTo>
                  <a:pt x="0" y="0"/>
                </a:lnTo>
                <a:lnTo>
                  <a:pt x="2476500" y="0"/>
                </a:lnTo>
                <a:lnTo>
                  <a:pt x="3721100" y="812800"/>
                </a:lnTo>
                <a:lnTo>
                  <a:pt x="1244600" y="825500"/>
                </a:lnTo>
                <a:close/>
              </a:path>
            </a:pathLst>
          </a:custGeom>
          <a:solidFill>
            <a:srgbClr val="9B59B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a:solidFill>
                <a:prstClr val="white"/>
              </a:solidFill>
              <a:latin typeface="Candara" panose="020E0502030303020204" pitchFamily="34" charset="0"/>
            </a:endParaRPr>
          </a:p>
        </p:txBody>
      </p:sp>
      <p:sp>
        <p:nvSpPr>
          <p:cNvPr id="11" name="Kombinationstegning 38"/>
          <p:cNvSpPr/>
          <p:nvPr/>
        </p:nvSpPr>
        <p:spPr bwMode="auto">
          <a:xfrm>
            <a:off x="3922014" y="2131721"/>
            <a:ext cx="491377" cy="682199"/>
          </a:xfrm>
          <a:custGeom>
            <a:avLst/>
            <a:gdLst>
              <a:gd name="connsiteX0" fmla="*/ 1244600 w 1244600"/>
              <a:gd name="connsiteY0" fmla="*/ 1358900 h 1358900"/>
              <a:gd name="connsiteX1" fmla="*/ 0 w 1244600"/>
              <a:gd name="connsiteY1" fmla="*/ 533400 h 1358900"/>
              <a:gd name="connsiteX2" fmla="*/ 0 w 1244600"/>
              <a:gd name="connsiteY2" fmla="*/ 0 h 1358900"/>
              <a:gd name="connsiteX3" fmla="*/ 1244600 w 1244600"/>
              <a:gd name="connsiteY3" fmla="*/ 850900 h 1358900"/>
              <a:gd name="connsiteX4" fmla="*/ 1244600 w 1244600"/>
              <a:gd name="connsiteY4" fmla="*/ 1358900 h 1358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4600" h="1358900">
                <a:moveTo>
                  <a:pt x="1244600" y="1358900"/>
                </a:moveTo>
                <a:lnTo>
                  <a:pt x="0" y="533400"/>
                </a:lnTo>
                <a:lnTo>
                  <a:pt x="0" y="0"/>
                </a:lnTo>
                <a:lnTo>
                  <a:pt x="1244600" y="850900"/>
                </a:lnTo>
                <a:lnTo>
                  <a:pt x="1244600" y="1358900"/>
                </a:lnTo>
                <a:close/>
              </a:path>
            </a:pathLst>
          </a:custGeom>
          <a:solidFill>
            <a:srgbClr val="9B59B6"/>
          </a:solidFill>
          <a:ln>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a:solidFill>
                <a:prstClr val="white"/>
              </a:solidFill>
              <a:latin typeface="Candara" panose="020E0502030303020204" pitchFamily="34" charset="0"/>
            </a:endParaRPr>
          </a:p>
        </p:txBody>
      </p:sp>
      <p:sp>
        <p:nvSpPr>
          <p:cNvPr id="12" name="Rektangel 39"/>
          <p:cNvSpPr/>
          <p:nvPr/>
        </p:nvSpPr>
        <p:spPr bwMode="auto">
          <a:xfrm>
            <a:off x="4399236" y="2556609"/>
            <a:ext cx="977079" cy="280014"/>
          </a:xfrm>
          <a:prstGeom prst="rect">
            <a:avLst/>
          </a:prstGeom>
          <a:solidFill>
            <a:srgbClr val="49468D"/>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a:solidFill>
                <a:prstClr val="white"/>
              </a:solidFill>
              <a:latin typeface="Candara" panose="020E0502030303020204" pitchFamily="34" charset="0"/>
            </a:endParaRPr>
          </a:p>
        </p:txBody>
      </p:sp>
      <p:sp>
        <p:nvSpPr>
          <p:cNvPr id="13" name="Kombinationstegning 37"/>
          <p:cNvSpPr/>
          <p:nvPr/>
        </p:nvSpPr>
        <p:spPr bwMode="auto">
          <a:xfrm>
            <a:off x="4547182" y="1863599"/>
            <a:ext cx="1482241" cy="441105"/>
          </a:xfrm>
          <a:custGeom>
            <a:avLst/>
            <a:gdLst>
              <a:gd name="connsiteX0" fmla="*/ 1244600 w 3721100"/>
              <a:gd name="connsiteY0" fmla="*/ 825500 h 825500"/>
              <a:gd name="connsiteX1" fmla="*/ 0 w 3721100"/>
              <a:gd name="connsiteY1" fmla="*/ 0 h 825500"/>
              <a:gd name="connsiteX2" fmla="*/ 2476500 w 3721100"/>
              <a:gd name="connsiteY2" fmla="*/ 0 h 825500"/>
              <a:gd name="connsiteX3" fmla="*/ 3721100 w 3721100"/>
              <a:gd name="connsiteY3" fmla="*/ 812800 h 825500"/>
              <a:gd name="connsiteX4" fmla="*/ 1244600 w 3721100"/>
              <a:gd name="connsiteY4" fmla="*/ 825500 h 825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21100" h="825500">
                <a:moveTo>
                  <a:pt x="1244600" y="825500"/>
                </a:moveTo>
                <a:lnTo>
                  <a:pt x="0" y="0"/>
                </a:lnTo>
                <a:lnTo>
                  <a:pt x="2476500" y="0"/>
                </a:lnTo>
                <a:lnTo>
                  <a:pt x="3721100" y="812800"/>
                </a:lnTo>
                <a:lnTo>
                  <a:pt x="1244600" y="825500"/>
                </a:lnTo>
                <a:close/>
              </a:path>
            </a:pathLst>
          </a:cu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a:solidFill>
                <a:prstClr val="white"/>
              </a:solidFill>
              <a:latin typeface="Candara" panose="020E0502030303020204" pitchFamily="34" charset="0"/>
            </a:endParaRPr>
          </a:p>
        </p:txBody>
      </p:sp>
      <p:sp>
        <p:nvSpPr>
          <p:cNvPr id="14" name="Kombinationstegning 38"/>
          <p:cNvSpPr/>
          <p:nvPr/>
        </p:nvSpPr>
        <p:spPr bwMode="auto">
          <a:xfrm>
            <a:off x="4548804" y="1869005"/>
            <a:ext cx="492189" cy="682198"/>
          </a:xfrm>
          <a:custGeom>
            <a:avLst/>
            <a:gdLst>
              <a:gd name="connsiteX0" fmla="*/ 1244600 w 1244600"/>
              <a:gd name="connsiteY0" fmla="*/ 1358900 h 1358900"/>
              <a:gd name="connsiteX1" fmla="*/ 0 w 1244600"/>
              <a:gd name="connsiteY1" fmla="*/ 533400 h 1358900"/>
              <a:gd name="connsiteX2" fmla="*/ 0 w 1244600"/>
              <a:gd name="connsiteY2" fmla="*/ 0 h 1358900"/>
              <a:gd name="connsiteX3" fmla="*/ 1244600 w 1244600"/>
              <a:gd name="connsiteY3" fmla="*/ 850900 h 1358900"/>
              <a:gd name="connsiteX4" fmla="*/ 1244600 w 1244600"/>
              <a:gd name="connsiteY4" fmla="*/ 1358900 h 1358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4600" h="1358900">
                <a:moveTo>
                  <a:pt x="1244600" y="1358900"/>
                </a:moveTo>
                <a:lnTo>
                  <a:pt x="0" y="533400"/>
                </a:lnTo>
                <a:lnTo>
                  <a:pt x="0" y="0"/>
                </a:lnTo>
                <a:lnTo>
                  <a:pt x="1244600" y="850900"/>
                </a:lnTo>
                <a:lnTo>
                  <a:pt x="1244600" y="1358900"/>
                </a:lnTo>
                <a:close/>
              </a:path>
            </a:pathLst>
          </a:custGeom>
          <a:solidFill>
            <a:schemeClr val="accent6"/>
          </a:solidFill>
          <a:ln>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a:solidFill>
                <a:prstClr val="white"/>
              </a:solidFill>
              <a:latin typeface="Candara" panose="020E0502030303020204" pitchFamily="34" charset="0"/>
            </a:endParaRPr>
          </a:p>
        </p:txBody>
      </p:sp>
      <p:sp>
        <p:nvSpPr>
          <p:cNvPr id="15" name="Rektangel 39"/>
          <p:cNvSpPr/>
          <p:nvPr/>
        </p:nvSpPr>
        <p:spPr bwMode="auto">
          <a:xfrm>
            <a:off x="5045858" y="2297136"/>
            <a:ext cx="977079" cy="259473"/>
          </a:xfrm>
          <a:prstGeom prst="rect">
            <a:avLst/>
          </a:prstGeom>
          <a:solidFill>
            <a:schemeClr val="accent6">
              <a:lumMod val="75000"/>
            </a:schemeClr>
          </a:solidFill>
          <a:ln>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a:solidFill>
                <a:prstClr val="white"/>
              </a:solidFill>
              <a:latin typeface="Candara" panose="020E0502030303020204" pitchFamily="34" charset="0"/>
            </a:endParaRPr>
          </a:p>
        </p:txBody>
      </p:sp>
      <p:sp>
        <p:nvSpPr>
          <p:cNvPr id="16" name="Tekstboks 43"/>
          <p:cNvSpPr txBox="1">
            <a:spLocks noChangeArrowheads="1"/>
          </p:cNvSpPr>
          <p:nvPr/>
        </p:nvSpPr>
        <p:spPr bwMode="auto">
          <a:xfrm>
            <a:off x="4615105" y="2571448"/>
            <a:ext cx="717849" cy="307777"/>
          </a:xfrm>
          <a:prstGeom prst="rect">
            <a:avLst/>
          </a:prstGeom>
          <a:noFill/>
          <a:ln w="9525">
            <a:noFill/>
            <a:miter lim="800000"/>
            <a:headEnd/>
            <a:tailEnd/>
          </a:ln>
        </p:spPr>
        <p:txBody>
          <a:bodyPr>
            <a:spAutoFit/>
          </a:bodyPr>
          <a:lstStyle/>
          <a:p>
            <a:pPr algn="ctr">
              <a:defRPr/>
            </a:pPr>
            <a:r>
              <a:rPr lang="da-DK" sz="1400" b="1" u="sng" dirty="0">
                <a:solidFill>
                  <a:prstClr val="white"/>
                </a:solidFill>
                <a:latin typeface="Candara" panose="020E0502030303020204" pitchFamily="34" charset="0"/>
                <a:ea typeface="ＭＳ Ｐゴシック" pitchFamily="-109" charset="-128"/>
                <a:cs typeface="ＭＳ Ｐゴシック" pitchFamily="-109" charset="-128"/>
              </a:rPr>
              <a:t>NBIB</a:t>
            </a:r>
          </a:p>
        </p:txBody>
      </p:sp>
      <p:sp>
        <p:nvSpPr>
          <p:cNvPr id="17" name="Tekstboks 43"/>
          <p:cNvSpPr txBox="1">
            <a:spLocks noChangeArrowheads="1"/>
          </p:cNvSpPr>
          <p:nvPr/>
        </p:nvSpPr>
        <p:spPr bwMode="auto">
          <a:xfrm>
            <a:off x="5111744" y="2283448"/>
            <a:ext cx="953148" cy="307777"/>
          </a:xfrm>
          <a:prstGeom prst="rect">
            <a:avLst/>
          </a:prstGeom>
          <a:noFill/>
          <a:ln w="9525">
            <a:noFill/>
            <a:miter lim="800000"/>
            <a:headEnd/>
            <a:tailEnd/>
          </a:ln>
        </p:spPr>
        <p:txBody>
          <a:bodyPr>
            <a:spAutoFit/>
          </a:bodyPr>
          <a:lstStyle/>
          <a:p>
            <a:pPr algn="ctr">
              <a:defRPr/>
            </a:pPr>
            <a:r>
              <a:rPr lang="da-DK" sz="1400" b="1" u="sng" dirty="0">
                <a:solidFill>
                  <a:prstClr val="white"/>
                </a:solidFill>
                <a:latin typeface="Candara" panose="020E0502030303020204" pitchFamily="34" charset="0"/>
                <a:ea typeface="ＭＳ Ｐゴシック" pitchFamily="-109" charset="-128"/>
                <a:cs typeface="ＭＳ Ｐゴシック" pitchFamily="-109" charset="-128"/>
              </a:rPr>
              <a:t>DoDCAF</a:t>
            </a:r>
          </a:p>
        </p:txBody>
      </p:sp>
      <p:sp>
        <p:nvSpPr>
          <p:cNvPr id="18" name="Freeform 17"/>
          <p:cNvSpPr/>
          <p:nvPr/>
        </p:nvSpPr>
        <p:spPr bwMode="auto">
          <a:xfrm>
            <a:off x="3263601" y="2676615"/>
            <a:ext cx="504351" cy="691929"/>
          </a:xfrm>
          <a:custGeom>
            <a:avLst/>
            <a:gdLst>
              <a:gd name="connsiteX0" fmla="*/ 4233 w 986366"/>
              <a:gd name="connsiteY0" fmla="*/ 0 h 1016000"/>
              <a:gd name="connsiteX1" fmla="*/ 0 w 986366"/>
              <a:gd name="connsiteY1" fmla="*/ 321733 h 1016000"/>
              <a:gd name="connsiteX2" fmla="*/ 986366 w 986366"/>
              <a:gd name="connsiteY2" fmla="*/ 1016000 h 1016000"/>
              <a:gd name="connsiteX3" fmla="*/ 986366 w 986366"/>
              <a:gd name="connsiteY3" fmla="*/ 609600 h 1016000"/>
              <a:gd name="connsiteX4" fmla="*/ 4233 w 986366"/>
              <a:gd name="connsiteY4" fmla="*/ 0 h 10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6366" h="1016000">
                <a:moveTo>
                  <a:pt x="4233" y="0"/>
                </a:moveTo>
                <a:lnTo>
                  <a:pt x="0" y="321733"/>
                </a:lnTo>
                <a:lnTo>
                  <a:pt x="986366" y="1016000"/>
                </a:lnTo>
                <a:lnTo>
                  <a:pt x="986366" y="609600"/>
                </a:lnTo>
                <a:lnTo>
                  <a:pt x="4233" y="0"/>
                </a:lnTo>
                <a:close/>
              </a:path>
            </a:pathLst>
          </a:custGeom>
          <a:gradFill>
            <a:gsLst>
              <a:gs pos="0">
                <a:schemeClr val="tx2">
                  <a:lumMod val="10000"/>
                  <a:alpha val="86000"/>
                </a:schemeClr>
              </a:gs>
              <a:gs pos="56000">
                <a:schemeClr val="accent1">
                  <a:tint val="50000"/>
                  <a:shade val="100000"/>
                  <a:satMod val="350000"/>
                  <a:alpha val="0"/>
                </a:schemeClr>
              </a:gs>
            </a:gsLst>
            <a:lin ang="7560000" scaled="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b-NO">
              <a:solidFill>
                <a:prstClr val="white"/>
              </a:solidFill>
              <a:latin typeface="Candara" panose="020E0502030303020204" pitchFamily="34" charset="0"/>
              <a:ea typeface="ＭＳ Ｐゴシック" pitchFamily="-109" charset="-128"/>
            </a:endParaRPr>
          </a:p>
        </p:txBody>
      </p:sp>
      <p:grpSp>
        <p:nvGrpSpPr>
          <p:cNvPr id="19" name="Group 18"/>
          <p:cNvGrpSpPr/>
          <p:nvPr/>
        </p:nvGrpSpPr>
        <p:grpSpPr>
          <a:xfrm>
            <a:off x="3799527" y="1295400"/>
            <a:ext cx="732787" cy="1346996"/>
            <a:chOff x="3799527" y="1295400"/>
            <a:chExt cx="732787" cy="1629866"/>
          </a:xfrm>
        </p:grpSpPr>
        <p:sp>
          <p:nvSpPr>
            <p:cNvPr id="20" name="Ellipse 98"/>
            <p:cNvSpPr/>
            <p:nvPr/>
          </p:nvSpPr>
          <p:spPr bwMode="auto">
            <a:xfrm>
              <a:off x="3799527" y="2842073"/>
              <a:ext cx="356551" cy="83193"/>
            </a:xfrm>
            <a:prstGeom prst="ellipse">
              <a:avLst/>
            </a:prstGeom>
            <a:solidFill>
              <a:schemeClr val="tx1">
                <a:lumMod val="65000"/>
                <a:lumOff val="35000"/>
              </a:schemeClr>
            </a:solidFill>
            <a:ln w="9525" cap="flat" cmpd="sng" algn="ctr">
              <a:noFill/>
              <a:prstDash val="solid"/>
            </a:ln>
            <a:effectLst/>
          </p:spPr>
          <p:txBody>
            <a:bodyPr anchor="ctr"/>
            <a:lstStyle/>
            <a:p>
              <a:pPr algn="ctr">
                <a:defRPr/>
              </a:pPr>
              <a:endParaRPr lang="en-US">
                <a:solidFill>
                  <a:prstClr val="white"/>
                </a:solidFill>
                <a:latin typeface="Candara" panose="020E0502030303020204" pitchFamily="34" charset="0"/>
                <a:ea typeface="ＭＳ Ｐゴシック" pitchFamily="-109" charset="-128"/>
              </a:endParaRPr>
            </a:p>
          </p:txBody>
        </p:sp>
        <p:sp>
          <p:nvSpPr>
            <p:cNvPr id="21" name="Ellipse 98"/>
            <p:cNvSpPr/>
            <p:nvPr/>
          </p:nvSpPr>
          <p:spPr bwMode="auto">
            <a:xfrm>
              <a:off x="4175763" y="2599897"/>
              <a:ext cx="356551" cy="83193"/>
            </a:xfrm>
            <a:prstGeom prst="ellipse">
              <a:avLst/>
            </a:prstGeom>
            <a:solidFill>
              <a:schemeClr val="tx1">
                <a:lumMod val="65000"/>
                <a:lumOff val="35000"/>
              </a:schemeClr>
            </a:solidFill>
            <a:ln w="9525" cap="flat" cmpd="sng" algn="ctr">
              <a:noFill/>
              <a:prstDash val="solid"/>
            </a:ln>
            <a:effectLst/>
          </p:spPr>
          <p:txBody>
            <a:bodyPr anchor="ctr"/>
            <a:lstStyle/>
            <a:p>
              <a:pPr algn="ctr">
                <a:defRPr/>
              </a:pPr>
              <a:endParaRPr lang="en-US">
                <a:solidFill>
                  <a:prstClr val="white"/>
                </a:solidFill>
                <a:latin typeface="Candara" panose="020E0502030303020204" pitchFamily="34" charset="0"/>
                <a:ea typeface="ＭＳ Ｐゴシック" pitchFamily="-109" charset="-128"/>
              </a:endParaRPr>
            </a:p>
          </p:txBody>
        </p:sp>
        <p:sp>
          <p:nvSpPr>
            <p:cNvPr id="22" name="Rounded Rectangle 21"/>
            <p:cNvSpPr/>
            <p:nvPr/>
          </p:nvSpPr>
          <p:spPr bwMode="auto">
            <a:xfrm rot="19770978">
              <a:off x="4072833" y="1673799"/>
              <a:ext cx="115952" cy="396778"/>
            </a:xfrm>
            <a:prstGeom prst="roundRect">
              <a:avLst>
                <a:gd name="adj" fmla="val 50000"/>
              </a:avLst>
            </a:prstGeom>
            <a:solidFill>
              <a:schemeClr val="tx1">
                <a:lumMod val="95000"/>
                <a:lumOff val="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b-NO">
                <a:solidFill>
                  <a:prstClr val="white"/>
                </a:solidFill>
                <a:latin typeface="Candara" panose="020E0502030303020204" pitchFamily="34" charset="0"/>
              </a:endParaRPr>
            </a:p>
          </p:txBody>
        </p:sp>
        <p:sp>
          <p:nvSpPr>
            <p:cNvPr id="23" name="Rounded Rectangle 22"/>
            <p:cNvSpPr/>
            <p:nvPr/>
          </p:nvSpPr>
          <p:spPr bwMode="auto">
            <a:xfrm rot="5400000">
              <a:off x="4174325" y="1843402"/>
              <a:ext cx="154602" cy="265149"/>
            </a:xfrm>
            <a:prstGeom prst="roundRect">
              <a:avLst>
                <a:gd name="adj" fmla="val 50000"/>
              </a:avLst>
            </a:prstGeom>
            <a:solidFill>
              <a:schemeClr val="tx1">
                <a:lumMod val="95000"/>
                <a:lumOff val="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b-NO">
                <a:solidFill>
                  <a:prstClr val="white"/>
                </a:solidFill>
                <a:latin typeface="Candara" panose="020E0502030303020204" pitchFamily="34" charset="0"/>
              </a:endParaRPr>
            </a:p>
          </p:txBody>
        </p:sp>
        <p:grpSp>
          <p:nvGrpSpPr>
            <p:cNvPr id="24" name="Group 23"/>
            <p:cNvGrpSpPr/>
            <p:nvPr/>
          </p:nvGrpSpPr>
          <p:grpSpPr>
            <a:xfrm>
              <a:off x="3877417" y="1295400"/>
              <a:ext cx="548948" cy="1602248"/>
              <a:chOff x="3013075" y="1584326"/>
              <a:chExt cx="1074738" cy="2352675"/>
            </a:xfrm>
            <a:solidFill>
              <a:schemeClr val="tx1"/>
            </a:solidFill>
          </p:grpSpPr>
          <p:grpSp>
            <p:nvGrpSpPr>
              <p:cNvPr id="25" name="Group 24"/>
              <p:cNvGrpSpPr/>
              <p:nvPr/>
            </p:nvGrpSpPr>
            <p:grpSpPr>
              <a:xfrm>
                <a:off x="3013075" y="1589088"/>
                <a:ext cx="933450" cy="2316163"/>
                <a:chOff x="3013075" y="1970088"/>
                <a:chExt cx="933450" cy="2316163"/>
              </a:xfrm>
              <a:grpFill/>
            </p:grpSpPr>
            <p:sp>
              <p:nvSpPr>
                <p:cNvPr id="35" name="Rounded Rectangle 34"/>
                <p:cNvSpPr/>
                <p:nvPr/>
              </p:nvSpPr>
              <p:spPr bwMode="auto">
                <a:xfrm rot="791456" flipV="1">
                  <a:off x="3138488" y="3178176"/>
                  <a:ext cx="227012" cy="1108075"/>
                </a:xfrm>
                <a:prstGeom prst="roundRect">
                  <a:avLst>
                    <a:gd name="adj" fmla="val 50000"/>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b-NO">
                    <a:solidFill>
                      <a:prstClr val="white"/>
                    </a:solidFill>
                    <a:latin typeface="Candara" panose="020E0502030303020204" pitchFamily="34" charset="0"/>
                  </a:endParaRPr>
                </a:p>
              </p:txBody>
            </p:sp>
            <p:sp>
              <p:nvSpPr>
                <p:cNvPr id="36" name="Oval 35"/>
                <p:cNvSpPr/>
                <p:nvPr/>
              </p:nvSpPr>
              <p:spPr bwMode="auto">
                <a:xfrm>
                  <a:off x="3144838" y="1970088"/>
                  <a:ext cx="458787" cy="458788"/>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b-NO">
                    <a:solidFill>
                      <a:prstClr val="white"/>
                    </a:solidFill>
                    <a:latin typeface="Candara" panose="020E0502030303020204" pitchFamily="34" charset="0"/>
                  </a:endParaRPr>
                </a:p>
              </p:txBody>
            </p:sp>
            <p:sp>
              <p:nvSpPr>
                <p:cNvPr id="37" name="Rounded Rectangle 36"/>
                <p:cNvSpPr/>
                <p:nvPr/>
              </p:nvSpPr>
              <p:spPr bwMode="auto">
                <a:xfrm rot="2347845" flipH="1">
                  <a:off x="3013075" y="2468563"/>
                  <a:ext cx="206375" cy="866775"/>
                </a:xfrm>
                <a:prstGeom prst="roundRect">
                  <a:avLst>
                    <a:gd name="adj" fmla="val 50000"/>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b-NO">
                    <a:solidFill>
                      <a:prstClr val="white"/>
                    </a:solidFill>
                    <a:latin typeface="Candara" panose="020E0502030303020204" pitchFamily="34" charset="0"/>
                  </a:endParaRPr>
                </a:p>
              </p:txBody>
            </p:sp>
            <p:sp>
              <p:nvSpPr>
                <p:cNvPr id="38" name="Rounded Rectangle 37"/>
                <p:cNvSpPr/>
                <p:nvPr/>
              </p:nvSpPr>
              <p:spPr bwMode="auto">
                <a:xfrm>
                  <a:off x="3236913" y="2509838"/>
                  <a:ext cx="277812" cy="909638"/>
                </a:xfrm>
                <a:prstGeom prst="roundRect">
                  <a:avLst>
                    <a:gd name="adj" fmla="val 41057"/>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b-NO">
                    <a:solidFill>
                      <a:prstClr val="white"/>
                    </a:solidFill>
                    <a:latin typeface="Candara" panose="020E0502030303020204" pitchFamily="34" charset="0"/>
                  </a:endParaRPr>
                </a:p>
              </p:txBody>
            </p:sp>
            <p:sp>
              <p:nvSpPr>
                <p:cNvPr id="39" name="Rounded Rectangle 38"/>
                <p:cNvSpPr/>
                <p:nvPr/>
              </p:nvSpPr>
              <p:spPr bwMode="auto">
                <a:xfrm rot="6186830" flipV="1">
                  <a:off x="3444082" y="3053557"/>
                  <a:ext cx="227012" cy="654050"/>
                </a:xfrm>
                <a:prstGeom prst="roundRect">
                  <a:avLst>
                    <a:gd name="adj" fmla="val 50000"/>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b-NO">
                    <a:solidFill>
                      <a:prstClr val="white"/>
                    </a:solidFill>
                    <a:latin typeface="Candara" panose="020E0502030303020204" pitchFamily="34" charset="0"/>
                  </a:endParaRPr>
                </a:p>
              </p:txBody>
            </p:sp>
            <p:sp>
              <p:nvSpPr>
                <p:cNvPr id="40" name="Rounded Rectangle 39"/>
                <p:cNvSpPr/>
                <p:nvPr/>
              </p:nvSpPr>
              <p:spPr bwMode="auto">
                <a:xfrm rot="20557808" flipV="1">
                  <a:off x="3719513" y="3332163"/>
                  <a:ext cx="227012" cy="606425"/>
                </a:xfrm>
                <a:prstGeom prst="roundRect">
                  <a:avLst>
                    <a:gd name="adj" fmla="val 50000"/>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b-NO">
                    <a:solidFill>
                      <a:prstClr val="white"/>
                    </a:solidFill>
                    <a:latin typeface="Candara" panose="020E0502030303020204" pitchFamily="34" charset="0"/>
                  </a:endParaRPr>
                </a:p>
              </p:txBody>
            </p:sp>
          </p:grpSp>
          <p:grpSp>
            <p:nvGrpSpPr>
              <p:cNvPr id="26" name="Group 25"/>
              <p:cNvGrpSpPr/>
              <p:nvPr/>
            </p:nvGrpSpPr>
            <p:grpSpPr>
              <a:xfrm>
                <a:off x="3078163" y="1584326"/>
                <a:ext cx="1009650" cy="2352675"/>
                <a:chOff x="3078163" y="1965326"/>
                <a:chExt cx="1009650" cy="2352675"/>
              </a:xfrm>
              <a:grpFill/>
            </p:grpSpPr>
            <p:sp>
              <p:nvSpPr>
                <p:cNvPr id="27" name="Rounded Rectangle 26"/>
                <p:cNvSpPr/>
                <p:nvPr/>
              </p:nvSpPr>
              <p:spPr bwMode="auto">
                <a:xfrm rot="791456" flipV="1">
                  <a:off x="3206750" y="3192463"/>
                  <a:ext cx="230188" cy="1125538"/>
                </a:xfrm>
                <a:prstGeom prst="roundRect">
                  <a:avLst>
                    <a:gd name="adj" fmla="val 50000"/>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b-NO">
                    <a:solidFill>
                      <a:prstClr val="white"/>
                    </a:solidFill>
                    <a:latin typeface="Candara" panose="020E0502030303020204" pitchFamily="34" charset="0"/>
                    <a:ea typeface="ＭＳ Ｐゴシック" pitchFamily="-109" charset="-128"/>
                  </a:endParaRPr>
                </a:p>
              </p:txBody>
            </p:sp>
            <p:sp>
              <p:nvSpPr>
                <p:cNvPr id="28" name="Oval 27"/>
                <p:cNvSpPr/>
                <p:nvPr/>
              </p:nvSpPr>
              <p:spPr bwMode="auto">
                <a:xfrm>
                  <a:off x="3213100" y="1965326"/>
                  <a:ext cx="465138" cy="465137"/>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b-NO">
                    <a:solidFill>
                      <a:prstClr val="white"/>
                    </a:solidFill>
                    <a:latin typeface="Candara" panose="020E0502030303020204" pitchFamily="34" charset="0"/>
                    <a:ea typeface="ＭＳ Ｐゴシック" pitchFamily="-109" charset="-128"/>
                  </a:endParaRPr>
                </a:p>
              </p:txBody>
            </p:sp>
            <p:sp>
              <p:nvSpPr>
                <p:cNvPr id="29" name="Rounded Rectangle 28"/>
                <p:cNvSpPr/>
                <p:nvPr/>
              </p:nvSpPr>
              <p:spPr bwMode="auto">
                <a:xfrm rot="2347845" flipH="1">
                  <a:off x="3078163" y="2471738"/>
                  <a:ext cx="211137" cy="881063"/>
                </a:xfrm>
                <a:prstGeom prst="roundRect">
                  <a:avLst>
                    <a:gd name="adj" fmla="val 50000"/>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b-NO">
                    <a:solidFill>
                      <a:prstClr val="white"/>
                    </a:solidFill>
                    <a:latin typeface="Candara" panose="020E0502030303020204" pitchFamily="34" charset="0"/>
                    <a:ea typeface="ＭＳ Ｐゴシック" pitchFamily="-109" charset="-128"/>
                  </a:endParaRPr>
                </a:p>
              </p:txBody>
            </p:sp>
            <p:sp>
              <p:nvSpPr>
                <p:cNvPr id="30" name="Rounded Rectangle 29"/>
                <p:cNvSpPr/>
                <p:nvPr/>
              </p:nvSpPr>
              <p:spPr bwMode="auto">
                <a:xfrm>
                  <a:off x="3305175" y="2513013"/>
                  <a:ext cx="284163" cy="923925"/>
                </a:xfrm>
                <a:prstGeom prst="roundRect">
                  <a:avLst>
                    <a:gd name="adj" fmla="val 41057"/>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b-NO">
                    <a:solidFill>
                      <a:prstClr val="white"/>
                    </a:solidFill>
                    <a:latin typeface="Candara" panose="020E0502030303020204" pitchFamily="34" charset="0"/>
                    <a:ea typeface="ＭＳ Ｐゴシック" pitchFamily="-109" charset="-128"/>
                  </a:endParaRPr>
                </a:p>
              </p:txBody>
            </p:sp>
            <p:sp>
              <p:nvSpPr>
                <p:cNvPr id="31" name="Rounded Rectangle 30"/>
                <p:cNvSpPr/>
                <p:nvPr/>
              </p:nvSpPr>
              <p:spPr bwMode="auto">
                <a:xfrm rot="19770978">
                  <a:off x="3467100" y="2524126"/>
                  <a:ext cx="231775" cy="593725"/>
                </a:xfrm>
                <a:prstGeom prst="roundRect">
                  <a:avLst>
                    <a:gd name="adj" fmla="val 50000"/>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b-NO">
                    <a:solidFill>
                      <a:prstClr val="white"/>
                    </a:solidFill>
                    <a:latin typeface="Candara" panose="020E0502030303020204" pitchFamily="34" charset="0"/>
                    <a:ea typeface="ＭＳ Ｐゴシック" pitchFamily="-109" charset="-128"/>
                  </a:endParaRPr>
                </a:p>
              </p:txBody>
            </p:sp>
            <p:sp>
              <p:nvSpPr>
                <p:cNvPr id="32" name="Rounded Rectangle 31"/>
                <p:cNvSpPr/>
                <p:nvPr/>
              </p:nvSpPr>
              <p:spPr bwMode="auto">
                <a:xfrm rot="5400000">
                  <a:off x="3707606" y="2712245"/>
                  <a:ext cx="231775" cy="528638"/>
                </a:xfrm>
                <a:prstGeom prst="roundRect">
                  <a:avLst>
                    <a:gd name="adj" fmla="val 50000"/>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b-NO">
                    <a:solidFill>
                      <a:prstClr val="white"/>
                    </a:solidFill>
                    <a:latin typeface="Candara" panose="020E0502030303020204" pitchFamily="34" charset="0"/>
                    <a:ea typeface="ＭＳ Ｐゴシック" pitchFamily="-109" charset="-128"/>
                  </a:endParaRPr>
                </a:p>
              </p:txBody>
            </p:sp>
            <p:sp>
              <p:nvSpPr>
                <p:cNvPr id="33" name="Rounded Rectangle 32"/>
                <p:cNvSpPr/>
                <p:nvPr/>
              </p:nvSpPr>
              <p:spPr bwMode="auto">
                <a:xfrm rot="6186830" flipV="1">
                  <a:off x="3516313" y="3063875"/>
                  <a:ext cx="230188" cy="665163"/>
                </a:xfrm>
                <a:prstGeom prst="roundRect">
                  <a:avLst>
                    <a:gd name="adj" fmla="val 50000"/>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b-NO">
                    <a:solidFill>
                      <a:prstClr val="white"/>
                    </a:solidFill>
                    <a:latin typeface="Candara" panose="020E0502030303020204" pitchFamily="34" charset="0"/>
                    <a:ea typeface="ＭＳ Ｐゴシック" pitchFamily="-109" charset="-128"/>
                  </a:endParaRPr>
                </a:p>
              </p:txBody>
            </p:sp>
            <p:sp>
              <p:nvSpPr>
                <p:cNvPr id="34" name="Rounded Rectangle 33"/>
                <p:cNvSpPr/>
                <p:nvPr/>
              </p:nvSpPr>
              <p:spPr bwMode="auto">
                <a:xfrm rot="20557808" flipV="1">
                  <a:off x="3794125" y="3346451"/>
                  <a:ext cx="231775" cy="615950"/>
                </a:xfrm>
                <a:prstGeom prst="roundRect">
                  <a:avLst>
                    <a:gd name="adj" fmla="val 50000"/>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b-NO">
                    <a:solidFill>
                      <a:prstClr val="white"/>
                    </a:solidFill>
                    <a:latin typeface="Candara" panose="020E0502030303020204" pitchFamily="34" charset="0"/>
                    <a:ea typeface="ＭＳ Ｐゴシック" pitchFamily="-109" charset="-128"/>
                  </a:endParaRPr>
                </a:p>
              </p:txBody>
            </p:sp>
          </p:grpSp>
        </p:grpSp>
      </p:grpSp>
      <p:sp>
        <p:nvSpPr>
          <p:cNvPr id="41" name="Rektangel 76"/>
          <p:cNvSpPr>
            <a:spLocks noChangeArrowheads="1"/>
          </p:cNvSpPr>
          <p:nvPr/>
        </p:nvSpPr>
        <p:spPr bwMode="auto">
          <a:xfrm>
            <a:off x="1257300" y="3173849"/>
            <a:ext cx="201168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1600" b="1" noProof="1">
                <a:solidFill>
                  <a:prstClr val="black"/>
                </a:solidFill>
                <a:latin typeface="Candara" panose="020E0502030303020204" pitchFamily="34" charset="0"/>
                <a:cs typeface="Arial" pitchFamily="34" charset="0"/>
              </a:rPr>
              <a:t>DSS</a:t>
            </a:r>
            <a:endParaRPr lang="en-US" sz="1400" b="1" noProof="1">
              <a:solidFill>
                <a:prstClr val="black"/>
              </a:solidFill>
              <a:latin typeface="Candara" panose="020E0502030303020204" pitchFamily="34" charset="0"/>
              <a:cs typeface="Arial" pitchFamily="34" charset="0"/>
            </a:endParaRPr>
          </a:p>
          <a:p>
            <a:r>
              <a:rPr lang="en-US" sz="1400" noProof="1">
                <a:solidFill>
                  <a:prstClr val="black"/>
                </a:solidFill>
                <a:latin typeface="Candara" panose="020E0502030303020204" pitchFamily="34" charset="0"/>
                <a:cs typeface="Arial" pitchFamily="34" charset="0"/>
              </a:rPr>
              <a:t>Review </a:t>
            </a:r>
            <a:r>
              <a:rPr lang="en-US" sz="1400" noProof="1" smtClean="0">
                <a:solidFill>
                  <a:prstClr val="black"/>
                </a:solidFill>
                <a:latin typeface="Candara" panose="020E0502030303020204" pitchFamily="34" charset="0"/>
                <a:cs typeface="Arial" pitchFamily="34" charset="0"/>
              </a:rPr>
              <a:t>e-QIP and determine interim </a:t>
            </a:r>
            <a:r>
              <a:rPr lang="en-US" sz="1400" noProof="1">
                <a:solidFill>
                  <a:prstClr val="black"/>
                </a:solidFill>
                <a:latin typeface="Candara" panose="020E0502030303020204" pitchFamily="34" charset="0"/>
                <a:cs typeface="Arial" pitchFamily="34" charset="0"/>
              </a:rPr>
              <a:t>eligibility </a:t>
            </a:r>
          </a:p>
          <a:p>
            <a:endParaRPr lang="da-DK" sz="1400" dirty="0">
              <a:solidFill>
                <a:prstClr val="black"/>
              </a:solidFill>
              <a:latin typeface="Candara" panose="020E0502030303020204" pitchFamily="34" charset="0"/>
            </a:endParaRPr>
          </a:p>
        </p:txBody>
      </p:sp>
      <p:sp>
        <p:nvSpPr>
          <p:cNvPr id="42" name="Rektangel 76"/>
          <p:cNvSpPr>
            <a:spLocks noChangeArrowheads="1"/>
          </p:cNvSpPr>
          <p:nvPr/>
        </p:nvSpPr>
        <p:spPr bwMode="auto">
          <a:xfrm>
            <a:off x="3838575" y="3173849"/>
            <a:ext cx="201168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1600" b="1" noProof="1">
                <a:solidFill>
                  <a:prstClr val="black"/>
                </a:solidFill>
                <a:latin typeface="Candara" panose="020E0502030303020204" pitchFamily="34" charset="0"/>
                <a:cs typeface="Arial" pitchFamily="34" charset="0"/>
              </a:rPr>
              <a:t>NBIB</a:t>
            </a:r>
            <a:endParaRPr lang="en-US" sz="1400" b="1" noProof="1">
              <a:solidFill>
                <a:prstClr val="black"/>
              </a:solidFill>
              <a:latin typeface="Candara" panose="020E0502030303020204" pitchFamily="34" charset="0"/>
              <a:cs typeface="Arial" pitchFamily="34" charset="0"/>
            </a:endParaRPr>
          </a:p>
          <a:p>
            <a:r>
              <a:rPr lang="en-US" sz="1400" noProof="1">
                <a:solidFill>
                  <a:prstClr val="black"/>
                </a:solidFill>
                <a:latin typeface="Candara" panose="020E0502030303020204" pitchFamily="34" charset="0"/>
                <a:cs typeface="Arial" pitchFamily="34" charset="0"/>
              </a:rPr>
              <a:t>Schedules and completes investigation</a:t>
            </a:r>
          </a:p>
        </p:txBody>
      </p:sp>
      <p:sp>
        <p:nvSpPr>
          <p:cNvPr id="43" name="Rektangel 76"/>
          <p:cNvSpPr>
            <a:spLocks noChangeArrowheads="1"/>
          </p:cNvSpPr>
          <p:nvPr/>
        </p:nvSpPr>
        <p:spPr bwMode="auto">
          <a:xfrm>
            <a:off x="6419850" y="3173849"/>
            <a:ext cx="2011680" cy="984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1600" b="1" noProof="1">
                <a:solidFill>
                  <a:prstClr val="black"/>
                </a:solidFill>
                <a:latin typeface="Candara" panose="020E0502030303020204" pitchFamily="34" charset="0"/>
                <a:cs typeface="Arial" pitchFamily="34" charset="0"/>
              </a:rPr>
              <a:t>DoDCAF</a:t>
            </a:r>
            <a:endParaRPr lang="en-US" sz="1400" b="1" noProof="1">
              <a:solidFill>
                <a:prstClr val="black"/>
              </a:solidFill>
              <a:latin typeface="Candara" panose="020E0502030303020204" pitchFamily="34" charset="0"/>
              <a:cs typeface="Arial" pitchFamily="34" charset="0"/>
            </a:endParaRPr>
          </a:p>
          <a:p>
            <a:r>
              <a:rPr lang="en-US" sz="1400" noProof="1">
                <a:solidFill>
                  <a:prstClr val="black"/>
                </a:solidFill>
                <a:latin typeface="Candara" panose="020E0502030303020204" pitchFamily="34" charset="0"/>
                <a:cs typeface="Arial" pitchFamily="34" charset="0"/>
              </a:rPr>
              <a:t>Reviews completed     investigation against adjudicative guidelines</a:t>
            </a:r>
          </a:p>
        </p:txBody>
      </p:sp>
      <p:sp>
        <p:nvSpPr>
          <p:cNvPr id="45" name="Slide Number Placeholder 43"/>
          <p:cNvSpPr>
            <a:spLocks noGrp="1"/>
          </p:cNvSpPr>
          <p:nvPr>
            <p:ph type="sldNum" sz="quarter" idx="12"/>
          </p:nvPr>
        </p:nvSpPr>
        <p:spPr>
          <a:xfrm>
            <a:off x="8686800" y="6553200"/>
            <a:ext cx="381000" cy="228600"/>
          </a:xfrm>
        </p:spPr>
        <p:txBody>
          <a:bodyPr/>
          <a:lstStyle/>
          <a:p>
            <a:fld id="{B7DAC5CC-B1A1-4589-9D63-70C0024C200E}" type="slidenum">
              <a:rPr lang="en-US" smtClean="0">
                <a:solidFill>
                  <a:prstClr val="white">
                    <a:lumMod val="50000"/>
                  </a:prstClr>
                </a:solidFill>
              </a:rPr>
              <a:pPr/>
              <a:t>6</a:t>
            </a:fld>
            <a:endParaRPr lang="en-US" dirty="0">
              <a:solidFill>
                <a:prstClr val="white">
                  <a:lumMod val="50000"/>
                </a:prstClr>
              </a:solidFill>
            </a:endParaRPr>
          </a:p>
        </p:txBody>
      </p:sp>
      <p:graphicFrame>
        <p:nvGraphicFramePr>
          <p:cNvPr id="44" name="Chart 43"/>
          <p:cNvGraphicFramePr>
            <a:graphicFrameLocks/>
          </p:cNvGraphicFramePr>
          <p:nvPr>
            <p:extLst>
              <p:ext uri="{D42A27DB-BD31-4B8C-83A1-F6EECF244321}">
                <p14:modId xmlns:p14="http://schemas.microsoft.com/office/powerpoint/2010/main" val="2492312400"/>
              </p:ext>
            </p:extLst>
          </p:nvPr>
        </p:nvGraphicFramePr>
        <p:xfrm>
          <a:off x="595555" y="4114800"/>
          <a:ext cx="8039100" cy="2488138"/>
        </p:xfrm>
        <a:graphic>
          <a:graphicData uri="http://schemas.openxmlformats.org/drawingml/2006/chart">
            <c:chart xmlns:c="http://schemas.openxmlformats.org/drawingml/2006/chart" xmlns:r="http://schemas.openxmlformats.org/officeDocument/2006/relationships" r:id="rId2"/>
          </a:graphicData>
        </a:graphic>
      </p:graphicFrame>
      <p:sp>
        <p:nvSpPr>
          <p:cNvPr id="46" name="Line Callout 2 45"/>
          <p:cNvSpPr/>
          <p:nvPr/>
        </p:nvSpPr>
        <p:spPr>
          <a:xfrm>
            <a:off x="1978792" y="4536912"/>
            <a:ext cx="688207" cy="169944"/>
          </a:xfrm>
          <a:prstGeom prst="borderCallout2">
            <a:avLst>
              <a:gd name="adj1" fmla="val 49669"/>
              <a:gd name="adj2" fmla="val 100066"/>
              <a:gd name="adj3" fmla="val 74476"/>
              <a:gd name="adj4" fmla="val 141182"/>
              <a:gd name="adj5" fmla="val 195909"/>
              <a:gd name="adj6" fmla="val 139541"/>
            </a:avLst>
          </a:prstGeom>
          <a:solidFill>
            <a:schemeClr val="bg1">
              <a:lumMod val="65000"/>
            </a:schemeClr>
          </a:solidFill>
          <a:ln w="3175">
            <a:solidFill>
              <a:schemeClr val="tx1">
                <a:lumMod val="65000"/>
                <a:lumOff val="35000"/>
              </a:schemeClr>
            </a:solidFill>
            <a:prstDash val="sysDot"/>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prstClr val="black"/>
                </a:solidFill>
                <a:latin typeface="Calibri Light" panose="020F0302020204030204" pitchFamily="34" charset="0"/>
              </a:rPr>
              <a:t>Interim</a:t>
            </a:r>
          </a:p>
        </p:txBody>
      </p:sp>
      <p:sp>
        <p:nvSpPr>
          <p:cNvPr id="2" name="TextBox 1"/>
          <p:cNvSpPr txBox="1"/>
          <p:nvPr/>
        </p:nvSpPr>
        <p:spPr>
          <a:xfrm>
            <a:off x="2914463" y="6611779"/>
            <a:ext cx="3105337" cy="246221"/>
          </a:xfrm>
          <a:prstGeom prst="rect">
            <a:avLst/>
          </a:prstGeom>
          <a:noFill/>
        </p:spPr>
        <p:txBody>
          <a:bodyPr wrap="none" rtlCol="0">
            <a:spAutoFit/>
          </a:bodyPr>
          <a:lstStyle/>
          <a:p>
            <a:r>
              <a:rPr lang="en-US" sz="1000" dirty="0"/>
              <a:t>(</a:t>
            </a:r>
            <a:r>
              <a:rPr lang="en-US" sz="1000" i="1" dirty="0"/>
              <a:t>Source: National Security Oversight Reports </a:t>
            </a:r>
            <a:r>
              <a:rPr lang="en-US" sz="1000" i="1" dirty="0" smtClean="0"/>
              <a:t>- Nov </a:t>
            </a:r>
            <a:r>
              <a:rPr lang="en-US" sz="1000" i="1" dirty="0"/>
              <a:t>2016</a:t>
            </a:r>
            <a:r>
              <a:rPr lang="en-US" sz="1000" dirty="0"/>
              <a:t>)</a:t>
            </a:r>
          </a:p>
        </p:txBody>
      </p:sp>
    </p:spTree>
    <p:extLst>
      <p:ext uri="{BB962C8B-B14F-4D97-AF65-F5344CB8AC3E}">
        <p14:creationId xmlns:p14="http://schemas.microsoft.com/office/powerpoint/2010/main" val="1089680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e-QIP Rejections</a:t>
            </a:r>
            <a:endParaRPr lang="en-US" dirty="0"/>
          </a:p>
        </p:txBody>
      </p:sp>
      <p:sp>
        <p:nvSpPr>
          <p:cNvPr id="5" name="Content Placeholder 2"/>
          <p:cNvSpPr>
            <a:spLocks noGrp="1"/>
          </p:cNvSpPr>
          <p:nvPr>
            <p:ph idx="1"/>
          </p:nvPr>
        </p:nvSpPr>
        <p:spPr>
          <a:xfrm>
            <a:off x="457200" y="1600201"/>
            <a:ext cx="8229600" cy="1828799"/>
          </a:xfrm>
        </p:spPr>
        <p:txBody>
          <a:bodyPr>
            <a:normAutofit fontScale="85000" lnSpcReduction="20000"/>
          </a:bodyPr>
          <a:lstStyle/>
          <a:p>
            <a:r>
              <a:rPr lang="en-US" dirty="0" smtClean="0"/>
              <a:t>At the PSMO, it is our mission to process interim clearances for Industry personnel and get cleared people to work as quickly as possible. In light of current processing timelines, please keep in mind what you can do to reduce delays:</a:t>
            </a:r>
          </a:p>
          <a:p>
            <a:pPr lvl="1"/>
            <a:endParaRPr lang="en-US" dirty="0"/>
          </a:p>
        </p:txBody>
      </p:sp>
      <p:sp>
        <p:nvSpPr>
          <p:cNvPr id="6" name="Rectangle 5"/>
          <p:cNvSpPr/>
          <p:nvPr/>
        </p:nvSpPr>
        <p:spPr>
          <a:xfrm>
            <a:off x="457200" y="3450461"/>
            <a:ext cx="4419600" cy="3255139"/>
          </a:xfrm>
          <a:prstGeom prst="rect">
            <a:avLst/>
          </a:prstGeom>
        </p:spPr>
        <p:txBody>
          <a:bodyPr vert="horz" lIns="91440" tIns="45720" rIns="91440" bIns="45720" rtlCol="0">
            <a:noAutofit/>
          </a:bodyPr>
          <a:lstStyle/>
          <a:p>
            <a:pPr marL="742950" lvl="1" indent="-285750">
              <a:spcBef>
                <a:spcPct val="20000"/>
              </a:spcBef>
              <a:buFont typeface="Arial" panose="020B0604020202020204" pitchFamily="34" charset="0"/>
              <a:buChar char="–"/>
            </a:pPr>
            <a:r>
              <a:rPr lang="en-US" sz="1600" dirty="0" smtClean="0">
                <a:latin typeface="Candara" panose="020E0502030303020204" pitchFamily="34" charset="0"/>
              </a:rPr>
              <a:t>Ensure e-QIP is actually required </a:t>
            </a:r>
          </a:p>
          <a:p>
            <a:pPr marL="742950" lvl="1" indent="-285750">
              <a:spcBef>
                <a:spcPct val="20000"/>
              </a:spcBef>
              <a:buFont typeface="Arial" panose="020B0604020202020204" pitchFamily="34" charset="0"/>
              <a:buChar char="–"/>
            </a:pPr>
            <a:r>
              <a:rPr lang="en-US" sz="1600" dirty="0" smtClean="0">
                <a:latin typeface="Candara" panose="020E0502030303020204" pitchFamily="34" charset="0"/>
              </a:rPr>
              <a:t>Encourage the applicant to </a:t>
            </a:r>
            <a:r>
              <a:rPr lang="en-US" sz="1600" dirty="0">
                <a:latin typeface="Candara" panose="020E0502030303020204" pitchFamily="34" charset="0"/>
              </a:rPr>
              <a:t>review information </a:t>
            </a:r>
            <a:r>
              <a:rPr lang="en-US" sz="1600" dirty="0" smtClean="0">
                <a:latin typeface="Candara" panose="020E0502030303020204" pitchFamily="34" charset="0"/>
              </a:rPr>
              <a:t>in the e-QIP for </a:t>
            </a:r>
            <a:r>
              <a:rPr lang="en-US" sz="1600" dirty="0">
                <a:latin typeface="Candara" panose="020E0502030303020204" pitchFamily="34" charset="0"/>
              </a:rPr>
              <a:t>completeness and accuracy prior to submitting</a:t>
            </a:r>
          </a:p>
          <a:p>
            <a:pPr marL="742950" lvl="1" indent="-285750">
              <a:spcBef>
                <a:spcPct val="20000"/>
              </a:spcBef>
              <a:buFont typeface="Arial" panose="020B0604020202020204" pitchFamily="34" charset="0"/>
              <a:buChar char="–"/>
            </a:pPr>
            <a:r>
              <a:rPr lang="en-US" sz="1600" dirty="0" smtClean="0">
                <a:latin typeface="Candara" panose="020E0502030303020204" pitchFamily="34" charset="0"/>
              </a:rPr>
              <a:t>FSO, </a:t>
            </a:r>
            <a:r>
              <a:rPr lang="en-US" sz="1600" dirty="0">
                <a:latin typeface="Candara" panose="020E0502030303020204" pitchFamily="34" charset="0"/>
              </a:rPr>
              <a:t>conduct thorough review of e-QIP for completeness prior to submission to PSMO-I</a:t>
            </a:r>
          </a:p>
          <a:p>
            <a:pPr marL="742950" lvl="1" indent="-285750">
              <a:spcBef>
                <a:spcPct val="20000"/>
              </a:spcBef>
              <a:buFont typeface="Arial" panose="020B0604020202020204" pitchFamily="34" charset="0"/>
              <a:buChar char="–"/>
            </a:pPr>
            <a:r>
              <a:rPr lang="en-US" sz="1600" dirty="0">
                <a:latin typeface="Candara" panose="020E0502030303020204" pitchFamily="34" charset="0"/>
              </a:rPr>
              <a:t>Use </a:t>
            </a:r>
            <a:r>
              <a:rPr lang="en-US" sz="1600" dirty="0">
                <a:latin typeface="Candara" panose="020E0502030303020204" pitchFamily="34" charset="0"/>
                <a:hlinkClick r:id="rId2"/>
              </a:rPr>
              <a:t>Click to Sign</a:t>
            </a:r>
            <a:r>
              <a:rPr lang="en-US" sz="1600" dirty="0">
                <a:latin typeface="Candara" panose="020E0502030303020204" pitchFamily="34" charset="0"/>
              </a:rPr>
              <a:t> for all forms associated with the e-QIP</a:t>
            </a:r>
          </a:p>
          <a:p>
            <a:pPr marL="742950" lvl="1" indent="-285750">
              <a:spcBef>
                <a:spcPct val="20000"/>
              </a:spcBef>
              <a:buFont typeface="Arial" panose="020B0604020202020204" pitchFamily="34" charset="0"/>
              <a:buChar char="–"/>
            </a:pPr>
            <a:r>
              <a:rPr lang="en-US" sz="1600" dirty="0">
                <a:latin typeface="Candara" panose="020E0502030303020204" pitchFamily="34" charset="0"/>
              </a:rPr>
              <a:t>Capture and submit </a:t>
            </a:r>
            <a:r>
              <a:rPr lang="en-US" sz="1600" dirty="0">
                <a:latin typeface="Candara" panose="020E0502030303020204" pitchFamily="34" charset="0"/>
                <a:hlinkClick r:id="rId3" action="ppaction://hlinksldjump"/>
              </a:rPr>
              <a:t>fingerprints electronically</a:t>
            </a:r>
            <a:endParaRPr lang="en-US" sz="1600" dirty="0">
              <a:latin typeface="Candara" panose="020E0502030303020204" pitchFamily="34" charset="0"/>
            </a:endParaRPr>
          </a:p>
        </p:txBody>
      </p:sp>
      <p:sp>
        <p:nvSpPr>
          <p:cNvPr id="7" name="Slide Number Placeholder 5"/>
          <p:cNvSpPr>
            <a:spLocks noGrp="1"/>
          </p:cNvSpPr>
          <p:nvPr>
            <p:ph type="sldNum" sz="quarter" idx="12"/>
          </p:nvPr>
        </p:nvSpPr>
        <p:spPr>
          <a:xfrm>
            <a:off x="8686800" y="6553200"/>
            <a:ext cx="381000" cy="228600"/>
          </a:xfrm>
        </p:spPr>
        <p:txBody>
          <a:bodyPr vert="horz" lIns="91440" tIns="45720" rIns="91440" bIns="45720" rtlCol="0" anchor="ctr"/>
          <a:lstStyle/>
          <a:p>
            <a:fld id="{A958CD69-26FF-411E-8798-217A84E786E5}" type="slidenum">
              <a:rPr lang="en-US">
                <a:solidFill>
                  <a:schemeClr val="tx1">
                    <a:tint val="75000"/>
                  </a:schemeClr>
                </a:solidFill>
              </a:rPr>
              <a:pPr/>
              <a:t>7</a:t>
            </a:fld>
            <a:endParaRPr lang="en-US" dirty="0">
              <a:solidFill>
                <a:schemeClr val="tx1">
                  <a:tint val="75000"/>
                </a:schemeClr>
              </a:solidFill>
            </a:endParaRPr>
          </a:p>
        </p:txBody>
      </p:sp>
      <p:graphicFrame>
        <p:nvGraphicFramePr>
          <p:cNvPr id="9" name="Chart 8"/>
          <p:cNvGraphicFramePr>
            <a:graphicFrameLocks/>
          </p:cNvGraphicFramePr>
          <p:nvPr>
            <p:extLst>
              <p:ext uri="{D42A27DB-BD31-4B8C-83A1-F6EECF244321}">
                <p14:modId xmlns:p14="http://schemas.microsoft.com/office/powerpoint/2010/main" val="4189724438"/>
              </p:ext>
            </p:extLst>
          </p:nvPr>
        </p:nvGraphicFramePr>
        <p:xfrm>
          <a:off x="4572000" y="3205162"/>
          <a:ext cx="6143626" cy="365283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4170173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t>
            </a:r>
            <a:r>
              <a:rPr lang="en-US" dirty="0" smtClean="0"/>
              <a:t>-QIP &amp; Interim Clearance FAQs</a:t>
            </a:r>
            <a:endParaRPr lang="en-US" dirty="0"/>
          </a:p>
        </p:txBody>
      </p:sp>
      <p:grpSp>
        <p:nvGrpSpPr>
          <p:cNvPr id="4" name="Group 3"/>
          <p:cNvGrpSpPr/>
          <p:nvPr/>
        </p:nvGrpSpPr>
        <p:grpSpPr>
          <a:xfrm>
            <a:off x="7115623" y="1678550"/>
            <a:ext cx="3505866" cy="4342489"/>
            <a:chOff x="9163075" y="998121"/>
            <a:chExt cx="5656131" cy="5254412"/>
          </a:xfrm>
          <a:solidFill>
            <a:schemeClr val="accent3"/>
          </a:solidFill>
          <a:effectLst>
            <a:outerShdw blurRad="25400" dist="38100" dir="2400000" algn="ctr" rotWithShape="0">
              <a:srgbClr val="000000">
                <a:alpha val="10000"/>
              </a:srgbClr>
            </a:outerShdw>
          </a:effectLst>
        </p:grpSpPr>
        <p:sp>
          <p:nvSpPr>
            <p:cNvPr id="5" name="Freeform 3436"/>
            <p:cNvSpPr>
              <a:spLocks/>
            </p:cNvSpPr>
            <p:nvPr/>
          </p:nvSpPr>
          <p:spPr bwMode="auto">
            <a:xfrm>
              <a:off x="9564794" y="998121"/>
              <a:ext cx="5254412" cy="5254412"/>
            </a:xfrm>
            <a:custGeom>
              <a:avLst/>
              <a:gdLst>
                <a:gd name="T0" fmla="*/ 679 w 721"/>
                <a:gd name="T1" fmla="*/ 565 h 721"/>
                <a:gd name="T2" fmla="*/ 655 w 721"/>
                <a:gd name="T3" fmla="*/ 545 h 721"/>
                <a:gd name="T4" fmla="*/ 623 w 721"/>
                <a:gd name="T5" fmla="*/ 526 h 721"/>
                <a:gd name="T6" fmla="*/ 534 w 721"/>
                <a:gd name="T7" fmla="*/ 490 h 721"/>
                <a:gd name="T8" fmla="*/ 479 w 721"/>
                <a:gd name="T9" fmla="*/ 469 h 721"/>
                <a:gd name="T10" fmla="*/ 456 w 721"/>
                <a:gd name="T11" fmla="*/ 383 h 721"/>
                <a:gd name="T12" fmla="*/ 483 w 721"/>
                <a:gd name="T13" fmla="*/ 339 h 721"/>
                <a:gd name="T14" fmla="*/ 493 w 721"/>
                <a:gd name="T15" fmla="*/ 290 h 721"/>
                <a:gd name="T16" fmla="*/ 506 w 721"/>
                <a:gd name="T17" fmla="*/ 271 h 721"/>
                <a:gd name="T18" fmla="*/ 511 w 721"/>
                <a:gd name="T19" fmla="*/ 246 h 721"/>
                <a:gd name="T20" fmla="*/ 507 w 721"/>
                <a:gd name="T21" fmla="*/ 222 h 721"/>
                <a:gd name="T22" fmla="*/ 496 w 721"/>
                <a:gd name="T23" fmla="*/ 202 h 721"/>
                <a:gd name="T24" fmla="*/ 509 w 721"/>
                <a:gd name="T25" fmla="*/ 167 h 721"/>
                <a:gd name="T26" fmla="*/ 525 w 721"/>
                <a:gd name="T27" fmla="*/ 102 h 721"/>
                <a:gd name="T28" fmla="*/ 522 w 721"/>
                <a:gd name="T29" fmla="*/ 59 h 721"/>
                <a:gd name="T30" fmla="*/ 506 w 721"/>
                <a:gd name="T31" fmla="*/ 38 h 721"/>
                <a:gd name="T32" fmla="*/ 483 w 721"/>
                <a:gd name="T33" fmla="*/ 21 h 721"/>
                <a:gd name="T34" fmla="*/ 452 w 721"/>
                <a:gd name="T35" fmla="*/ 9 h 721"/>
                <a:gd name="T36" fmla="*/ 406 w 721"/>
                <a:gd name="T37" fmla="*/ 2 h 721"/>
                <a:gd name="T38" fmla="*/ 346 w 721"/>
                <a:gd name="T39" fmla="*/ 3 h 721"/>
                <a:gd name="T40" fmla="*/ 294 w 721"/>
                <a:gd name="T41" fmla="*/ 16 h 721"/>
                <a:gd name="T42" fmla="*/ 269 w 721"/>
                <a:gd name="T43" fmla="*/ 32 h 721"/>
                <a:gd name="T44" fmla="*/ 248 w 721"/>
                <a:gd name="T45" fmla="*/ 46 h 721"/>
                <a:gd name="T46" fmla="*/ 227 w 721"/>
                <a:gd name="T47" fmla="*/ 57 h 721"/>
                <a:gd name="T48" fmla="*/ 216 w 721"/>
                <a:gd name="T49" fmla="*/ 72 h 721"/>
                <a:gd name="T50" fmla="*/ 208 w 721"/>
                <a:gd name="T51" fmla="*/ 95 h 721"/>
                <a:gd name="T52" fmla="*/ 211 w 721"/>
                <a:gd name="T53" fmla="*/ 148 h 721"/>
                <a:gd name="T54" fmla="*/ 224 w 721"/>
                <a:gd name="T55" fmla="*/ 195 h 721"/>
                <a:gd name="T56" fmla="*/ 220 w 721"/>
                <a:gd name="T57" fmla="*/ 207 h 721"/>
                <a:gd name="T58" fmla="*/ 211 w 721"/>
                <a:gd name="T59" fmla="*/ 229 h 721"/>
                <a:gd name="T60" fmla="*/ 211 w 721"/>
                <a:gd name="T61" fmla="*/ 255 h 721"/>
                <a:gd name="T62" fmla="*/ 218 w 721"/>
                <a:gd name="T63" fmla="*/ 280 h 721"/>
                <a:gd name="T64" fmla="*/ 229 w 721"/>
                <a:gd name="T65" fmla="*/ 308 h 721"/>
                <a:gd name="T66" fmla="*/ 243 w 721"/>
                <a:gd name="T67" fmla="*/ 348 h 721"/>
                <a:gd name="T68" fmla="*/ 260 w 721"/>
                <a:gd name="T69" fmla="*/ 373 h 721"/>
                <a:gd name="T70" fmla="*/ 253 w 721"/>
                <a:gd name="T71" fmla="*/ 464 h 721"/>
                <a:gd name="T72" fmla="*/ 221 w 721"/>
                <a:gd name="T73" fmla="*/ 477 h 721"/>
                <a:gd name="T74" fmla="*/ 123 w 721"/>
                <a:gd name="T75" fmla="*/ 514 h 721"/>
                <a:gd name="T76" fmla="*/ 75 w 721"/>
                <a:gd name="T77" fmla="*/ 538 h 721"/>
                <a:gd name="T78" fmla="*/ 49 w 721"/>
                <a:gd name="T79" fmla="*/ 558 h 721"/>
                <a:gd name="T80" fmla="*/ 31 w 721"/>
                <a:gd name="T81" fmla="*/ 581 h 721"/>
                <a:gd name="T82" fmla="*/ 8 w 721"/>
                <a:gd name="T83" fmla="*/ 648 h 721"/>
                <a:gd name="T84" fmla="*/ 0 w 721"/>
                <a:gd name="T85" fmla="*/ 709 h 721"/>
                <a:gd name="T86" fmla="*/ 8 w 721"/>
                <a:gd name="T87" fmla="*/ 719 h 721"/>
                <a:gd name="T88" fmla="*/ 714 w 721"/>
                <a:gd name="T89" fmla="*/ 719 h 721"/>
                <a:gd name="T90" fmla="*/ 721 w 721"/>
                <a:gd name="T91" fmla="*/ 709 h 721"/>
                <a:gd name="T92" fmla="*/ 713 w 721"/>
                <a:gd name="T93" fmla="*/ 648 h 721"/>
                <a:gd name="T94" fmla="*/ 690 w 721"/>
                <a:gd name="T95" fmla="*/ 581 h 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21" h="721">
                  <a:moveTo>
                    <a:pt x="690" y="581"/>
                  </a:moveTo>
                  <a:lnTo>
                    <a:pt x="685" y="573"/>
                  </a:lnTo>
                  <a:lnTo>
                    <a:pt x="679" y="565"/>
                  </a:lnTo>
                  <a:lnTo>
                    <a:pt x="672" y="558"/>
                  </a:lnTo>
                  <a:lnTo>
                    <a:pt x="664" y="551"/>
                  </a:lnTo>
                  <a:lnTo>
                    <a:pt x="655" y="545"/>
                  </a:lnTo>
                  <a:lnTo>
                    <a:pt x="646" y="538"/>
                  </a:lnTo>
                  <a:lnTo>
                    <a:pt x="635" y="532"/>
                  </a:lnTo>
                  <a:lnTo>
                    <a:pt x="623" y="526"/>
                  </a:lnTo>
                  <a:lnTo>
                    <a:pt x="597" y="514"/>
                  </a:lnTo>
                  <a:lnTo>
                    <a:pt x="568" y="501"/>
                  </a:lnTo>
                  <a:lnTo>
                    <a:pt x="534" y="490"/>
                  </a:lnTo>
                  <a:lnTo>
                    <a:pt x="500" y="477"/>
                  </a:lnTo>
                  <a:lnTo>
                    <a:pt x="489" y="473"/>
                  </a:lnTo>
                  <a:lnTo>
                    <a:pt x="479" y="469"/>
                  </a:lnTo>
                  <a:lnTo>
                    <a:pt x="468" y="464"/>
                  </a:lnTo>
                  <a:lnTo>
                    <a:pt x="456" y="460"/>
                  </a:lnTo>
                  <a:lnTo>
                    <a:pt x="456" y="383"/>
                  </a:lnTo>
                  <a:lnTo>
                    <a:pt x="466" y="370"/>
                  </a:lnTo>
                  <a:lnTo>
                    <a:pt x="478" y="351"/>
                  </a:lnTo>
                  <a:lnTo>
                    <a:pt x="483" y="339"/>
                  </a:lnTo>
                  <a:lnTo>
                    <a:pt x="488" y="324"/>
                  </a:lnTo>
                  <a:lnTo>
                    <a:pt x="492" y="308"/>
                  </a:lnTo>
                  <a:lnTo>
                    <a:pt x="493" y="290"/>
                  </a:lnTo>
                  <a:lnTo>
                    <a:pt x="498" y="287"/>
                  </a:lnTo>
                  <a:lnTo>
                    <a:pt x="502" y="280"/>
                  </a:lnTo>
                  <a:lnTo>
                    <a:pt x="506" y="271"/>
                  </a:lnTo>
                  <a:lnTo>
                    <a:pt x="509" y="262"/>
                  </a:lnTo>
                  <a:lnTo>
                    <a:pt x="510" y="255"/>
                  </a:lnTo>
                  <a:lnTo>
                    <a:pt x="511" y="246"/>
                  </a:lnTo>
                  <a:lnTo>
                    <a:pt x="511" y="238"/>
                  </a:lnTo>
                  <a:lnTo>
                    <a:pt x="510" y="230"/>
                  </a:lnTo>
                  <a:lnTo>
                    <a:pt x="507" y="222"/>
                  </a:lnTo>
                  <a:lnTo>
                    <a:pt x="505" y="215"/>
                  </a:lnTo>
                  <a:lnTo>
                    <a:pt x="501" y="208"/>
                  </a:lnTo>
                  <a:lnTo>
                    <a:pt x="496" y="202"/>
                  </a:lnTo>
                  <a:lnTo>
                    <a:pt x="497" y="198"/>
                  </a:lnTo>
                  <a:lnTo>
                    <a:pt x="500" y="193"/>
                  </a:lnTo>
                  <a:lnTo>
                    <a:pt x="509" y="167"/>
                  </a:lnTo>
                  <a:lnTo>
                    <a:pt x="519" y="135"/>
                  </a:lnTo>
                  <a:lnTo>
                    <a:pt x="523" y="118"/>
                  </a:lnTo>
                  <a:lnTo>
                    <a:pt x="525" y="102"/>
                  </a:lnTo>
                  <a:lnTo>
                    <a:pt x="525" y="85"/>
                  </a:lnTo>
                  <a:lnTo>
                    <a:pt x="524" y="68"/>
                  </a:lnTo>
                  <a:lnTo>
                    <a:pt x="522" y="59"/>
                  </a:lnTo>
                  <a:lnTo>
                    <a:pt x="518" y="52"/>
                  </a:lnTo>
                  <a:lnTo>
                    <a:pt x="513" y="44"/>
                  </a:lnTo>
                  <a:lnTo>
                    <a:pt x="506" y="38"/>
                  </a:lnTo>
                  <a:lnTo>
                    <a:pt x="500" y="31"/>
                  </a:lnTo>
                  <a:lnTo>
                    <a:pt x="492" y="26"/>
                  </a:lnTo>
                  <a:lnTo>
                    <a:pt x="483" y="21"/>
                  </a:lnTo>
                  <a:lnTo>
                    <a:pt x="473" y="17"/>
                  </a:lnTo>
                  <a:lnTo>
                    <a:pt x="462" y="13"/>
                  </a:lnTo>
                  <a:lnTo>
                    <a:pt x="452" y="9"/>
                  </a:lnTo>
                  <a:lnTo>
                    <a:pt x="441" y="7"/>
                  </a:lnTo>
                  <a:lnTo>
                    <a:pt x="429" y="4"/>
                  </a:lnTo>
                  <a:lnTo>
                    <a:pt x="406" y="2"/>
                  </a:lnTo>
                  <a:lnTo>
                    <a:pt x="382" y="0"/>
                  </a:lnTo>
                  <a:lnTo>
                    <a:pt x="364" y="0"/>
                  </a:lnTo>
                  <a:lnTo>
                    <a:pt x="346" y="3"/>
                  </a:lnTo>
                  <a:lnTo>
                    <a:pt x="328" y="5"/>
                  </a:lnTo>
                  <a:lnTo>
                    <a:pt x="310" y="9"/>
                  </a:lnTo>
                  <a:lnTo>
                    <a:pt x="294" y="16"/>
                  </a:lnTo>
                  <a:lnTo>
                    <a:pt x="280" y="23"/>
                  </a:lnTo>
                  <a:lnTo>
                    <a:pt x="274" y="29"/>
                  </a:lnTo>
                  <a:lnTo>
                    <a:pt x="269" y="32"/>
                  </a:lnTo>
                  <a:lnTo>
                    <a:pt x="265" y="39"/>
                  </a:lnTo>
                  <a:lnTo>
                    <a:pt x="261" y="44"/>
                  </a:lnTo>
                  <a:lnTo>
                    <a:pt x="248" y="46"/>
                  </a:lnTo>
                  <a:lnTo>
                    <a:pt x="238" y="50"/>
                  </a:lnTo>
                  <a:lnTo>
                    <a:pt x="233" y="53"/>
                  </a:lnTo>
                  <a:lnTo>
                    <a:pt x="227" y="57"/>
                  </a:lnTo>
                  <a:lnTo>
                    <a:pt x="224" y="61"/>
                  </a:lnTo>
                  <a:lnTo>
                    <a:pt x="220" y="66"/>
                  </a:lnTo>
                  <a:lnTo>
                    <a:pt x="216" y="72"/>
                  </a:lnTo>
                  <a:lnTo>
                    <a:pt x="212" y="80"/>
                  </a:lnTo>
                  <a:lnTo>
                    <a:pt x="211" y="88"/>
                  </a:lnTo>
                  <a:lnTo>
                    <a:pt x="208" y="95"/>
                  </a:lnTo>
                  <a:lnTo>
                    <a:pt x="207" y="112"/>
                  </a:lnTo>
                  <a:lnTo>
                    <a:pt x="208" y="130"/>
                  </a:lnTo>
                  <a:lnTo>
                    <a:pt x="211" y="148"/>
                  </a:lnTo>
                  <a:lnTo>
                    <a:pt x="215" y="166"/>
                  </a:lnTo>
                  <a:lnTo>
                    <a:pt x="220" y="181"/>
                  </a:lnTo>
                  <a:lnTo>
                    <a:pt x="224" y="195"/>
                  </a:lnTo>
                  <a:lnTo>
                    <a:pt x="225" y="198"/>
                  </a:lnTo>
                  <a:lnTo>
                    <a:pt x="226" y="202"/>
                  </a:lnTo>
                  <a:lnTo>
                    <a:pt x="220" y="207"/>
                  </a:lnTo>
                  <a:lnTo>
                    <a:pt x="216" y="215"/>
                  </a:lnTo>
                  <a:lnTo>
                    <a:pt x="213" y="221"/>
                  </a:lnTo>
                  <a:lnTo>
                    <a:pt x="211" y="229"/>
                  </a:lnTo>
                  <a:lnTo>
                    <a:pt x="209" y="238"/>
                  </a:lnTo>
                  <a:lnTo>
                    <a:pt x="209" y="246"/>
                  </a:lnTo>
                  <a:lnTo>
                    <a:pt x="211" y="255"/>
                  </a:lnTo>
                  <a:lnTo>
                    <a:pt x="212" y="262"/>
                  </a:lnTo>
                  <a:lnTo>
                    <a:pt x="215" y="271"/>
                  </a:lnTo>
                  <a:lnTo>
                    <a:pt x="218" y="280"/>
                  </a:lnTo>
                  <a:lnTo>
                    <a:pt x="222" y="287"/>
                  </a:lnTo>
                  <a:lnTo>
                    <a:pt x="227" y="290"/>
                  </a:lnTo>
                  <a:lnTo>
                    <a:pt x="229" y="308"/>
                  </a:lnTo>
                  <a:lnTo>
                    <a:pt x="233" y="324"/>
                  </a:lnTo>
                  <a:lnTo>
                    <a:pt x="238" y="337"/>
                  </a:lnTo>
                  <a:lnTo>
                    <a:pt x="243" y="348"/>
                  </a:lnTo>
                  <a:lnTo>
                    <a:pt x="249" y="359"/>
                  </a:lnTo>
                  <a:lnTo>
                    <a:pt x="254" y="366"/>
                  </a:lnTo>
                  <a:lnTo>
                    <a:pt x="260" y="373"/>
                  </a:lnTo>
                  <a:lnTo>
                    <a:pt x="265" y="378"/>
                  </a:lnTo>
                  <a:lnTo>
                    <a:pt x="265" y="460"/>
                  </a:lnTo>
                  <a:lnTo>
                    <a:pt x="253" y="464"/>
                  </a:lnTo>
                  <a:lnTo>
                    <a:pt x="243" y="469"/>
                  </a:lnTo>
                  <a:lnTo>
                    <a:pt x="231" y="473"/>
                  </a:lnTo>
                  <a:lnTo>
                    <a:pt x="221" y="477"/>
                  </a:lnTo>
                  <a:lnTo>
                    <a:pt x="186" y="490"/>
                  </a:lnTo>
                  <a:lnTo>
                    <a:pt x="153" y="501"/>
                  </a:lnTo>
                  <a:lnTo>
                    <a:pt x="123" y="514"/>
                  </a:lnTo>
                  <a:lnTo>
                    <a:pt x="98" y="526"/>
                  </a:lnTo>
                  <a:lnTo>
                    <a:pt x="86" y="532"/>
                  </a:lnTo>
                  <a:lnTo>
                    <a:pt x="75" y="538"/>
                  </a:lnTo>
                  <a:lnTo>
                    <a:pt x="66" y="545"/>
                  </a:lnTo>
                  <a:lnTo>
                    <a:pt x="57" y="551"/>
                  </a:lnTo>
                  <a:lnTo>
                    <a:pt x="49" y="558"/>
                  </a:lnTo>
                  <a:lnTo>
                    <a:pt x="41" y="565"/>
                  </a:lnTo>
                  <a:lnTo>
                    <a:pt x="36" y="573"/>
                  </a:lnTo>
                  <a:lnTo>
                    <a:pt x="31" y="581"/>
                  </a:lnTo>
                  <a:lnTo>
                    <a:pt x="21" y="604"/>
                  </a:lnTo>
                  <a:lnTo>
                    <a:pt x="13" y="627"/>
                  </a:lnTo>
                  <a:lnTo>
                    <a:pt x="8" y="648"/>
                  </a:lnTo>
                  <a:lnTo>
                    <a:pt x="4" y="667"/>
                  </a:lnTo>
                  <a:lnTo>
                    <a:pt x="0" y="696"/>
                  </a:lnTo>
                  <a:lnTo>
                    <a:pt x="0" y="709"/>
                  </a:lnTo>
                  <a:lnTo>
                    <a:pt x="1" y="713"/>
                  </a:lnTo>
                  <a:lnTo>
                    <a:pt x="4" y="717"/>
                  </a:lnTo>
                  <a:lnTo>
                    <a:pt x="8" y="719"/>
                  </a:lnTo>
                  <a:lnTo>
                    <a:pt x="12" y="721"/>
                  </a:lnTo>
                  <a:lnTo>
                    <a:pt x="709" y="721"/>
                  </a:lnTo>
                  <a:lnTo>
                    <a:pt x="714" y="719"/>
                  </a:lnTo>
                  <a:lnTo>
                    <a:pt x="718" y="717"/>
                  </a:lnTo>
                  <a:lnTo>
                    <a:pt x="721" y="714"/>
                  </a:lnTo>
                  <a:lnTo>
                    <a:pt x="721" y="709"/>
                  </a:lnTo>
                  <a:lnTo>
                    <a:pt x="721" y="696"/>
                  </a:lnTo>
                  <a:lnTo>
                    <a:pt x="717" y="667"/>
                  </a:lnTo>
                  <a:lnTo>
                    <a:pt x="713" y="648"/>
                  </a:lnTo>
                  <a:lnTo>
                    <a:pt x="708" y="627"/>
                  </a:lnTo>
                  <a:lnTo>
                    <a:pt x="700" y="604"/>
                  </a:lnTo>
                  <a:lnTo>
                    <a:pt x="690" y="581"/>
                  </a:lnTo>
                  <a:close/>
                </a:path>
              </a:pathLst>
            </a:custGeom>
            <a:grpFill/>
            <a:ln>
              <a:noFill/>
            </a:ln>
            <a:extLst/>
          </p:spPr>
          <p:txBody>
            <a:bodyPr vert="horz" wrap="square" lIns="91440" tIns="45720" rIns="91440" bIns="45720" numCol="1" anchor="t" anchorCtr="0" compatLnSpc="1">
              <a:prstTxWarp prst="textNoShape">
                <a:avLst/>
              </a:prstTxWarp>
            </a:bodyPr>
            <a:lstStyle/>
            <a:p>
              <a:endParaRPr lang="en-US"/>
            </a:p>
          </p:txBody>
        </p:sp>
        <p:grpSp>
          <p:nvGrpSpPr>
            <p:cNvPr id="6" name="Group 5"/>
            <p:cNvGrpSpPr/>
            <p:nvPr/>
          </p:nvGrpSpPr>
          <p:grpSpPr>
            <a:xfrm>
              <a:off x="9163075" y="1360267"/>
              <a:ext cx="1676107" cy="2814970"/>
              <a:chOff x="6105525" y="4821238"/>
              <a:chExt cx="123826" cy="207963"/>
            </a:xfrm>
            <a:grpFill/>
          </p:grpSpPr>
          <p:sp>
            <p:nvSpPr>
              <p:cNvPr id="7" name="Freeform 2004"/>
              <p:cNvSpPr>
                <a:spLocks/>
              </p:cNvSpPr>
              <p:nvPr/>
            </p:nvSpPr>
            <p:spPr bwMode="auto">
              <a:xfrm>
                <a:off x="6105525" y="4821238"/>
                <a:ext cx="58738" cy="207963"/>
              </a:xfrm>
              <a:custGeom>
                <a:avLst/>
                <a:gdLst>
                  <a:gd name="T0" fmla="*/ 61 w 184"/>
                  <a:gd name="T1" fmla="*/ 308 h 655"/>
                  <a:gd name="T2" fmla="*/ 64 w 184"/>
                  <a:gd name="T3" fmla="*/ 269 h 655"/>
                  <a:gd name="T4" fmla="*/ 72 w 184"/>
                  <a:gd name="T5" fmla="*/ 232 h 655"/>
                  <a:gd name="T6" fmla="*/ 83 w 184"/>
                  <a:gd name="T7" fmla="*/ 195 h 655"/>
                  <a:gd name="T8" fmla="*/ 98 w 184"/>
                  <a:gd name="T9" fmla="*/ 161 h 655"/>
                  <a:gd name="T10" fmla="*/ 116 w 184"/>
                  <a:gd name="T11" fmla="*/ 126 h 655"/>
                  <a:gd name="T12" fmla="*/ 137 w 184"/>
                  <a:gd name="T13" fmla="*/ 95 h 655"/>
                  <a:gd name="T14" fmla="*/ 161 w 184"/>
                  <a:gd name="T15" fmla="*/ 65 h 655"/>
                  <a:gd name="T16" fmla="*/ 179 w 184"/>
                  <a:gd name="T17" fmla="*/ 46 h 655"/>
                  <a:gd name="T18" fmla="*/ 184 w 184"/>
                  <a:gd name="T19" fmla="*/ 35 h 655"/>
                  <a:gd name="T20" fmla="*/ 184 w 184"/>
                  <a:gd name="T21" fmla="*/ 25 h 655"/>
                  <a:gd name="T22" fmla="*/ 179 w 184"/>
                  <a:gd name="T23" fmla="*/ 14 h 655"/>
                  <a:gd name="T24" fmla="*/ 171 w 184"/>
                  <a:gd name="T25" fmla="*/ 5 h 655"/>
                  <a:gd name="T26" fmla="*/ 159 w 184"/>
                  <a:gd name="T27" fmla="*/ 0 h 655"/>
                  <a:gd name="T28" fmla="*/ 148 w 184"/>
                  <a:gd name="T29" fmla="*/ 0 h 655"/>
                  <a:gd name="T30" fmla="*/ 137 w 184"/>
                  <a:gd name="T31" fmla="*/ 5 h 655"/>
                  <a:gd name="T32" fmla="*/ 117 w 184"/>
                  <a:gd name="T33" fmla="*/ 25 h 655"/>
                  <a:gd name="T34" fmla="*/ 88 w 184"/>
                  <a:gd name="T35" fmla="*/ 59 h 655"/>
                  <a:gd name="T36" fmla="*/ 64 w 184"/>
                  <a:gd name="T37" fmla="*/ 96 h 655"/>
                  <a:gd name="T38" fmla="*/ 43 w 184"/>
                  <a:gd name="T39" fmla="*/ 135 h 655"/>
                  <a:gd name="T40" fmla="*/ 27 w 184"/>
                  <a:gd name="T41" fmla="*/ 175 h 655"/>
                  <a:gd name="T42" fmla="*/ 14 w 184"/>
                  <a:gd name="T43" fmla="*/ 218 h 655"/>
                  <a:gd name="T44" fmla="*/ 5 w 184"/>
                  <a:gd name="T45" fmla="*/ 261 h 655"/>
                  <a:gd name="T46" fmla="*/ 1 w 184"/>
                  <a:gd name="T47" fmla="*/ 305 h 655"/>
                  <a:gd name="T48" fmla="*/ 1 w 184"/>
                  <a:gd name="T49" fmla="*/ 350 h 655"/>
                  <a:gd name="T50" fmla="*/ 5 w 184"/>
                  <a:gd name="T51" fmla="*/ 395 h 655"/>
                  <a:gd name="T52" fmla="*/ 14 w 184"/>
                  <a:gd name="T53" fmla="*/ 438 h 655"/>
                  <a:gd name="T54" fmla="*/ 27 w 184"/>
                  <a:gd name="T55" fmla="*/ 479 h 655"/>
                  <a:gd name="T56" fmla="*/ 43 w 184"/>
                  <a:gd name="T57" fmla="*/ 520 h 655"/>
                  <a:gd name="T58" fmla="*/ 64 w 184"/>
                  <a:gd name="T59" fmla="*/ 559 h 655"/>
                  <a:gd name="T60" fmla="*/ 88 w 184"/>
                  <a:gd name="T61" fmla="*/ 595 h 655"/>
                  <a:gd name="T62" fmla="*/ 117 w 184"/>
                  <a:gd name="T63" fmla="*/ 630 h 655"/>
                  <a:gd name="T64" fmla="*/ 137 w 184"/>
                  <a:gd name="T65" fmla="*/ 650 h 655"/>
                  <a:gd name="T66" fmla="*/ 148 w 184"/>
                  <a:gd name="T67" fmla="*/ 654 h 655"/>
                  <a:gd name="T68" fmla="*/ 159 w 184"/>
                  <a:gd name="T69" fmla="*/ 654 h 655"/>
                  <a:gd name="T70" fmla="*/ 171 w 184"/>
                  <a:gd name="T71" fmla="*/ 650 h 655"/>
                  <a:gd name="T72" fmla="*/ 179 w 184"/>
                  <a:gd name="T73" fmla="*/ 641 h 655"/>
                  <a:gd name="T74" fmla="*/ 184 w 184"/>
                  <a:gd name="T75" fmla="*/ 631 h 655"/>
                  <a:gd name="T76" fmla="*/ 184 w 184"/>
                  <a:gd name="T77" fmla="*/ 619 h 655"/>
                  <a:gd name="T78" fmla="*/ 179 w 184"/>
                  <a:gd name="T79" fmla="*/ 608 h 655"/>
                  <a:gd name="T80" fmla="*/ 161 w 184"/>
                  <a:gd name="T81" fmla="*/ 590 h 655"/>
                  <a:gd name="T82" fmla="*/ 137 w 184"/>
                  <a:gd name="T83" fmla="*/ 560 h 655"/>
                  <a:gd name="T84" fmla="*/ 116 w 184"/>
                  <a:gd name="T85" fmla="*/ 528 h 655"/>
                  <a:gd name="T86" fmla="*/ 98 w 184"/>
                  <a:gd name="T87" fmla="*/ 494 h 655"/>
                  <a:gd name="T88" fmla="*/ 83 w 184"/>
                  <a:gd name="T89" fmla="*/ 459 h 655"/>
                  <a:gd name="T90" fmla="*/ 72 w 184"/>
                  <a:gd name="T91" fmla="*/ 422 h 655"/>
                  <a:gd name="T92" fmla="*/ 64 w 184"/>
                  <a:gd name="T93" fmla="*/ 385 h 655"/>
                  <a:gd name="T94" fmla="*/ 61 w 184"/>
                  <a:gd name="T95" fmla="*/ 346 h 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84" h="655">
                    <a:moveTo>
                      <a:pt x="60" y="327"/>
                    </a:moveTo>
                    <a:lnTo>
                      <a:pt x="61" y="308"/>
                    </a:lnTo>
                    <a:lnTo>
                      <a:pt x="62" y="288"/>
                    </a:lnTo>
                    <a:lnTo>
                      <a:pt x="64" y="269"/>
                    </a:lnTo>
                    <a:lnTo>
                      <a:pt x="68" y="251"/>
                    </a:lnTo>
                    <a:lnTo>
                      <a:pt x="72" y="232"/>
                    </a:lnTo>
                    <a:lnTo>
                      <a:pt x="77" y="213"/>
                    </a:lnTo>
                    <a:lnTo>
                      <a:pt x="83" y="195"/>
                    </a:lnTo>
                    <a:lnTo>
                      <a:pt x="90" y="178"/>
                    </a:lnTo>
                    <a:lnTo>
                      <a:pt x="98" y="161"/>
                    </a:lnTo>
                    <a:lnTo>
                      <a:pt x="106" y="144"/>
                    </a:lnTo>
                    <a:lnTo>
                      <a:pt x="116" y="126"/>
                    </a:lnTo>
                    <a:lnTo>
                      <a:pt x="126" y="110"/>
                    </a:lnTo>
                    <a:lnTo>
                      <a:pt x="137" y="95"/>
                    </a:lnTo>
                    <a:lnTo>
                      <a:pt x="149" y="80"/>
                    </a:lnTo>
                    <a:lnTo>
                      <a:pt x="161" y="65"/>
                    </a:lnTo>
                    <a:lnTo>
                      <a:pt x="175" y="51"/>
                    </a:lnTo>
                    <a:lnTo>
                      <a:pt x="179" y="46"/>
                    </a:lnTo>
                    <a:lnTo>
                      <a:pt x="181" y="41"/>
                    </a:lnTo>
                    <a:lnTo>
                      <a:pt x="184" y="35"/>
                    </a:lnTo>
                    <a:lnTo>
                      <a:pt x="184" y="30"/>
                    </a:lnTo>
                    <a:lnTo>
                      <a:pt x="184" y="25"/>
                    </a:lnTo>
                    <a:lnTo>
                      <a:pt x="181" y="18"/>
                    </a:lnTo>
                    <a:lnTo>
                      <a:pt x="179" y="14"/>
                    </a:lnTo>
                    <a:lnTo>
                      <a:pt x="175" y="8"/>
                    </a:lnTo>
                    <a:lnTo>
                      <a:pt x="171" y="5"/>
                    </a:lnTo>
                    <a:lnTo>
                      <a:pt x="165" y="2"/>
                    </a:lnTo>
                    <a:lnTo>
                      <a:pt x="159" y="0"/>
                    </a:lnTo>
                    <a:lnTo>
                      <a:pt x="153" y="0"/>
                    </a:lnTo>
                    <a:lnTo>
                      <a:pt x="148" y="0"/>
                    </a:lnTo>
                    <a:lnTo>
                      <a:pt x="143" y="2"/>
                    </a:lnTo>
                    <a:lnTo>
                      <a:pt x="137" y="5"/>
                    </a:lnTo>
                    <a:lnTo>
                      <a:pt x="132" y="8"/>
                    </a:lnTo>
                    <a:lnTo>
                      <a:pt x="117" y="25"/>
                    </a:lnTo>
                    <a:lnTo>
                      <a:pt x="102" y="42"/>
                    </a:lnTo>
                    <a:lnTo>
                      <a:pt x="88" y="59"/>
                    </a:lnTo>
                    <a:lnTo>
                      <a:pt x="76" y="77"/>
                    </a:lnTo>
                    <a:lnTo>
                      <a:pt x="64" y="96"/>
                    </a:lnTo>
                    <a:lnTo>
                      <a:pt x="53" y="115"/>
                    </a:lnTo>
                    <a:lnTo>
                      <a:pt x="43" y="135"/>
                    </a:lnTo>
                    <a:lnTo>
                      <a:pt x="34" y="154"/>
                    </a:lnTo>
                    <a:lnTo>
                      <a:pt x="27" y="175"/>
                    </a:lnTo>
                    <a:lnTo>
                      <a:pt x="19" y="196"/>
                    </a:lnTo>
                    <a:lnTo>
                      <a:pt x="14" y="218"/>
                    </a:lnTo>
                    <a:lnTo>
                      <a:pt x="9" y="239"/>
                    </a:lnTo>
                    <a:lnTo>
                      <a:pt x="5" y="261"/>
                    </a:lnTo>
                    <a:lnTo>
                      <a:pt x="2" y="283"/>
                    </a:lnTo>
                    <a:lnTo>
                      <a:pt x="1" y="305"/>
                    </a:lnTo>
                    <a:lnTo>
                      <a:pt x="0" y="327"/>
                    </a:lnTo>
                    <a:lnTo>
                      <a:pt x="1" y="350"/>
                    </a:lnTo>
                    <a:lnTo>
                      <a:pt x="2" y="372"/>
                    </a:lnTo>
                    <a:lnTo>
                      <a:pt x="5" y="395"/>
                    </a:lnTo>
                    <a:lnTo>
                      <a:pt x="9" y="416"/>
                    </a:lnTo>
                    <a:lnTo>
                      <a:pt x="14" y="438"/>
                    </a:lnTo>
                    <a:lnTo>
                      <a:pt x="19" y="459"/>
                    </a:lnTo>
                    <a:lnTo>
                      <a:pt x="27" y="479"/>
                    </a:lnTo>
                    <a:lnTo>
                      <a:pt x="34" y="500"/>
                    </a:lnTo>
                    <a:lnTo>
                      <a:pt x="43" y="520"/>
                    </a:lnTo>
                    <a:lnTo>
                      <a:pt x="53" y="539"/>
                    </a:lnTo>
                    <a:lnTo>
                      <a:pt x="64" y="559"/>
                    </a:lnTo>
                    <a:lnTo>
                      <a:pt x="76" y="577"/>
                    </a:lnTo>
                    <a:lnTo>
                      <a:pt x="88" y="595"/>
                    </a:lnTo>
                    <a:lnTo>
                      <a:pt x="102" y="613"/>
                    </a:lnTo>
                    <a:lnTo>
                      <a:pt x="117" y="630"/>
                    </a:lnTo>
                    <a:lnTo>
                      <a:pt x="132" y="647"/>
                    </a:lnTo>
                    <a:lnTo>
                      <a:pt x="137" y="650"/>
                    </a:lnTo>
                    <a:lnTo>
                      <a:pt x="143" y="653"/>
                    </a:lnTo>
                    <a:lnTo>
                      <a:pt x="148" y="654"/>
                    </a:lnTo>
                    <a:lnTo>
                      <a:pt x="153" y="655"/>
                    </a:lnTo>
                    <a:lnTo>
                      <a:pt x="159" y="654"/>
                    </a:lnTo>
                    <a:lnTo>
                      <a:pt x="165" y="653"/>
                    </a:lnTo>
                    <a:lnTo>
                      <a:pt x="171" y="650"/>
                    </a:lnTo>
                    <a:lnTo>
                      <a:pt x="175" y="647"/>
                    </a:lnTo>
                    <a:lnTo>
                      <a:pt x="179" y="641"/>
                    </a:lnTo>
                    <a:lnTo>
                      <a:pt x="181" y="636"/>
                    </a:lnTo>
                    <a:lnTo>
                      <a:pt x="184" y="631"/>
                    </a:lnTo>
                    <a:lnTo>
                      <a:pt x="184" y="625"/>
                    </a:lnTo>
                    <a:lnTo>
                      <a:pt x="184" y="619"/>
                    </a:lnTo>
                    <a:lnTo>
                      <a:pt x="181" y="613"/>
                    </a:lnTo>
                    <a:lnTo>
                      <a:pt x="179" y="608"/>
                    </a:lnTo>
                    <a:lnTo>
                      <a:pt x="175" y="604"/>
                    </a:lnTo>
                    <a:lnTo>
                      <a:pt x="161" y="590"/>
                    </a:lnTo>
                    <a:lnTo>
                      <a:pt x="149" y="575"/>
                    </a:lnTo>
                    <a:lnTo>
                      <a:pt x="137" y="560"/>
                    </a:lnTo>
                    <a:lnTo>
                      <a:pt x="126" y="544"/>
                    </a:lnTo>
                    <a:lnTo>
                      <a:pt x="116" y="528"/>
                    </a:lnTo>
                    <a:lnTo>
                      <a:pt x="106" y="512"/>
                    </a:lnTo>
                    <a:lnTo>
                      <a:pt x="98" y="494"/>
                    </a:lnTo>
                    <a:lnTo>
                      <a:pt x="90" y="477"/>
                    </a:lnTo>
                    <a:lnTo>
                      <a:pt x="83" y="459"/>
                    </a:lnTo>
                    <a:lnTo>
                      <a:pt x="77" y="441"/>
                    </a:lnTo>
                    <a:lnTo>
                      <a:pt x="72" y="422"/>
                    </a:lnTo>
                    <a:lnTo>
                      <a:pt x="68" y="404"/>
                    </a:lnTo>
                    <a:lnTo>
                      <a:pt x="64" y="385"/>
                    </a:lnTo>
                    <a:lnTo>
                      <a:pt x="62" y="366"/>
                    </a:lnTo>
                    <a:lnTo>
                      <a:pt x="61" y="346"/>
                    </a:lnTo>
                    <a:lnTo>
                      <a:pt x="60" y="3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2005"/>
              <p:cNvSpPr>
                <a:spLocks/>
              </p:cNvSpPr>
              <p:nvPr/>
            </p:nvSpPr>
            <p:spPr bwMode="auto">
              <a:xfrm>
                <a:off x="6153150" y="4854575"/>
                <a:ext cx="44450" cy="141288"/>
              </a:xfrm>
              <a:custGeom>
                <a:avLst/>
                <a:gdLst>
                  <a:gd name="T0" fmla="*/ 60 w 141"/>
                  <a:gd name="T1" fmla="*/ 212 h 448"/>
                  <a:gd name="T2" fmla="*/ 62 w 141"/>
                  <a:gd name="T3" fmla="*/ 188 h 448"/>
                  <a:gd name="T4" fmla="*/ 67 w 141"/>
                  <a:gd name="T5" fmla="*/ 165 h 448"/>
                  <a:gd name="T6" fmla="*/ 74 w 141"/>
                  <a:gd name="T7" fmla="*/ 141 h 448"/>
                  <a:gd name="T8" fmla="*/ 83 w 141"/>
                  <a:gd name="T9" fmla="*/ 120 h 448"/>
                  <a:gd name="T10" fmla="*/ 94 w 141"/>
                  <a:gd name="T11" fmla="*/ 99 h 448"/>
                  <a:gd name="T12" fmla="*/ 107 w 141"/>
                  <a:gd name="T13" fmla="*/ 79 h 448"/>
                  <a:gd name="T14" fmla="*/ 123 w 141"/>
                  <a:gd name="T15" fmla="*/ 60 h 448"/>
                  <a:gd name="T16" fmla="*/ 135 w 141"/>
                  <a:gd name="T17" fmla="*/ 47 h 448"/>
                  <a:gd name="T18" fmla="*/ 139 w 141"/>
                  <a:gd name="T19" fmla="*/ 36 h 448"/>
                  <a:gd name="T20" fmla="*/ 139 w 141"/>
                  <a:gd name="T21" fmla="*/ 25 h 448"/>
                  <a:gd name="T22" fmla="*/ 135 w 141"/>
                  <a:gd name="T23" fmla="*/ 14 h 448"/>
                  <a:gd name="T24" fmla="*/ 127 w 141"/>
                  <a:gd name="T25" fmla="*/ 5 h 448"/>
                  <a:gd name="T26" fmla="*/ 116 w 141"/>
                  <a:gd name="T27" fmla="*/ 1 h 448"/>
                  <a:gd name="T28" fmla="*/ 104 w 141"/>
                  <a:gd name="T29" fmla="*/ 1 h 448"/>
                  <a:gd name="T30" fmla="*/ 93 w 141"/>
                  <a:gd name="T31" fmla="*/ 5 h 448"/>
                  <a:gd name="T32" fmla="*/ 78 w 141"/>
                  <a:gd name="T33" fmla="*/ 20 h 448"/>
                  <a:gd name="T34" fmla="*/ 59 w 141"/>
                  <a:gd name="T35" fmla="*/ 43 h 448"/>
                  <a:gd name="T36" fmla="*/ 43 w 141"/>
                  <a:gd name="T37" fmla="*/ 68 h 448"/>
                  <a:gd name="T38" fmla="*/ 29 w 141"/>
                  <a:gd name="T39" fmla="*/ 94 h 448"/>
                  <a:gd name="T40" fmla="*/ 17 w 141"/>
                  <a:gd name="T41" fmla="*/ 121 h 448"/>
                  <a:gd name="T42" fmla="*/ 9 w 141"/>
                  <a:gd name="T43" fmla="*/ 150 h 448"/>
                  <a:gd name="T44" fmla="*/ 3 w 141"/>
                  <a:gd name="T45" fmla="*/ 179 h 448"/>
                  <a:gd name="T46" fmla="*/ 0 w 141"/>
                  <a:gd name="T47" fmla="*/ 209 h 448"/>
                  <a:gd name="T48" fmla="*/ 0 w 141"/>
                  <a:gd name="T49" fmla="*/ 239 h 448"/>
                  <a:gd name="T50" fmla="*/ 3 w 141"/>
                  <a:gd name="T51" fmla="*/ 269 h 448"/>
                  <a:gd name="T52" fmla="*/ 9 w 141"/>
                  <a:gd name="T53" fmla="*/ 299 h 448"/>
                  <a:gd name="T54" fmla="*/ 17 w 141"/>
                  <a:gd name="T55" fmla="*/ 327 h 448"/>
                  <a:gd name="T56" fmla="*/ 29 w 141"/>
                  <a:gd name="T57" fmla="*/ 355 h 448"/>
                  <a:gd name="T58" fmla="*/ 43 w 141"/>
                  <a:gd name="T59" fmla="*/ 381 h 448"/>
                  <a:gd name="T60" fmla="*/ 59 w 141"/>
                  <a:gd name="T61" fmla="*/ 405 h 448"/>
                  <a:gd name="T62" fmla="*/ 78 w 141"/>
                  <a:gd name="T63" fmla="*/ 429 h 448"/>
                  <a:gd name="T64" fmla="*/ 93 w 141"/>
                  <a:gd name="T65" fmla="*/ 444 h 448"/>
                  <a:gd name="T66" fmla="*/ 104 w 141"/>
                  <a:gd name="T67" fmla="*/ 448 h 448"/>
                  <a:gd name="T68" fmla="*/ 116 w 141"/>
                  <a:gd name="T69" fmla="*/ 448 h 448"/>
                  <a:gd name="T70" fmla="*/ 127 w 141"/>
                  <a:gd name="T71" fmla="*/ 444 h 448"/>
                  <a:gd name="T72" fmla="*/ 135 w 141"/>
                  <a:gd name="T73" fmla="*/ 435 h 448"/>
                  <a:gd name="T74" fmla="*/ 139 w 141"/>
                  <a:gd name="T75" fmla="*/ 425 h 448"/>
                  <a:gd name="T76" fmla="*/ 139 w 141"/>
                  <a:gd name="T77" fmla="*/ 413 h 448"/>
                  <a:gd name="T78" fmla="*/ 135 w 141"/>
                  <a:gd name="T79" fmla="*/ 402 h 448"/>
                  <a:gd name="T80" fmla="*/ 123 w 141"/>
                  <a:gd name="T81" fmla="*/ 388 h 448"/>
                  <a:gd name="T82" fmla="*/ 107 w 141"/>
                  <a:gd name="T83" fmla="*/ 370 h 448"/>
                  <a:gd name="T84" fmla="*/ 94 w 141"/>
                  <a:gd name="T85" fmla="*/ 350 h 448"/>
                  <a:gd name="T86" fmla="*/ 83 w 141"/>
                  <a:gd name="T87" fmla="*/ 329 h 448"/>
                  <a:gd name="T88" fmla="*/ 74 w 141"/>
                  <a:gd name="T89" fmla="*/ 307 h 448"/>
                  <a:gd name="T90" fmla="*/ 67 w 141"/>
                  <a:gd name="T91" fmla="*/ 284 h 448"/>
                  <a:gd name="T92" fmla="*/ 62 w 141"/>
                  <a:gd name="T93" fmla="*/ 260 h 448"/>
                  <a:gd name="T94" fmla="*/ 60 w 141"/>
                  <a:gd name="T95" fmla="*/ 237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41" h="448">
                    <a:moveTo>
                      <a:pt x="60" y="224"/>
                    </a:moveTo>
                    <a:lnTo>
                      <a:pt x="60" y="212"/>
                    </a:lnTo>
                    <a:lnTo>
                      <a:pt x="61" y="200"/>
                    </a:lnTo>
                    <a:lnTo>
                      <a:pt x="62" y="188"/>
                    </a:lnTo>
                    <a:lnTo>
                      <a:pt x="64" y="176"/>
                    </a:lnTo>
                    <a:lnTo>
                      <a:pt x="67" y="165"/>
                    </a:lnTo>
                    <a:lnTo>
                      <a:pt x="70" y="153"/>
                    </a:lnTo>
                    <a:lnTo>
                      <a:pt x="74" y="141"/>
                    </a:lnTo>
                    <a:lnTo>
                      <a:pt x="78" y="131"/>
                    </a:lnTo>
                    <a:lnTo>
                      <a:pt x="83" y="120"/>
                    </a:lnTo>
                    <a:lnTo>
                      <a:pt x="88" y="109"/>
                    </a:lnTo>
                    <a:lnTo>
                      <a:pt x="94" y="99"/>
                    </a:lnTo>
                    <a:lnTo>
                      <a:pt x="101" y="89"/>
                    </a:lnTo>
                    <a:lnTo>
                      <a:pt x="107" y="79"/>
                    </a:lnTo>
                    <a:lnTo>
                      <a:pt x="115" y="70"/>
                    </a:lnTo>
                    <a:lnTo>
                      <a:pt x="123" y="60"/>
                    </a:lnTo>
                    <a:lnTo>
                      <a:pt x="131" y="51"/>
                    </a:lnTo>
                    <a:lnTo>
                      <a:pt x="135" y="47"/>
                    </a:lnTo>
                    <a:lnTo>
                      <a:pt x="138" y="42"/>
                    </a:lnTo>
                    <a:lnTo>
                      <a:pt x="139" y="36"/>
                    </a:lnTo>
                    <a:lnTo>
                      <a:pt x="141" y="30"/>
                    </a:lnTo>
                    <a:lnTo>
                      <a:pt x="139" y="25"/>
                    </a:lnTo>
                    <a:lnTo>
                      <a:pt x="138" y="19"/>
                    </a:lnTo>
                    <a:lnTo>
                      <a:pt x="135" y="14"/>
                    </a:lnTo>
                    <a:lnTo>
                      <a:pt x="131" y="10"/>
                    </a:lnTo>
                    <a:lnTo>
                      <a:pt x="127" y="5"/>
                    </a:lnTo>
                    <a:lnTo>
                      <a:pt x="121" y="2"/>
                    </a:lnTo>
                    <a:lnTo>
                      <a:pt x="116" y="1"/>
                    </a:lnTo>
                    <a:lnTo>
                      <a:pt x="111" y="0"/>
                    </a:lnTo>
                    <a:lnTo>
                      <a:pt x="104" y="1"/>
                    </a:lnTo>
                    <a:lnTo>
                      <a:pt x="99" y="2"/>
                    </a:lnTo>
                    <a:lnTo>
                      <a:pt x="93" y="5"/>
                    </a:lnTo>
                    <a:lnTo>
                      <a:pt x="89" y="10"/>
                    </a:lnTo>
                    <a:lnTo>
                      <a:pt x="78" y="20"/>
                    </a:lnTo>
                    <a:lnTo>
                      <a:pt x="69" y="31"/>
                    </a:lnTo>
                    <a:lnTo>
                      <a:pt x="59" y="43"/>
                    </a:lnTo>
                    <a:lnTo>
                      <a:pt x="50" y="56"/>
                    </a:lnTo>
                    <a:lnTo>
                      <a:pt x="43" y="68"/>
                    </a:lnTo>
                    <a:lnTo>
                      <a:pt x="35" y="81"/>
                    </a:lnTo>
                    <a:lnTo>
                      <a:pt x="29" y="94"/>
                    </a:lnTo>
                    <a:lnTo>
                      <a:pt x="23" y="108"/>
                    </a:lnTo>
                    <a:lnTo>
                      <a:pt x="17" y="121"/>
                    </a:lnTo>
                    <a:lnTo>
                      <a:pt x="13" y="136"/>
                    </a:lnTo>
                    <a:lnTo>
                      <a:pt x="9" y="150"/>
                    </a:lnTo>
                    <a:lnTo>
                      <a:pt x="5" y="164"/>
                    </a:lnTo>
                    <a:lnTo>
                      <a:pt x="3" y="179"/>
                    </a:lnTo>
                    <a:lnTo>
                      <a:pt x="1" y="194"/>
                    </a:lnTo>
                    <a:lnTo>
                      <a:pt x="0" y="209"/>
                    </a:lnTo>
                    <a:lnTo>
                      <a:pt x="0" y="224"/>
                    </a:lnTo>
                    <a:lnTo>
                      <a:pt x="0" y="239"/>
                    </a:lnTo>
                    <a:lnTo>
                      <a:pt x="1" y="254"/>
                    </a:lnTo>
                    <a:lnTo>
                      <a:pt x="3" y="269"/>
                    </a:lnTo>
                    <a:lnTo>
                      <a:pt x="5" y="284"/>
                    </a:lnTo>
                    <a:lnTo>
                      <a:pt x="9" y="299"/>
                    </a:lnTo>
                    <a:lnTo>
                      <a:pt x="13" y="313"/>
                    </a:lnTo>
                    <a:lnTo>
                      <a:pt x="17" y="327"/>
                    </a:lnTo>
                    <a:lnTo>
                      <a:pt x="23" y="341"/>
                    </a:lnTo>
                    <a:lnTo>
                      <a:pt x="29" y="355"/>
                    </a:lnTo>
                    <a:lnTo>
                      <a:pt x="35" y="368"/>
                    </a:lnTo>
                    <a:lnTo>
                      <a:pt x="43" y="381"/>
                    </a:lnTo>
                    <a:lnTo>
                      <a:pt x="50" y="393"/>
                    </a:lnTo>
                    <a:lnTo>
                      <a:pt x="59" y="405"/>
                    </a:lnTo>
                    <a:lnTo>
                      <a:pt x="69" y="417"/>
                    </a:lnTo>
                    <a:lnTo>
                      <a:pt x="78" y="429"/>
                    </a:lnTo>
                    <a:lnTo>
                      <a:pt x="89" y="440"/>
                    </a:lnTo>
                    <a:lnTo>
                      <a:pt x="93" y="444"/>
                    </a:lnTo>
                    <a:lnTo>
                      <a:pt x="99" y="446"/>
                    </a:lnTo>
                    <a:lnTo>
                      <a:pt x="104" y="448"/>
                    </a:lnTo>
                    <a:lnTo>
                      <a:pt x="111" y="448"/>
                    </a:lnTo>
                    <a:lnTo>
                      <a:pt x="116" y="448"/>
                    </a:lnTo>
                    <a:lnTo>
                      <a:pt x="121" y="446"/>
                    </a:lnTo>
                    <a:lnTo>
                      <a:pt x="127" y="444"/>
                    </a:lnTo>
                    <a:lnTo>
                      <a:pt x="131" y="440"/>
                    </a:lnTo>
                    <a:lnTo>
                      <a:pt x="135" y="435"/>
                    </a:lnTo>
                    <a:lnTo>
                      <a:pt x="138" y="430"/>
                    </a:lnTo>
                    <a:lnTo>
                      <a:pt x="139" y="425"/>
                    </a:lnTo>
                    <a:lnTo>
                      <a:pt x="141" y="418"/>
                    </a:lnTo>
                    <a:lnTo>
                      <a:pt x="139" y="413"/>
                    </a:lnTo>
                    <a:lnTo>
                      <a:pt x="138" y="407"/>
                    </a:lnTo>
                    <a:lnTo>
                      <a:pt x="135" y="402"/>
                    </a:lnTo>
                    <a:lnTo>
                      <a:pt x="131" y="397"/>
                    </a:lnTo>
                    <a:lnTo>
                      <a:pt x="123" y="388"/>
                    </a:lnTo>
                    <a:lnTo>
                      <a:pt x="115" y="380"/>
                    </a:lnTo>
                    <a:lnTo>
                      <a:pt x="107" y="370"/>
                    </a:lnTo>
                    <a:lnTo>
                      <a:pt x="101" y="360"/>
                    </a:lnTo>
                    <a:lnTo>
                      <a:pt x="94" y="350"/>
                    </a:lnTo>
                    <a:lnTo>
                      <a:pt x="88" y="340"/>
                    </a:lnTo>
                    <a:lnTo>
                      <a:pt x="83" y="329"/>
                    </a:lnTo>
                    <a:lnTo>
                      <a:pt x="78" y="317"/>
                    </a:lnTo>
                    <a:lnTo>
                      <a:pt x="74" y="307"/>
                    </a:lnTo>
                    <a:lnTo>
                      <a:pt x="70" y="296"/>
                    </a:lnTo>
                    <a:lnTo>
                      <a:pt x="67" y="284"/>
                    </a:lnTo>
                    <a:lnTo>
                      <a:pt x="64" y="272"/>
                    </a:lnTo>
                    <a:lnTo>
                      <a:pt x="62" y="260"/>
                    </a:lnTo>
                    <a:lnTo>
                      <a:pt x="61" y="249"/>
                    </a:lnTo>
                    <a:lnTo>
                      <a:pt x="60" y="237"/>
                    </a:lnTo>
                    <a:lnTo>
                      <a:pt x="60" y="2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2006"/>
              <p:cNvSpPr>
                <a:spLocks/>
              </p:cNvSpPr>
              <p:nvPr/>
            </p:nvSpPr>
            <p:spPr bwMode="auto">
              <a:xfrm>
                <a:off x="6199188" y="4886325"/>
                <a:ext cx="30163" cy="77788"/>
              </a:xfrm>
              <a:custGeom>
                <a:avLst/>
                <a:gdLst>
                  <a:gd name="T0" fmla="*/ 84 w 97"/>
                  <a:gd name="T1" fmla="*/ 4 h 241"/>
                  <a:gd name="T2" fmla="*/ 73 w 97"/>
                  <a:gd name="T3" fmla="*/ 0 h 241"/>
                  <a:gd name="T4" fmla="*/ 62 w 97"/>
                  <a:gd name="T5" fmla="*/ 0 h 241"/>
                  <a:gd name="T6" fmla="*/ 51 w 97"/>
                  <a:gd name="T7" fmla="*/ 4 h 241"/>
                  <a:gd name="T8" fmla="*/ 35 w 97"/>
                  <a:gd name="T9" fmla="*/ 20 h 241"/>
                  <a:gd name="T10" fmla="*/ 18 w 97"/>
                  <a:gd name="T11" fmla="*/ 46 h 241"/>
                  <a:gd name="T12" fmla="*/ 6 w 97"/>
                  <a:gd name="T13" fmla="*/ 74 h 241"/>
                  <a:gd name="T14" fmla="*/ 1 w 97"/>
                  <a:gd name="T15" fmla="*/ 105 h 241"/>
                  <a:gd name="T16" fmla="*/ 1 w 97"/>
                  <a:gd name="T17" fmla="*/ 136 h 241"/>
                  <a:gd name="T18" fmla="*/ 6 w 97"/>
                  <a:gd name="T19" fmla="*/ 166 h 241"/>
                  <a:gd name="T20" fmla="*/ 18 w 97"/>
                  <a:gd name="T21" fmla="*/ 195 h 241"/>
                  <a:gd name="T22" fmla="*/ 35 w 97"/>
                  <a:gd name="T23" fmla="*/ 221 h 241"/>
                  <a:gd name="T24" fmla="*/ 51 w 97"/>
                  <a:gd name="T25" fmla="*/ 236 h 241"/>
                  <a:gd name="T26" fmla="*/ 62 w 97"/>
                  <a:gd name="T27" fmla="*/ 240 h 241"/>
                  <a:gd name="T28" fmla="*/ 73 w 97"/>
                  <a:gd name="T29" fmla="*/ 240 h 241"/>
                  <a:gd name="T30" fmla="*/ 84 w 97"/>
                  <a:gd name="T31" fmla="*/ 236 h 241"/>
                  <a:gd name="T32" fmla="*/ 92 w 97"/>
                  <a:gd name="T33" fmla="*/ 227 h 241"/>
                  <a:gd name="T34" fmla="*/ 97 w 97"/>
                  <a:gd name="T35" fmla="*/ 217 h 241"/>
                  <a:gd name="T36" fmla="*/ 97 w 97"/>
                  <a:gd name="T37" fmla="*/ 205 h 241"/>
                  <a:gd name="T38" fmla="*/ 92 w 97"/>
                  <a:gd name="T39" fmla="*/ 194 h 241"/>
                  <a:gd name="T40" fmla="*/ 82 w 97"/>
                  <a:gd name="T41" fmla="*/ 182 h 241"/>
                  <a:gd name="T42" fmla="*/ 72 w 97"/>
                  <a:gd name="T43" fmla="*/ 166 h 241"/>
                  <a:gd name="T44" fmla="*/ 64 w 97"/>
                  <a:gd name="T45" fmla="*/ 149 h 241"/>
                  <a:gd name="T46" fmla="*/ 61 w 97"/>
                  <a:gd name="T47" fmla="*/ 130 h 241"/>
                  <a:gd name="T48" fmla="*/ 61 w 97"/>
                  <a:gd name="T49" fmla="*/ 110 h 241"/>
                  <a:gd name="T50" fmla="*/ 64 w 97"/>
                  <a:gd name="T51" fmla="*/ 92 h 241"/>
                  <a:gd name="T52" fmla="*/ 72 w 97"/>
                  <a:gd name="T53" fmla="*/ 74 h 241"/>
                  <a:gd name="T54" fmla="*/ 82 w 97"/>
                  <a:gd name="T55" fmla="*/ 58 h 241"/>
                  <a:gd name="T56" fmla="*/ 92 w 97"/>
                  <a:gd name="T57" fmla="*/ 46 h 241"/>
                  <a:gd name="T58" fmla="*/ 97 w 97"/>
                  <a:gd name="T59" fmla="*/ 35 h 241"/>
                  <a:gd name="T60" fmla="*/ 97 w 97"/>
                  <a:gd name="T61" fmla="*/ 23 h 241"/>
                  <a:gd name="T62" fmla="*/ 92 w 97"/>
                  <a:gd name="T63" fmla="*/ 13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7" h="241">
                    <a:moveTo>
                      <a:pt x="89" y="8"/>
                    </a:moveTo>
                    <a:lnTo>
                      <a:pt x="84" y="4"/>
                    </a:lnTo>
                    <a:lnTo>
                      <a:pt x="79" y="2"/>
                    </a:lnTo>
                    <a:lnTo>
                      <a:pt x="73" y="0"/>
                    </a:lnTo>
                    <a:lnTo>
                      <a:pt x="67" y="0"/>
                    </a:lnTo>
                    <a:lnTo>
                      <a:pt x="62" y="0"/>
                    </a:lnTo>
                    <a:lnTo>
                      <a:pt x="57" y="2"/>
                    </a:lnTo>
                    <a:lnTo>
                      <a:pt x="51" y="4"/>
                    </a:lnTo>
                    <a:lnTo>
                      <a:pt x="46" y="8"/>
                    </a:lnTo>
                    <a:lnTo>
                      <a:pt x="35" y="20"/>
                    </a:lnTo>
                    <a:lnTo>
                      <a:pt x="27" y="33"/>
                    </a:lnTo>
                    <a:lnTo>
                      <a:pt x="18" y="46"/>
                    </a:lnTo>
                    <a:lnTo>
                      <a:pt x="12" y="60"/>
                    </a:lnTo>
                    <a:lnTo>
                      <a:pt x="6" y="74"/>
                    </a:lnTo>
                    <a:lnTo>
                      <a:pt x="3" y="89"/>
                    </a:lnTo>
                    <a:lnTo>
                      <a:pt x="1" y="105"/>
                    </a:lnTo>
                    <a:lnTo>
                      <a:pt x="0" y="120"/>
                    </a:lnTo>
                    <a:lnTo>
                      <a:pt x="1" y="136"/>
                    </a:lnTo>
                    <a:lnTo>
                      <a:pt x="3" y="151"/>
                    </a:lnTo>
                    <a:lnTo>
                      <a:pt x="6" y="166"/>
                    </a:lnTo>
                    <a:lnTo>
                      <a:pt x="12" y="181"/>
                    </a:lnTo>
                    <a:lnTo>
                      <a:pt x="18" y="195"/>
                    </a:lnTo>
                    <a:lnTo>
                      <a:pt x="27" y="208"/>
                    </a:lnTo>
                    <a:lnTo>
                      <a:pt x="35" y="221"/>
                    </a:lnTo>
                    <a:lnTo>
                      <a:pt x="46" y="233"/>
                    </a:lnTo>
                    <a:lnTo>
                      <a:pt x="51" y="236"/>
                    </a:lnTo>
                    <a:lnTo>
                      <a:pt x="57" y="239"/>
                    </a:lnTo>
                    <a:lnTo>
                      <a:pt x="62" y="240"/>
                    </a:lnTo>
                    <a:lnTo>
                      <a:pt x="67" y="241"/>
                    </a:lnTo>
                    <a:lnTo>
                      <a:pt x="73" y="240"/>
                    </a:lnTo>
                    <a:lnTo>
                      <a:pt x="79" y="239"/>
                    </a:lnTo>
                    <a:lnTo>
                      <a:pt x="84" y="236"/>
                    </a:lnTo>
                    <a:lnTo>
                      <a:pt x="89" y="233"/>
                    </a:lnTo>
                    <a:lnTo>
                      <a:pt x="92" y="227"/>
                    </a:lnTo>
                    <a:lnTo>
                      <a:pt x="95" y="222"/>
                    </a:lnTo>
                    <a:lnTo>
                      <a:pt x="97" y="217"/>
                    </a:lnTo>
                    <a:lnTo>
                      <a:pt x="97" y="211"/>
                    </a:lnTo>
                    <a:lnTo>
                      <a:pt x="97" y="205"/>
                    </a:lnTo>
                    <a:lnTo>
                      <a:pt x="95" y="199"/>
                    </a:lnTo>
                    <a:lnTo>
                      <a:pt x="92" y="194"/>
                    </a:lnTo>
                    <a:lnTo>
                      <a:pt x="89" y="190"/>
                    </a:lnTo>
                    <a:lnTo>
                      <a:pt x="82" y="182"/>
                    </a:lnTo>
                    <a:lnTo>
                      <a:pt x="76" y="175"/>
                    </a:lnTo>
                    <a:lnTo>
                      <a:pt x="72" y="166"/>
                    </a:lnTo>
                    <a:lnTo>
                      <a:pt x="67" y="158"/>
                    </a:lnTo>
                    <a:lnTo>
                      <a:pt x="64" y="149"/>
                    </a:lnTo>
                    <a:lnTo>
                      <a:pt x="62" y="139"/>
                    </a:lnTo>
                    <a:lnTo>
                      <a:pt x="61" y="130"/>
                    </a:lnTo>
                    <a:lnTo>
                      <a:pt x="60" y="120"/>
                    </a:lnTo>
                    <a:lnTo>
                      <a:pt x="61" y="110"/>
                    </a:lnTo>
                    <a:lnTo>
                      <a:pt x="62" y="101"/>
                    </a:lnTo>
                    <a:lnTo>
                      <a:pt x="64" y="92"/>
                    </a:lnTo>
                    <a:lnTo>
                      <a:pt x="67" y="82"/>
                    </a:lnTo>
                    <a:lnTo>
                      <a:pt x="72" y="74"/>
                    </a:lnTo>
                    <a:lnTo>
                      <a:pt x="76" y="66"/>
                    </a:lnTo>
                    <a:lnTo>
                      <a:pt x="82" y="58"/>
                    </a:lnTo>
                    <a:lnTo>
                      <a:pt x="89" y="51"/>
                    </a:lnTo>
                    <a:lnTo>
                      <a:pt x="92" y="46"/>
                    </a:lnTo>
                    <a:lnTo>
                      <a:pt x="95" y="41"/>
                    </a:lnTo>
                    <a:lnTo>
                      <a:pt x="97" y="35"/>
                    </a:lnTo>
                    <a:lnTo>
                      <a:pt x="97" y="30"/>
                    </a:lnTo>
                    <a:lnTo>
                      <a:pt x="97" y="23"/>
                    </a:lnTo>
                    <a:lnTo>
                      <a:pt x="95" y="18"/>
                    </a:lnTo>
                    <a:lnTo>
                      <a:pt x="92" y="13"/>
                    </a:lnTo>
                    <a:lnTo>
                      <a:pt x="89"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10" name="Group 9"/>
          <p:cNvGrpSpPr/>
          <p:nvPr/>
        </p:nvGrpSpPr>
        <p:grpSpPr>
          <a:xfrm>
            <a:off x="981314" y="2738277"/>
            <a:ext cx="5948791" cy="1231106"/>
            <a:chOff x="1272602" y="1769926"/>
            <a:chExt cx="7931721" cy="1231106"/>
          </a:xfrm>
        </p:grpSpPr>
        <p:grpSp>
          <p:nvGrpSpPr>
            <p:cNvPr id="11" name="Group 10"/>
            <p:cNvGrpSpPr/>
            <p:nvPr/>
          </p:nvGrpSpPr>
          <p:grpSpPr>
            <a:xfrm>
              <a:off x="1272602" y="1923260"/>
              <a:ext cx="1108102" cy="924436"/>
              <a:chOff x="6105525" y="4249738"/>
              <a:chExt cx="287338" cy="239713"/>
            </a:xfrm>
            <a:solidFill>
              <a:srgbClr val="19B5FE"/>
            </a:solidFill>
            <a:effectLst>
              <a:outerShdw blurRad="25400" dist="38100" dir="2400000" algn="ctr" rotWithShape="0">
                <a:srgbClr val="000000">
                  <a:alpha val="10000"/>
                </a:srgbClr>
              </a:outerShdw>
            </a:effectLst>
          </p:grpSpPr>
          <p:sp>
            <p:nvSpPr>
              <p:cNvPr id="13" name="Freeform 2020"/>
              <p:cNvSpPr>
                <a:spLocks noEditPoints="1"/>
              </p:cNvSpPr>
              <p:nvPr/>
            </p:nvSpPr>
            <p:spPr bwMode="auto">
              <a:xfrm>
                <a:off x="6210300" y="4249738"/>
                <a:ext cx="182563" cy="203200"/>
              </a:xfrm>
              <a:custGeom>
                <a:avLst/>
                <a:gdLst>
                  <a:gd name="T0" fmla="*/ 541 w 572"/>
                  <a:gd name="T1" fmla="*/ 346 h 636"/>
                  <a:gd name="T2" fmla="*/ 533 w 572"/>
                  <a:gd name="T3" fmla="*/ 360 h 636"/>
                  <a:gd name="T4" fmla="*/ 521 w 572"/>
                  <a:gd name="T5" fmla="*/ 369 h 636"/>
                  <a:gd name="T6" fmla="*/ 505 w 572"/>
                  <a:gd name="T7" fmla="*/ 375 h 636"/>
                  <a:gd name="T8" fmla="*/ 482 w 572"/>
                  <a:gd name="T9" fmla="*/ 375 h 636"/>
                  <a:gd name="T10" fmla="*/ 497 w 572"/>
                  <a:gd name="T11" fmla="*/ 254 h 636"/>
                  <a:gd name="T12" fmla="*/ 513 w 572"/>
                  <a:gd name="T13" fmla="*/ 259 h 636"/>
                  <a:gd name="T14" fmla="*/ 528 w 572"/>
                  <a:gd name="T15" fmla="*/ 268 h 636"/>
                  <a:gd name="T16" fmla="*/ 538 w 572"/>
                  <a:gd name="T17" fmla="*/ 283 h 636"/>
                  <a:gd name="T18" fmla="*/ 542 w 572"/>
                  <a:gd name="T19" fmla="*/ 299 h 636"/>
                  <a:gd name="T20" fmla="*/ 497 w 572"/>
                  <a:gd name="T21" fmla="*/ 224 h 636"/>
                  <a:gd name="T22" fmla="*/ 482 w 572"/>
                  <a:gd name="T23" fmla="*/ 15 h 636"/>
                  <a:gd name="T24" fmla="*/ 480 w 572"/>
                  <a:gd name="T25" fmla="*/ 8 h 636"/>
                  <a:gd name="T26" fmla="*/ 474 w 572"/>
                  <a:gd name="T27" fmla="*/ 2 h 636"/>
                  <a:gd name="T28" fmla="*/ 467 w 572"/>
                  <a:gd name="T29" fmla="*/ 0 h 636"/>
                  <a:gd name="T30" fmla="*/ 459 w 572"/>
                  <a:gd name="T31" fmla="*/ 2 h 636"/>
                  <a:gd name="T32" fmla="*/ 406 w 572"/>
                  <a:gd name="T33" fmla="*/ 28 h 636"/>
                  <a:gd name="T34" fmla="*/ 337 w 572"/>
                  <a:gd name="T35" fmla="*/ 60 h 636"/>
                  <a:gd name="T36" fmla="*/ 288 w 572"/>
                  <a:gd name="T37" fmla="*/ 81 h 636"/>
                  <a:gd name="T38" fmla="*/ 234 w 572"/>
                  <a:gd name="T39" fmla="*/ 99 h 636"/>
                  <a:gd name="T40" fmla="*/ 176 w 572"/>
                  <a:gd name="T41" fmla="*/ 115 h 636"/>
                  <a:gd name="T42" fmla="*/ 112 w 572"/>
                  <a:gd name="T43" fmla="*/ 128 h 636"/>
                  <a:gd name="T44" fmla="*/ 40 w 572"/>
                  <a:gd name="T45" fmla="*/ 139 h 636"/>
                  <a:gd name="T46" fmla="*/ 0 w 572"/>
                  <a:gd name="T47" fmla="*/ 480 h 636"/>
                  <a:gd name="T48" fmla="*/ 2 w 572"/>
                  <a:gd name="T49" fmla="*/ 487 h 636"/>
                  <a:gd name="T50" fmla="*/ 73 w 572"/>
                  <a:gd name="T51" fmla="*/ 497 h 636"/>
                  <a:gd name="T52" fmla="*/ 138 w 572"/>
                  <a:gd name="T53" fmla="*/ 509 h 636"/>
                  <a:gd name="T54" fmla="*/ 197 w 572"/>
                  <a:gd name="T55" fmla="*/ 524 h 636"/>
                  <a:gd name="T56" fmla="*/ 249 w 572"/>
                  <a:gd name="T57" fmla="*/ 540 h 636"/>
                  <a:gd name="T58" fmla="*/ 299 w 572"/>
                  <a:gd name="T59" fmla="*/ 559 h 636"/>
                  <a:gd name="T60" fmla="*/ 345 w 572"/>
                  <a:gd name="T61" fmla="*/ 578 h 636"/>
                  <a:gd name="T62" fmla="*/ 433 w 572"/>
                  <a:gd name="T63" fmla="*/ 621 h 636"/>
                  <a:gd name="T64" fmla="*/ 464 w 572"/>
                  <a:gd name="T65" fmla="*/ 636 h 636"/>
                  <a:gd name="T66" fmla="*/ 471 w 572"/>
                  <a:gd name="T67" fmla="*/ 636 h 636"/>
                  <a:gd name="T68" fmla="*/ 478 w 572"/>
                  <a:gd name="T69" fmla="*/ 632 h 636"/>
                  <a:gd name="T70" fmla="*/ 481 w 572"/>
                  <a:gd name="T71" fmla="*/ 626 h 636"/>
                  <a:gd name="T72" fmla="*/ 482 w 572"/>
                  <a:gd name="T73" fmla="*/ 405 h 636"/>
                  <a:gd name="T74" fmla="*/ 505 w 572"/>
                  <a:gd name="T75" fmla="*/ 405 h 636"/>
                  <a:gd name="T76" fmla="*/ 520 w 572"/>
                  <a:gd name="T77" fmla="*/ 402 h 636"/>
                  <a:gd name="T78" fmla="*/ 532 w 572"/>
                  <a:gd name="T79" fmla="*/ 397 h 636"/>
                  <a:gd name="T80" fmla="*/ 545 w 572"/>
                  <a:gd name="T81" fmla="*/ 390 h 636"/>
                  <a:gd name="T82" fmla="*/ 555 w 572"/>
                  <a:gd name="T83" fmla="*/ 381 h 636"/>
                  <a:gd name="T84" fmla="*/ 562 w 572"/>
                  <a:gd name="T85" fmla="*/ 370 h 636"/>
                  <a:gd name="T86" fmla="*/ 569 w 572"/>
                  <a:gd name="T87" fmla="*/ 357 h 636"/>
                  <a:gd name="T88" fmla="*/ 571 w 572"/>
                  <a:gd name="T89" fmla="*/ 344 h 636"/>
                  <a:gd name="T90" fmla="*/ 572 w 572"/>
                  <a:gd name="T91" fmla="*/ 299 h 636"/>
                  <a:gd name="T92" fmla="*/ 570 w 572"/>
                  <a:gd name="T93" fmla="*/ 284 h 636"/>
                  <a:gd name="T94" fmla="*/ 566 w 572"/>
                  <a:gd name="T95" fmla="*/ 272 h 636"/>
                  <a:gd name="T96" fmla="*/ 558 w 572"/>
                  <a:gd name="T97" fmla="*/ 259 h 636"/>
                  <a:gd name="T98" fmla="*/ 550 w 572"/>
                  <a:gd name="T99" fmla="*/ 247 h 636"/>
                  <a:gd name="T100" fmla="*/ 538 w 572"/>
                  <a:gd name="T101" fmla="*/ 237 h 636"/>
                  <a:gd name="T102" fmla="*/ 525 w 572"/>
                  <a:gd name="T103" fmla="*/ 231 h 636"/>
                  <a:gd name="T104" fmla="*/ 511 w 572"/>
                  <a:gd name="T105" fmla="*/ 226 h 636"/>
                  <a:gd name="T106" fmla="*/ 497 w 572"/>
                  <a:gd name="T107" fmla="*/ 224 h 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72" h="636">
                    <a:moveTo>
                      <a:pt x="542" y="338"/>
                    </a:moveTo>
                    <a:lnTo>
                      <a:pt x="541" y="346"/>
                    </a:lnTo>
                    <a:lnTo>
                      <a:pt x="538" y="353"/>
                    </a:lnTo>
                    <a:lnTo>
                      <a:pt x="533" y="360"/>
                    </a:lnTo>
                    <a:lnTo>
                      <a:pt x="527" y="365"/>
                    </a:lnTo>
                    <a:lnTo>
                      <a:pt x="521" y="369"/>
                    </a:lnTo>
                    <a:lnTo>
                      <a:pt x="513" y="372"/>
                    </a:lnTo>
                    <a:lnTo>
                      <a:pt x="505" y="375"/>
                    </a:lnTo>
                    <a:lnTo>
                      <a:pt x="497" y="375"/>
                    </a:lnTo>
                    <a:lnTo>
                      <a:pt x="482" y="375"/>
                    </a:lnTo>
                    <a:lnTo>
                      <a:pt x="482" y="254"/>
                    </a:lnTo>
                    <a:lnTo>
                      <a:pt x="497" y="254"/>
                    </a:lnTo>
                    <a:lnTo>
                      <a:pt x="506" y="255"/>
                    </a:lnTo>
                    <a:lnTo>
                      <a:pt x="513" y="259"/>
                    </a:lnTo>
                    <a:lnTo>
                      <a:pt x="522" y="263"/>
                    </a:lnTo>
                    <a:lnTo>
                      <a:pt x="528" y="268"/>
                    </a:lnTo>
                    <a:lnTo>
                      <a:pt x="533" y="275"/>
                    </a:lnTo>
                    <a:lnTo>
                      <a:pt x="538" y="283"/>
                    </a:lnTo>
                    <a:lnTo>
                      <a:pt x="541" y="291"/>
                    </a:lnTo>
                    <a:lnTo>
                      <a:pt x="542" y="299"/>
                    </a:lnTo>
                    <a:lnTo>
                      <a:pt x="542" y="338"/>
                    </a:lnTo>
                    <a:close/>
                    <a:moveTo>
                      <a:pt x="497" y="224"/>
                    </a:moveTo>
                    <a:lnTo>
                      <a:pt x="482" y="224"/>
                    </a:lnTo>
                    <a:lnTo>
                      <a:pt x="482" y="15"/>
                    </a:lnTo>
                    <a:lnTo>
                      <a:pt x="481" y="12"/>
                    </a:lnTo>
                    <a:lnTo>
                      <a:pt x="480" y="8"/>
                    </a:lnTo>
                    <a:lnTo>
                      <a:pt x="478" y="6"/>
                    </a:lnTo>
                    <a:lnTo>
                      <a:pt x="474" y="2"/>
                    </a:lnTo>
                    <a:lnTo>
                      <a:pt x="471" y="1"/>
                    </a:lnTo>
                    <a:lnTo>
                      <a:pt x="467" y="0"/>
                    </a:lnTo>
                    <a:lnTo>
                      <a:pt x="464" y="1"/>
                    </a:lnTo>
                    <a:lnTo>
                      <a:pt x="459" y="2"/>
                    </a:lnTo>
                    <a:lnTo>
                      <a:pt x="451" y="7"/>
                    </a:lnTo>
                    <a:lnTo>
                      <a:pt x="406" y="28"/>
                    </a:lnTo>
                    <a:lnTo>
                      <a:pt x="361" y="51"/>
                    </a:lnTo>
                    <a:lnTo>
                      <a:pt x="337" y="60"/>
                    </a:lnTo>
                    <a:lnTo>
                      <a:pt x="313" y="71"/>
                    </a:lnTo>
                    <a:lnTo>
                      <a:pt x="288" y="81"/>
                    </a:lnTo>
                    <a:lnTo>
                      <a:pt x="262" y="89"/>
                    </a:lnTo>
                    <a:lnTo>
                      <a:pt x="234" y="99"/>
                    </a:lnTo>
                    <a:lnTo>
                      <a:pt x="206" y="106"/>
                    </a:lnTo>
                    <a:lnTo>
                      <a:pt x="176" y="115"/>
                    </a:lnTo>
                    <a:lnTo>
                      <a:pt x="145" y="121"/>
                    </a:lnTo>
                    <a:lnTo>
                      <a:pt x="112" y="128"/>
                    </a:lnTo>
                    <a:lnTo>
                      <a:pt x="78" y="133"/>
                    </a:lnTo>
                    <a:lnTo>
                      <a:pt x="40" y="139"/>
                    </a:lnTo>
                    <a:lnTo>
                      <a:pt x="0" y="143"/>
                    </a:lnTo>
                    <a:lnTo>
                      <a:pt x="0" y="480"/>
                    </a:lnTo>
                    <a:lnTo>
                      <a:pt x="0" y="484"/>
                    </a:lnTo>
                    <a:lnTo>
                      <a:pt x="2" y="487"/>
                    </a:lnTo>
                    <a:lnTo>
                      <a:pt x="38" y="491"/>
                    </a:lnTo>
                    <a:lnTo>
                      <a:pt x="73" y="497"/>
                    </a:lnTo>
                    <a:lnTo>
                      <a:pt x="107" y="502"/>
                    </a:lnTo>
                    <a:lnTo>
                      <a:pt x="138" y="509"/>
                    </a:lnTo>
                    <a:lnTo>
                      <a:pt x="168" y="515"/>
                    </a:lnTo>
                    <a:lnTo>
                      <a:pt x="197" y="524"/>
                    </a:lnTo>
                    <a:lnTo>
                      <a:pt x="224" y="531"/>
                    </a:lnTo>
                    <a:lnTo>
                      <a:pt x="249" y="540"/>
                    </a:lnTo>
                    <a:lnTo>
                      <a:pt x="274" y="549"/>
                    </a:lnTo>
                    <a:lnTo>
                      <a:pt x="299" y="559"/>
                    </a:lnTo>
                    <a:lnTo>
                      <a:pt x="322" y="569"/>
                    </a:lnTo>
                    <a:lnTo>
                      <a:pt x="345" y="578"/>
                    </a:lnTo>
                    <a:lnTo>
                      <a:pt x="390" y="600"/>
                    </a:lnTo>
                    <a:lnTo>
                      <a:pt x="433" y="621"/>
                    </a:lnTo>
                    <a:lnTo>
                      <a:pt x="459" y="635"/>
                    </a:lnTo>
                    <a:lnTo>
                      <a:pt x="464" y="636"/>
                    </a:lnTo>
                    <a:lnTo>
                      <a:pt x="467" y="636"/>
                    </a:lnTo>
                    <a:lnTo>
                      <a:pt x="471" y="636"/>
                    </a:lnTo>
                    <a:lnTo>
                      <a:pt x="474" y="634"/>
                    </a:lnTo>
                    <a:lnTo>
                      <a:pt x="478" y="632"/>
                    </a:lnTo>
                    <a:lnTo>
                      <a:pt x="480" y="629"/>
                    </a:lnTo>
                    <a:lnTo>
                      <a:pt x="481" y="626"/>
                    </a:lnTo>
                    <a:lnTo>
                      <a:pt x="482" y="621"/>
                    </a:lnTo>
                    <a:lnTo>
                      <a:pt x="482" y="405"/>
                    </a:lnTo>
                    <a:lnTo>
                      <a:pt x="497" y="405"/>
                    </a:lnTo>
                    <a:lnTo>
                      <a:pt x="505" y="405"/>
                    </a:lnTo>
                    <a:lnTo>
                      <a:pt x="512" y="403"/>
                    </a:lnTo>
                    <a:lnTo>
                      <a:pt x="520" y="402"/>
                    </a:lnTo>
                    <a:lnTo>
                      <a:pt x="526" y="399"/>
                    </a:lnTo>
                    <a:lnTo>
                      <a:pt x="532" y="397"/>
                    </a:lnTo>
                    <a:lnTo>
                      <a:pt x="539" y="394"/>
                    </a:lnTo>
                    <a:lnTo>
                      <a:pt x="545" y="390"/>
                    </a:lnTo>
                    <a:lnTo>
                      <a:pt x="550" y="385"/>
                    </a:lnTo>
                    <a:lnTo>
                      <a:pt x="555" y="381"/>
                    </a:lnTo>
                    <a:lnTo>
                      <a:pt x="559" y="376"/>
                    </a:lnTo>
                    <a:lnTo>
                      <a:pt x="562" y="370"/>
                    </a:lnTo>
                    <a:lnTo>
                      <a:pt x="566" y="364"/>
                    </a:lnTo>
                    <a:lnTo>
                      <a:pt x="569" y="357"/>
                    </a:lnTo>
                    <a:lnTo>
                      <a:pt x="570" y="351"/>
                    </a:lnTo>
                    <a:lnTo>
                      <a:pt x="571" y="344"/>
                    </a:lnTo>
                    <a:lnTo>
                      <a:pt x="572" y="338"/>
                    </a:lnTo>
                    <a:lnTo>
                      <a:pt x="572" y="299"/>
                    </a:lnTo>
                    <a:lnTo>
                      <a:pt x="571" y="292"/>
                    </a:lnTo>
                    <a:lnTo>
                      <a:pt x="570" y="284"/>
                    </a:lnTo>
                    <a:lnTo>
                      <a:pt x="568" y="278"/>
                    </a:lnTo>
                    <a:lnTo>
                      <a:pt x="566" y="272"/>
                    </a:lnTo>
                    <a:lnTo>
                      <a:pt x="562" y="264"/>
                    </a:lnTo>
                    <a:lnTo>
                      <a:pt x="558" y="259"/>
                    </a:lnTo>
                    <a:lnTo>
                      <a:pt x="554" y="252"/>
                    </a:lnTo>
                    <a:lnTo>
                      <a:pt x="550" y="247"/>
                    </a:lnTo>
                    <a:lnTo>
                      <a:pt x="544" y="243"/>
                    </a:lnTo>
                    <a:lnTo>
                      <a:pt x="538" y="237"/>
                    </a:lnTo>
                    <a:lnTo>
                      <a:pt x="531" y="234"/>
                    </a:lnTo>
                    <a:lnTo>
                      <a:pt x="525" y="231"/>
                    </a:lnTo>
                    <a:lnTo>
                      <a:pt x="518" y="228"/>
                    </a:lnTo>
                    <a:lnTo>
                      <a:pt x="511" y="226"/>
                    </a:lnTo>
                    <a:lnTo>
                      <a:pt x="505" y="225"/>
                    </a:lnTo>
                    <a:lnTo>
                      <a:pt x="497" y="224"/>
                    </a:lnTo>
                    <a:close/>
                  </a:path>
                </a:pathLst>
              </a:custGeom>
              <a:solidFill>
                <a:srgbClr val="0066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latin typeface="Candara" panose="020E0502030303020204" pitchFamily="34" charset="0"/>
                </a:endParaRPr>
              </a:p>
            </p:txBody>
          </p:sp>
          <p:sp>
            <p:nvSpPr>
              <p:cNvPr id="14" name="Freeform 2021"/>
              <p:cNvSpPr>
                <a:spLocks/>
              </p:cNvSpPr>
              <p:nvPr/>
            </p:nvSpPr>
            <p:spPr bwMode="auto">
              <a:xfrm>
                <a:off x="6105525" y="4297363"/>
                <a:ext cx="76200" cy="106363"/>
              </a:xfrm>
              <a:custGeom>
                <a:avLst/>
                <a:gdLst>
                  <a:gd name="T0" fmla="*/ 240 w 240"/>
                  <a:gd name="T1" fmla="*/ 0 h 334"/>
                  <a:gd name="T2" fmla="*/ 222 w 240"/>
                  <a:gd name="T3" fmla="*/ 0 h 334"/>
                  <a:gd name="T4" fmla="*/ 204 w 240"/>
                  <a:gd name="T5" fmla="*/ 1 h 334"/>
                  <a:gd name="T6" fmla="*/ 185 w 240"/>
                  <a:gd name="T7" fmla="*/ 1 h 334"/>
                  <a:gd name="T8" fmla="*/ 165 w 240"/>
                  <a:gd name="T9" fmla="*/ 1 h 334"/>
                  <a:gd name="T10" fmla="*/ 120 w 240"/>
                  <a:gd name="T11" fmla="*/ 1 h 334"/>
                  <a:gd name="T12" fmla="*/ 108 w 240"/>
                  <a:gd name="T13" fmla="*/ 2 h 334"/>
                  <a:gd name="T14" fmla="*/ 96 w 240"/>
                  <a:gd name="T15" fmla="*/ 4 h 334"/>
                  <a:gd name="T16" fmla="*/ 85 w 240"/>
                  <a:gd name="T17" fmla="*/ 8 h 334"/>
                  <a:gd name="T18" fmla="*/ 73 w 240"/>
                  <a:gd name="T19" fmla="*/ 12 h 334"/>
                  <a:gd name="T20" fmla="*/ 62 w 240"/>
                  <a:gd name="T21" fmla="*/ 17 h 334"/>
                  <a:gd name="T22" fmla="*/ 53 w 240"/>
                  <a:gd name="T23" fmla="*/ 24 h 334"/>
                  <a:gd name="T24" fmla="*/ 44 w 240"/>
                  <a:gd name="T25" fmla="*/ 32 h 334"/>
                  <a:gd name="T26" fmla="*/ 35 w 240"/>
                  <a:gd name="T27" fmla="*/ 41 h 334"/>
                  <a:gd name="T28" fmla="*/ 27 w 240"/>
                  <a:gd name="T29" fmla="*/ 51 h 334"/>
                  <a:gd name="T30" fmla="*/ 20 w 240"/>
                  <a:gd name="T31" fmla="*/ 60 h 334"/>
                  <a:gd name="T32" fmla="*/ 15 w 240"/>
                  <a:gd name="T33" fmla="*/ 72 h 334"/>
                  <a:gd name="T34" fmla="*/ 10 w 240"/>
                  <a:gd name="T35" fmla="*/ 84 h 334"/>
                  <a:gd name="T36" fmla="*/ 5 w 240"/>
                  <a:gd name="T37" fmla="*/ 96 h 334"/>
                  <a:gd name="T38" fmla="*/ 2 w 240"/>
                  <a:gd name="T39" fmla="*/ 110 h 334"/>
                  <a:gd name="T40" fmla="*/ 1 w 240"/>
                  <a:gd name="T41" fmla="*/ 122 h 334"/>
                  <a:gd name="T42" fmla="*/ 0 w 240"/>
                  <a:gd name="T43" fmla="*/ 136 h 334"/>
                  <a:gd name="T44" fmla="*/ 0 w 240"/>
                  <a:gd name="T45" fmla="*/ 212 h 334"/>
                  <a:gd name="T46" fmla="*/ 1 w 240"/>
                  <a:gd name="T47" fmla="*/ 224 h 334"/>
                  <a:gd name="T48" fmla="*/ 2 w 240"/>
                  <a:gd name="T49" fmla="*/ 237 h 334"/>
                  <a:gd name="T50" fmla="*/ 5 w 240"/>
                  <a:gd name="T51" fmla="*/ 249 h 334"/>
                  <a:gd name="T52" fmla="*/ 9 w 240"/>
                  <a:gd name="T53" fmla="*/ 261 h 334"/>
                  <a:gd name="T54" fmla="*/ 14 w 240"/>
                  <a:gd name="T55" fmla="*/ 272 h 334"/>
                  <a:gd name="T56" fmla="*/ 19 w 240"/>
                  <a:gd name="T57" fmla="*/ 281 h 334"/>
                  <a:gd name="T58" fmla="*/ 26 w 240"/>
                  <a:gd name="T59" fmla="*/ 290 h 334"/>
                  <a:gd name="T60" fmla="*/ 33 w 240"/>
                  <a:gd name="T61" fmla="*/ 298 h 334"/>
                  <a:gd name="T62" fmla="*/ 42 w 240"/>
                  <a:gd name="T63" fmla="*/ 306 h 334"/>
                  <a:gd name="T64" fmla="*/ 52 w 240"/>
                  <a:gd name="T65" fmla="*/ 312 h 334"/>
                  <a:gd name="T66" fmla="*/ 61 w 240"/>
                  <a:gd name="T67" fmla="*/ 319 h 334"/>
                  <a:gd name="T68" fmla="*/ 72 w 240"/>
                  <a:gd name="T69" fmla="*/ 323 h 334"/>
                  <a:gd name="T70" fmla="*/ 83 w 240"/>
                  <a:gd name="T71" fmla="*/ 327 h 334"/>
                  <a:gd name="T72" fmla="*/ 96 w 240"/>
                  <a:gd name="T73" fmla="*/ 329 h 334"/>
                  <a:gd name="T74" fmla="*/ 107 w 240"/>
                  <a:gd name="T75" fmla="*/ 332 h 334"/>
                  <a:gd name="T76" fmla="*/ 120 w 240"/>
                  <a:gd name="T77" fmla="*/ 332 h 334"/>
                  <a:gd name="T78" fmla="*/ 165 w 240"/>
                  <a:gd name="T79" fmla="*/ 332 h 334"/>
                  <a:gd name="T80" fmla="*/ 185 w 240"/>
                  <a:gd name="T81" fmla="*/ 332 h 334"/>
                  <a:gd name="T82" fmla="*/ 204 w 240"/>
                  <a:gd name="T83" fmla="*/ 333 h 334"/>
                  <a:gd name="T84" fmla="*/ 222 w 240"/>
                  <a:gd name="T85" fmla="*/ 333 h 334"/>
                  <a:gd name="T86" fmla="*/ 240 w 240"/>
                  <a:gd name="T87" fmla="*/ 334 h 334"/>
                  <a:gd name="T88" fmla="*/ 240 w 240"/>
                  <a:gd name="T89" fmla="*/ 333 h 334"/>
                  <a:gd name="T90" fmla="*/ 240 w 240"/>
                  <a:gd name="T91" fmla="*/ 332 h 334"/>
                  <a:gd name="T92" fmla="*/ 240 w 240"/>
                  <a:gd name="T93" fmla="*/ 0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40" h="334">
                    <a:moveTo>
                      <a:pt x="240" y="0"/>
                    </a:moveTo>
                    <a:lnTo>
                      <a:pt x="222" y="0"/>
                    </a:lnTo>
                    <a:lnTo>
                      <a:pt x="204" y="1"/>
                    </a:lnTo>
                    <a:lnTo>
                      <a:pt x="185" y="1"/>
                    </a:lnTo>
                    <a:lnTo>
                      <a:pt x="165" y="1"/>
                    </a:lnTo>
                    <a:lnTo>
                      <a:pt x="120" y="1"/>
                    </a:lnTo>
                    <a:lnTo>
                      <a:pt x="108" y="2"/>
                    </a:lnTo>
                    <a:lnTo>
                      <a:pt x="96" y="4"/>
                    </a:lnTo>
                    <a:lnTo>
                      <a:pt x="85" y="8"/>
                    </a:lnTo>
                    <a:lnTo>
                      <a:pt x="73" y="12"/>
                    </a:lnTo>
                    <a:lnTo>
                      <a:pt x="62" y="17"/>
                    </a:lnTo>
                    <a:lnTo>
                      <a:pt x="53" y="24"/>
                    </a:lnTo>
                    <a:lnTo>
                      <a:pt x="44" y="32"/>
                    </a:lnTo>
                    <a:lnTo>
                      <a:pt x="35" y="41"/>
                    </a:lnTo>
                    <a:lnTo>
                      <a:pt x="27" y="51"/>
                    </a:lnTo>
                    <a:lnTo>
                      <a:pt x="20" y="60"/>
                    </a:lnTo>
                    <a:lnTo>
                      <a:pt x="15" y="72"/>
                    </a:lnTo>
                    <a:lnTo>
                      <a:pt x="10" y="84"/>
                    </a:lnTo>
                    <a:lnTo>
                      <a:pt x="5" y="96"/>
                    </a:lnTo>
                    <a:lnTo>
                      <a:pt x="2" y="110"/>
                    </a:lnTo>
                    <a:lnTo>
                      <a:pt x="1" y="122"/>
                    </a:lnTo>
                    <a:lnTo>
                      <a:pt x="0" y="136"/>
                    </a:lnTo>
                    <a:lnTo>
                      <a:pt x="0" y="212"/>
                    </a:lnTo>
                    <a:lnTo>
                      <a:pt x="1" y="224"/>
                    </a:lnTo>
                    <a:lnTo>
                      <a:pt x="2" y="237"/>
                    </a:lnTo>
                    <a:lnTo>
                      <a:pt x="5" y="249"/>
                    </a:lnTo>
                    <a:lnTo>
                      <a:pt x="9" y="261"/>
                    </a:lnTo>
                    <a:lnTo>
                      <a:pt x="14" y="272"/>
                    </a:lnTo>
                    <a:lnTo>
                      <a:pt x="19" y="281"/>
                    </a:lnTo>
                    <a:lnTo>
                      <a:pt x="26" y="290"/>
                    </a:lnTo>
                    <a:lnTo>
                      <a:pt x="33" y="298"/>
                    </a:lnTo>
                    <a:lnTo>
                      <a:pt x="42" y="306"/>
                    </a:lnTo>
                    <a:lnTo>
                      <a:pt x="52" y="312"/>
                    </a:lnTo>
                    <a:lnTo>
                      <a:pt x="61" y="319"/>
                    </a:lnTo>
                    <a:lnTo>
                      <a:pt x="72" y="323"/>
                    </a:lnTo>
                    <a:lnTo>
                      <a:pt x="83" y="327"/>
                    </a:lnTo>
                    <a:lnTo>
                      <a:pt x="96" y="329"/>
                    </a:lnTo>
                    <a:lnTo>
                      <a:pt x="107" y="332"/>
                    </a:lnTo>
                    <a:lnTo>
                      <a:pt x="120" y="332"/>
                    </a:lnTo>
                    <a:lnTo>
                      <a:pt x="165" y="332"/>
                    </a:lnTo>
                    <a:lnTo>
                      <a:pt x="185" y="332"/>
                    </a:lnTo>
                    <a:lnTo>
                      <a:pt x="204" y="333"/>
                    </a:lnTo>
                    <a:lnTo>
                      <a:pt x="222" y="333"/>
                    </a:lnTo>
                    <a:lnTo>
                      <a:pt x="240" y="334"/>
                    </a:lnTo>
                    <a:lnTo>
                      <a:pt x="240" y="333"/>
                    </a:lnTo>
                    <a:lnTo>
                      <a:pt x="240" y="332"/>
                    </a:lnTo>
                    <a:lnTo>
                      <a:pt x="240" y="0"/>
                    </a:lnTo>
                    <a:close/>
                  </a:path>
                </a:pathLst>
              </a:custGeom>
              <a:solidFill>
                <a:srgbClr val="0066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latin typeface="Candara" panose="020E0502030303020204" pitchFamily="34" charset="0"/>
                </a:endParaRPr>
              </a:p>
            </p:txBody>
          </p:sp>
          <p:sp>
            <p:nvSpPr>
              <p:cNvPr id="15" name="Freeform 2022"/>
              <p:cNvSpPr>
                <a:spLocks/>
              </p:cNvSpPr>
              <p:nvPr/>
            </p:nvSpPr>
            <p:spPr bwMode="auto">
              <a:xfrm>
                <a:off x="6191250" y="4287838"/>
                <a:ext cx="57150" cy="201613"/>
              </a:xfrm>
              <a:custGeom>
                <a:avLst/>
                <a:gdLst>
                  <a:gd name="T0" fmla="*/ 154 w 177"/>
                  <a:gd name="T1" fmla="*/ 594 h 632"/>
                  <a:gd name="T2" fmla="*/ 126 w 177"/>
                  <a:gd name="T3" fmla="*/ 574 h 632"/>
                  <a:gd name="T4" fmla="*/ 100 w 177"/>
                  <a:gd name="T5" fmla="*/ 549 h 632"/>
                  <a:gd name="T6" fmla="*/ 79 w 177"/>
                  <a:gd name="T7" fmla="*/ 520 h 632"/>
                  <a:gd name="T8" fmla="*/ 60 w 177"/>
                  <a:gd name="T9" fmla="*/ 489 h 632"/>
                  <a:gd name="T10" fmla="*/ 46 w 177"/>
                  <a:gd name="T11" fmla="*/ 455 h 632"/>
                  <a:gd name="T12" fmla="*/ 37 w 177"/>
                  <a:gd name="T13" fmla="*/ 419 h 632"/>
                  <a:gd name="T14" fmla="*/ 31 w 177"/>
                  <a:gd name="T15" fmla="*/ 380 h 632"/>
                  <a:gd name="T16" fmla="*/ 30 w 177"/>
                  <a:gd name="T17" fmla="*/ 15 h 632"/>
                  <a:gd name="T18" fmla="*/ 29 w 177"/>
                  <a:gd name="T19" fmla="*/ 10 h 632"/>
                  <a:gd name="T20" fmla="*/ 26 w 177"/>
                  <a:gd name="T21" fmla="*/ 5 h 632"/>
                  <a:gd name="T22" fmla="*/ 22 w 177"/>
                  <a:gd name="T23" fmla="*/ 1 h 632"/>
                  <a:gd name="T24" fmla="*/ 15 w 177"/>
                  <a:gd name="T25" fmla="*/ 0 h 632"/>
                  <a:gd name="T26" fmla="*/ 10 w 177"/>
                  <a:gd name="T27" fmla="*/ 1 h 632"/>
                  <a:gd name="T28" fmla="*/ 5 w 177"/>
                  <a:gd name="T29" fmla="*/ 5 h 632"/>
                  <a:gd name="T30" fmla="*/ 1 w 177"/>
                  <a:gd name="T31" fmla="*/ 10 h 632"/>
                  <a:gd name="T32" fmla="*/ 0 w 177"/>
                  <a:gd name="T33" fmla="*/ 15 h 632"/>
                  <a:gd name="T34" fmla="*/ 1 w 177"/>
                  <a:gd name="T35" fmla="*/ 383 h 632"/>
                  <a:gd name="T36" fmla="*/ 7 w 177"/>
                  <a:gd name="T37" fmla="*/ 425 h 632"/>
                  <a:gd name="T38" fmla="*/ 18 w 177"/>
                  <a:gd name="T39" fmla="*/ 466 h 632"/>
                  <a:gd name="T40" fmla="*/ 34 w 177"/>
                  <a:gd name="T41" fmla="*/ 503 h 632"/>
                  <a:gd name="T42" fmla="*/ 54 w 177"/>
                  <a:gd name="T43" fmla="*/ 539 h 632"/>
                  <a:gd name="T44" fmla="*/ 78 w 177"/>
                  <a:gd name="T45" fmla="*/ 570 h 632"/>
                  <a:gd name="T46" fmla="*/ 107 w 177"/>
                  <a:gd name="T47" fmla="*/ 598 h 632"/>
                  <a:gd name="T48" fmla="*/ 139 w 177"/>
                  <a:gd name="T49" fmla="*/ 620 h 632"/>
                  <a:gd name="T50" fmla="*/ 159 w 177"/>
                  <a:gd name="T51" fmla="*/ 631 h 632"/>
                  <a:gd name="T52" fmla="*/ 167 w 177"/>
                  <a:gd name="T53" fmla="*/ 631 h 632"/>
                  <a:gd name="T54" fmla="*/ 173 w 177"/>
                  <a:gd name="T55" fmla="*/ 627 h 632"/>
                  <a:gd name="T56" fmla="*/ 176 w 177"/>
                  <a:gd name="T57" fmla="*/ 620 h 632"/>
                  <a:gd name="T58" fmla="*/ 177 w 177"/>
                  <a:gd name="T59" fmla="*/ 615 h 632"/>
                  <a:gd name="T60" fmla="*/ 175 w 177"/>
                  <a:gd name="T61" fmla="*/ 609 h 632"/>
                  <a:gd name="T62" fmla="*/ 171 w 177"/>
                  <a:gd name="T63" fmla="*/ 604 h 6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7" h="632">
                    <a:moveTo>
                      <a:pt x="169" y="603"/>
                    </a:moveTo>
                    <a:lnTo>
                      <a:pt x="154" y="594"/>
                    </a:lnTo>
                    <a:lnTo>
                      <a:pt x="139" y="585"/>
                    </a:lnTo>
                    <a:lnTo>
                      <a:pt x="126" y="574"/>
                    </a:lnTo>
                    <a:lnTo>
                      <a:pt x="113" y="562"/>
                    </a:lnTo>
                    <a:lnTo>
                      <a:pt x="100" y="549"/>
                    </a:lnTo>
                    <a:lnTo>
                      <a:pt x="89" y="535"/>
                    </a:lnTo>
                    <a:lnTo>
                      <a:pt x="79" y="520"/>
                    </a:lnTo>
                    <a:lnTo>
                      <a:pt x="69" y="505"/>
                    </a:lnTo>
                    <a:lnTo>
                      <a:pt x="60" y="489"/>
                    </a:lnTo>
                    <a:lnTo>
                      <a:pt x="53" y="472"/>
                    </a:lnTo>
                    <a:lnTo>
                      <a:pt x="46" y="455"/>
                    </a:lnTo>
                    <a:lnTo>
                      <a:pt x="41" y="437"/>
                    </a:lnTo>
                    <a:lnTo>
                      <a:pt x="37" y="419"/>
                    </a:lnTo>
                    <a:lnTo>
                      <a:pt x="34" y="399"/>
                    </a:lnTo>
                    <a:lnTo>
                      <a:pt x="31" y="380"/>
                    </a:lnTo>
                    <a:lnTo>
                      <a:pt x="30" y="361"/>
                    </a:lnTo>
                    <a:lnTo>
                      <a:pt x="30" y="15"/>
                    </a:lnTo>
                    <a:lnTo>
                      <a:pt x="30" y="12"/>
                    </a:lnTo>
                    <a:lnTo>
                      <a:pt x="29" y="10"/>
                    </a:lnTo>
                    <a:lnTo>
                      <a:pt x="28" y="7"/>
                    </a:lnTo>
                    <a:lnTo>
                      <a:pt x="26" y="5"/>
                    </a:lnTo>
                    <a:lnTo>
                      <a:pt x="24" y="3"/>
                    </a:lnTo>
                    <a:lnTo>
                      <a:pt x="22" y="1"/>
                    </a:lnTo>
                    <a:lnTo>
                      <a:pt x="19" y="0"/>
                    </a:lnTo>
                    <a:lnTo>
                      <a:pt x="15" y="0"/>
                    </a:lnTo>
                    <a:lnTo>
                      <a:pt x="13" y="0"/>
                    </a:lnTo>
                    <a:lnTo>
                      <a:pt x="10" y="1"/>
                    </a:lnTo>
                    <a:lnTo>
                      <a:pt x="8" y="3"/>
                    </a:lnTo>
                    <a:lnTo>
                      <a:pt x="5" y="5"/>
                    </a:lnTo>
                    <a:lnTo>
                      <a:pt x="4" y="7"/>
                    </a:lnTo>
                    <a:lnTo>
                      <a:pt x="1" y="10"/>
                    </a:lnTo>
                    <a:lnTo>
                      <a:pt x="1" y="12"/>
                    </a:lnTo>
                    <a:lnTo>
                      <a:pt x="0" y="15"/>
                    </a:lnTo>
                    <a:lnTo>
                      <a:pt x="0" y="361"/>
                    </a:lnTo>
                    <a:lnTo>
                      <a:pt x="1" y="383"/>
                    </a:lnTo>
                    <a:lnTo>
                      <a:pt x="4" y="404"/>
                    </a:lnTo>
                    <a:lnTo>
                      <a:pt x="7" y="425"/>
                    </a:lnTo>
                    <a:lnTo>
                      <a:pt x="12" y="445"/>
                    </a:lnTo>
                    <a:lnTo>
                      <a:pt x="18" y="466"/>
                    </a:lnTo>
                    <a:lnTo>
                      <a:pt x="25" y="485"/>
                    </a:lnTo>
                    <a:lnTo>
                      <a:pt x="34" y="503"/>
                    </a:lnTo>
                    <a:lnTo>
                      <a:pt x="43" y="522"/>
                    </a:lnTo>
                    <a:lnTo>
                      <a:pt x="54" y="539"/>
                    </a:lnTo>
                    <a:lnTo>
                      <a:pt x="65" y="555"/>
                    </a:lnTo>
                    <a:lnTo>
                      <a:pt x="78" y="570"/>
                    </a:lnTo>
                    <a:lnTo>
                      <a:pt x="92" y="585"/>
                    </a:lnTo>
                    <a:lnTo>
                      <a:pt x="107" y="598"/>
                    </a:lnTo>
                    <a:lnTo>
                      <a:pt x="122" y="609"/>
                    </a:lnTo>
                    <a:lnTo>
                      <a:pt x="139" y="620"/>
                    </a:lnTo>
                    <a:lnTo>
                      <a:pt x="156" y="630"/>
                    </a:lnTo>
                    <a:lnTo>
                      <a:pt x="159" y="631"/>
                    </a:lnTo>
                    <a:lnTo>
                      <a:pt x="162" y="632"/>
                    </a:lnTo>
                    <a:lnTo>
                      <a:pt x="167" y="631"/>
                    </a:lnTo>
                    <a:lnTo>
                      <a:pt x="170" y="630"/>
                    </a:lnTo>
                    <a:lnTo>
                      <a:pt x="173" y="627"/>
                    </a:lnTo>
                    <a:lnTo>
                      <a:pt x="175" y="623"/>
                    </a:lnTo>
                    <a:lnTo>
                      <a:pt x="176" y="620"/>
                    </a:lnTo>
                    <a:lnTo>
                      <a:pt x="177" y="617"/>
                    </a:lnTo>
                    <a:lnTo>
                      <a:pt x="177" y="615"/>
                    </a:lnTo>
                    <a:lnTo>
                      <a:pt x="176" y="612"/>
                    </a:lnTo>
                    <a:lnTo>
                      <a:pt x="175" y="609"/>
                    </a:lnTo>
                    <a:lnTo>
                      <a:pt x="173" y="606"/>
                    </a:lnTo>
                    <a:lnTo>
                      <a:pt x="171" y="604"/>
                    </a:lnTo>
                    <a:lnTo>
                      <a:pt x="169" y="603"/>
                    </a:lnTo>
                    <a:close/>
                  </a:path>
                </a:pathLst>
              </a:custGeom>
              <a:solidFill>
                <a:srgbClr val="0066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latin typeface="Candara" panose="020E0502030303020204" pitchFamily="34" charset="0"/>
                </a:endParaRPr>
              </a:p>
            </p:txBody>
          </p:sp>
        </p:grpSp>
        <p:sp>
          <p:nvSpPr>
            <p:cNvPr id="12" name="Rectangle 11"/>
            <p:cNvSpPr/>
            <p:nvPr>
              <p:custDataLst>
                <p:tags r:id="rId4"/>
              </p:custDataLst>
            </p:nvPr>
          </p:nvSpPr>
          <p:spPr>
            <a:xfrm>
              <a:off x="2523178" y="1769926"/>
              <a:ext cx="6681145" cy="1231106"/>
            </a:xfrm>
            <a:prstGeom prst="rect">
              <a:avLst/>
            </a:prstGeom>
          </p:spPr>
          <p:txBody>
            <a:bodyPr wrap="square" anchor="ctr">
              <a:spAutoFit/>
            </a:bodyPr>
            <a:lstStyle/>
            <a:p>
              <a:r>
                <a:rPr lang="en-US" sz="1400" b="1" u="sng" dirty="0">
                  <a:solidFill>
                    <a:srgbClr val="0066CC"/>
                  </a:solidFill>
                  <a:latin typeface="Candara" panose="020E0502030303020204" pitchFamily="34" charset="0"/>
                </a:rPr>
                <a:t>By The Numbers</a:t>
              </a:r>
            </a:p>
            <a:p>
              <a:pPr marL="171450" indent="-171450">
                <a:buFont typeface="Arial" panose="020B0604020202020204" pitchFamily="34" charset="0"/>
                <a:buChar char="•"/>
              </a:pPr>
              <a:r>
                <a:rPr lang="en-US" sz="1200" dirty="0">
                  <a:solidFill>
                    <a:srgbClr val="0066CC"/>
                  </a:solidFill>
                  <a:latin typeface="Candara" panose="020E0502030303020204" pitchFamily="34" charset="0"/>
                </a:rPr>
                <a:t>What’s the e-QIP inventory? </a:t>
              </a:r>
            </a:p>
            <a:p>
              <a:pPr marL="171450" indent="-171450">
                <a:buFont typeface="Arial" panose="020B0604020202020204" pitchFamily="34" charset="0"/>
                <a:buChar char="•"/>
              </a:pPr>
              <a:r>
                <a:rPr lang="en-US" sz="1200" dirty="0">
                  <a:solidFill>
                    <a:srgbClr val="0066CC"/>
                  </a:solidFill>
                  <a:latin typeface="Candara" panose="020E0502030303020204" pitchFamily="34" charset="0"/>
                </a:rPr>
                <a:t>How long does the subject have to fill out an e-QIP? </a:t>
              </a:r>
            </a:p>
            <a:p>
              <a:pPr marL="171450" indent="-171450">
                <a:buFont typeface="Arial" panose="020B0604020202020204" pitchFamily="34" charset="0"/>
                <a:buChar char="•"/>
              </a:pPr>
              <a:r>
                <a:rPr lang="en-US" sz="1200" dirty="0">
                  <a:solidFill>
                    <a:srgbClr val="0066CC"/>
                  </a:solidFill>
                  <a:latin typeface="Candara" panose="020E0502030303020204" pitchFamily="34" charset="0"/>
                </a:rPr>
                <a:t>How long does an FSO </a:t>
              </a:r>
              <a:r>
                <a:rPr lang="en-US" sz="1200" dirty="0" smtClean="0">
                  <a:solidFill>
                    <a:srgbClr val="0066CC"/>
                  </a:solidFill>
                  <a:latin typeface="Candara" panose="020E0502030303020204" pitchFamily="34" charset="0"/>
                </a:rPr>
                <a:t>have </a:t>
              </a:r>
              <a:r>
                <a:rPr lang="en-US" sz="1200" dirty="0">
                  <a:solidFill>
                    <a:srgbClr val="0066CC"/>
                  </a:solidFill>
                  <a:latin typeface="Candara" panose="020E0502030303020204" pitchFamily="34" charset="0"/>
                </a:rPr>
                <a:t>to review the completed SF86?</a:t>
              </a:r>
            </a:p>
            <a:p>
              <a:pPr marL="171450" indent="-171450">
                <a:buFont typeface="Arial" panose="020B0604020202020204" pitchFamily="34" charset="0"/>
                <a:buChar char="•"/>
              </a:pPr>
              <a:r>
                <a:rPr lang="en-US" sz="1200" dirty="0">
                  <a:solidFill>
                    <a:srgbClr val="0066CC"/>
                  </a:solidFill>
                  <a:latin typeface="Candara" panose="020E0502030303020204" pitchFamily="34" charset="0"/>
                </a:rPr>
                <a:t>How long does it take for an Interim to be issued? </a:t>
              </a:r>
              <a:endParaRPr lang="en-US" sz="1200" dirty="0" smtClean="0">
                <a:solidFill>
                  <a:srgbClr val="0066CC"/>
                </a:solidFill>
                <a:latin typeface="Candara" panose="020E0502030303020204" pitchFamily="34" charset="0"/>
              </a:endParaRPr>
            </a:p>
            <a:p>
              <a:pPr marL="171450" indent="-171450">
                <a:buFont typeface="Arial" panose="020B0604020202020204" pitchFamily="34" charset="0"/>
                <a:buChar char="•"/>
              </a:pPr>
              <a:endParaRPr lang="en-US" sz="1200" dirty="0">
                <a:solidFill>
                  <a:srgbClr val="0066CC"/>
                </a:solidFill>
                <a:latin typeface="Candara" panose="020E0502030303020204" pitchFamily="34" charset="0"/>
              </a:endParaRPr>
            </a:p>
          </p:txBody>
        </p:sp>
      </p:grpSp>
      <p:grpSp>
        <p:nvGrpSpPr>
          <p:cNvPr id="16" name="Group 15"/>
          <p:cNvGrpSpPr/>
          <p:nvPr/>
        </p:nvGrpSpPr>
        <p:grpSpPr>
          <a:xfrm>
            <a:off x="228600" y="1502215"/>
            <a:ext cx="5969568" cy="1046440"/>
            <a:chOff x="1272602" y="3278244"/>
            <a:chExt cx="7959424" cy="1046440"/>
          </a:xfrm>
        </p:grpSpPr>
        <p:grpSp>
          <p:nvGrpSpPr>
            <p:cNvPr id="17" name="Group 16"/>
            <p:cNvGrpSpPr/>
            <p:nvPr/>
          </p:nvGrpSpPr>
          <p:grpSpPr>
            <a:xfrm>
              <a:off x="1272602" y="3339245"/>
              <a:ext cx="1108102" cy="924436"/>
              <a:chOff x="6105525" y="4249738"/>
              <a:chExt cx="287338" cy="239713"/>
            </a:xfrm>
            <a:solidFill>
              <a:srgbClr val="D2527F"/>
            </a:solidFill>
            <a:effectLst>
              <a:outerShdw blurRad="25400" dist="38100" dir="2400000" algn="ctr" rotWithShape="0">
                <a:srgbClr val="000000">
                  <a:alpha val="10000"/>
                </a:srgbClr>
              </a:outerShdw>
            </a:effectLst>
          </p:grpSpPr>
          <p:sp>
            <p:nvSpPr>
              <p:cNvPr id="19" name="Freeform 2020"/>
              <p:cNvSpPr>
                <a:spLocks noEditPoints="1"/>
              </p:cNvSpPr>
              <p:nvPr/>
            </p:nvSpPr>
            <p:spPr bwMode="auto">
              <a:xfrm>
                <a:off x="6210300" y="4249738"/>
                <a:ext cx="182563" cy="203200"/>
              </a:xfrm>
              <a:custGeom>
                <a:avLst/>
                <a:gdLst>
                  <a:gd name="T0" fmla="*/ 541 w 572"/>
                  <a:gd name="T1" fmla="*/ 346 h 636"/>
                  <a:gd name="T2" fmla="*/ 533 w 572"/>
                  <a:gd name="T3" fmla="*/ 360 h 636"/>
                  <a:gd name="T4" fmla="*/ 521 w 572"/>
                  <a:gd name="T5" fmla="*/ 369 h 636"/>
                  <a:gd name="T6" fmla="*/ 505 w 572"/>
                  <a:gd name="T7" fmla="*/ 375 h 636"/>
                  <a:gd name="T8" fmla="*/ 482 w 572"/>
                  <a:gd name="T9" fmla="*/ 375 h 636"/>
                  <a:gd name="T10" fmla="*/ 497 w 572"/>
                  <a:gd name="T11" fmla="*/ 254 h 636"/>
                  <a:gd name="T12" fmla="*/ 513 w 572"/>
                  <a:gd name="T13" fmla="*/ 259 h 636"/>
                  <a:gd name="T14" fmla="*/ 528 w 572"/>
                  <a:gd name="T15" fmla="*/ 268 h 636"/>
                  <a:gd name="T16" fmla="*/ 538 w 572"/>
                  <a:gd name="T17" fmla="*/ 283 h 636"/>
                  <a:gd name="T18" fmla="*/ 542 w 572"/>
                  <a:gd name="T19" fmla="*/ 299 h 636"/>
                  <a:gd name="T20" fmla="*/ 497 w 572"/>
                  <a:gd name="T21" fmla="*/ 224 h 636"/>
                  <a:gd name="T22" fmla="*/ 482 w 572"/>
                  <a:gd name="T23" fmla="*/ 15 h 636"/>
                  <a:gd name="T24" fmla="*/ 480 w 572"/>
                  <a:gd name="T25" fmla="*/ 8 h 636"/>
                  <a:gd name="T26" fmla="*/ 474 w 572"/>
                  <a:gd name="T27" fmla="*/ 2 h 636"/>
                  <a:gd name="T28" fmla="*/ 467 w 572"/>
                  <a:gd name="T29" fmla="*/ 0 h 636"/>
                  <a:gd name="T30" fmla="*/ 459 w 572"/>
                  <a:gd name="T31" fmla="*/ 2 h 636"/>
                  <a:gd name="T32" fmla="*/ 406 w 572"/>
                  <a:gd name="T33" fmla="*/ 28 h 636"/>
                  <a:gd name="T34" fmla="*/ 337 w 572"/>
                  <a:gd name="T35" fmla="*/ 60 h 636"/>
                  <a:gd name="T36" fmla="*/ 288 w 572"/>
                  <a:gd name="T37" fmla="*/ 81 h 636"/>
                  <a:gd name="T38" fmla="*/ 234 w 572"/>
                  <a:gd name="T39" fmla="*/ 99 h 636"/>
                  <a:gd name="T40" fmla="*/ 176 w 572"/>
                  <a:gd name="T41" fmla="*/ 115 h 636"/>
                  <a:gd name="T42" fmla="*/ 112 w 572"/>
                  <a:gd name="T43" fmla="*/ 128 h 636"/>
                  <a:gd name="T44" fmla="*/ 40 w 572"/>
                  <a:gd name="T45" fmla="*/ 139 h 636"/>
                  <a:gd name="T46" fmla="*/ 0 w 572"/>
                  <a:gd name="T47" fmla="*/ 480 h 636"/>
                  <a:gd name="T48" fmla="*/ 2 w 572"/>
                  <a:gd name="T49" fmla="*/ 487 h 636"/>
                  <a:gd name="T50" fmla="*/ 73 w 572"/>
                  <a:gd name="T51" fmla="*/ 497 h 636"/>
                  <a:gd name="T52" fmla="*/ 138 w 572"/>
                  <a:gd name="T53" fmla="*/ 509 h 636"/>
                  <a:gd name="T54" fmla="*/ 197 w 572"/>
                  <a:gd name="T55" fmla="*/ 524 h 636"/>
                  <a:gd name="T56" fmla="*/ 249 w 572"/>
                  <a:gd name="T57" fmla="*/ 540 h 636"/>
                  <a:gd name="T58" fmla="*/ 299 w 572"/>
                  <a:gd name="T59" fmla="*/ 559 h 636"/>
                  <a:gd name="T60" fmla="*/ 345 w 572"/>
                  <a:gd name="T61" fmla="*/ 578 h 636"/>
                  <a:gd name="T62" fmla="*/ 433 w 572"/>
                  <a:gd name="T63" fmla="*/ 621 h 636"/>
                  <a:gd name="T64" fmla="*/ 464 w 572"/>
                  <a:gd name="T65" fmla="*/ 636 h 636"/>
                  <a:gd name="T66" fmla="*/ 471 w 572"/>
                  <a:gd name="T67" fmla="*/ 636 h 636"/>
                  <a:gd name="T68" fmla="*/ 478 w 572"/>
                  <a:gd name="T69" fmla="*/ 632 h 636"/>
                  <a:gd name="T70" fmla="*/ 481 w 572"/>
                  <a:gd name="T71" fmla="*/ 626 h 636"/>
                  <a:gd name="T72" fmla="*/ 482 w 572"/>
                  <a:gd name="T73" fmla="*/ 405 h 636"/>
                  <a:gd name="T74" fmla="*/ 505 w 572"/>
                  <a:gd name="T75" fmla="*/ 405 h 636"/>
                  <a:gd name="T76" fmla="*/ 520 w 572"/>
                  <a:gd name="T77" fmla="*/ 402 h 636"/>
                  <a:gd name="T78" fmla="*/ 532 w 572"/>
                  <a:gd name="T79" fmla="*/ 397 h 636"/>
                  <a:gd name="T80" fmla="*/ 545 w 572"/>
                  <a:gd name="T81" fmla="*/ 390 h 636"/>
                  <a:gd name="T82" fmla="*/ 555 w 572"/>
                  <a:gd name="T83" fmla="*/ 381 h 636"/>
                  <a:gd name="T84" fmla="*/ 562 w 572"/>
                  <a:gd name="T85" fmla="*/ 370 h 636"/>
                  <a:gd name="T86" fmla="*/ 569 w 572"/>
                  <a:gd name="T87" fmla="*/ 357 h 636"/>
                  <a:gd name="T88" fmla="*/ 571 w 572"/>
                  <a:gd name="T89" fmla="*/ 344 h 636"/>
                  <a:gd name="T90" fmla="*/ 572 w 572"/>
                  <a:gd name="T91" fmla="*/ 299 h 636"/>
                  <a:gd name="T92" fmla="*/ 570 w 572"/>
                  <a:gd name="T93" fmla="*/ 284 h 636"/>
                  <a:gd name="T94" fmla="*/ 566 w 572"/>
                  <a:gd name="T95" fmla="*/ 272 h 636"/>
                  <a:gd name="T96" fmla="*/ 558 w 572"/>
                  <a:gd name="T97" fmla="*/ 259 h 636"/>
                  <a:gd name="T98" fmla="*/ 550 w 572"/>
                  <a:gd name="T99" fmla="*/ 247 h 636"/>
                  <a:gd name="T100" fmla="*/ 538 w 572"/>
                  <a:gd name="T101" fmla="*/ 237 h 636"/>
                  <a:gd name="T102" fmla="*/ 525 w 572"/>
                  <a:gd name="T103" fmla="*/ 231 h 636"/>
                  <a:gd name="T104" fmla="*/ 511 w 572"/>
                  <a:gd name="T105" fmla="*/ 226 h 636"/>
                  <a:gd name="T106" fmla="*/ 497 w 572"/>
                  <a:gd name="T107" fmla="*/ 224 h 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72" h="636">
                    <a:moveTo>
                      <a:pt x="542" y="338"/>
                    </a:moveTo>
                    <a:lnTo>
                      <a:pt x="541" y="346"/>
                    </a:lnTo>
                    <a:lnTo>
                      <a:pt x="538" y="353"/>
                    </a:lnTo>
                    <a:lnTo>
                      <a:pt x="533" y="360"/>
                    </a:lnTo>
                    <a:lnTo>
                      <a:pt x="527" y="365"/>
                    </a:lnTo>
                    <a:lnTo>
                      <a:pt x="521" y="369"/>
                    </a:lnTo>
                    <a:lnTo>
                      <a:pt x="513" y="372"/>
                    </a:lnTo>
                    <a:lnTo>
                      <a:pt x="505" y="375"/>
                    </a:lnTo>
                    <a:lnTo>
                      <a:pt x="497" y="375"/>
                    </a:lnTo>
                    <a:lnTo>
                      <a:pt x="482" y="375"/>
                    </a:lnTo>
                    <a:lnTo>
                      <a:pt x="482" y="254"/>
                    </a:lnTo>
                    <a:lnTo>
                      <a:pt x="497" y="254"/>
                    </a:lnTo>
                    <a:lnTo>
                      <a:pt x="506" y="255"/>
                    </a:lnTo>
                    <a:lnTo>
                      <a:pt x="513" y="259"/>
                    </a:lnTo>
                    <a:lnTo>
                      <a:pt x="522" y="263"/>
                    </a:lnTo>
                    <a:lnTo>
                      <a:pt x="528" y="268"/>
                    </a:lnTo>
                    <a:lnTo>
                      <a:pt x="533" y="275"/>
                    </a:lnTo>
                    <a:lnTo>
                      <a:pt x="538" y="283"/>
                    </a:lnTo>
                    <a:lnTo>
                      <a:pt x="541" y="291"/>
                    </a:lnTo>
                    <a:lnTo>
                      <a:pt x="542" y="299"/>
                    </a:lnTo>
                    <a:lnTo>
                      <a:pt x="542" y="338"/>
                    </a:lnTo>
                    <a:close/>
                    <a:moveTo>
                      <a:pt x="497" y="224"/>
                    </a:moveTo>
                    <a:lnTo>
                      <a:pt x="482" y="224"/>
                    </a:lnTo>
                    <a:lnTo>
                      <a:pt x="482" y="15"/>
                    </a:lnTo>
                    <a:lnTo>
                      <a:pt x="481" y="12"/>
                    </a:lnTo>
                    <a:lnTo>
                      <a:pt x="480" y="8"/>
                    </a:lnTo>
                    <a:lnTo>
                      <a:pt x="478" y="6"/>
                    </a:lnTo>
                    <a:lnTo>
                      <a:pt x="474" y="2"/>
                    </a:lnTo>
                    <a:lnTo>
                      <a:pt x="471" y="1"/>
                    </a:lnTo>
                    <a:lnTo>
                      <a:pt x="467" y="0"/>
                    </a:lnTo>
                    <a:lnTo>
                      <a:pt x="464" y="1"/>
                    </a:lnTo>
                    <a:lnTo>
                      <a:pt x="459" y="2"/>
                    </a:lnTo>
                    <a:lnTo>
                      <a:pt x="451" y="7"/>
                    </a:lnTo>
                    <a:lnTo>
                      <a:pt x="406" y="28"/>
                    </a:lnTo>
                    <a:lnTo>
                      <a:pt x="361" y="51"/>
                    </a:lnTo>
                    <a:lnTo>
                      <a:pt x="337" y="60"/>
                    </a:lnTo>
                    <a:lnTo>
                      <a:pt x="313" y="71"/>
                    </a:lnTo>
                    <a:lnTo>
                      <a:pt x="288" y="81"/>
                    </a:lnTo>
                    <a:lnTo>
                      <a:pt x="262" y="89"/>
                    </a:lnTo>
                    <a:lnTo>
                      <a:pt x="234" y="99"/>
                    </a:lnTo>
                    <a:lnTo>
                      <a:pt x="206" y="106"/>
                    </a:lnTo>
                    <a:lnTo>
                      <a:pt x="176" y="115"/>
                    </a:lnTo>
                    <a:lnTo>
                      <a:pt x="145" y="121"/>
                    </a:lnTo>
                    <a:lnTo>
                      <a:pt x="112" y="128"/>
                    </a:lnTo>
                    <a:lnTo>
                      <a:pt x="78" y="133"/>
                    </a:lnTo>
                    <a:lnTo>
                      <a:pt x="40" y="139"/>
                    </a:lnTo>
                    <a:lnTo>
                      <a:pt x="0" y="143"/>
                    </a:lnTo>
                    <a:lnTo>
                      <a:pt x="0" y="480"/>
                    </a:lnTo>
                    <a:lnTo>
                      <a:pt x="0" y="484"/>
                    </a:lnTo>
                    <a:lnTo>
                      <a:pt x="2" y="487"/>
                    </a:lnTo>
                    <a:lnTo>
                      <a:pt x="38" y="491"/>
                    </a:lnTo>
                    <a:lnTo>
                      <a:pt x="73" y="497"/>
                    </a:lnTo>
                    <a:lnTo>
                      <a:pt x="107" y="502"/>
                    </a:lnTo>
                    <a:lnTo>
                      <a:pt x="138" y="509"/>
                    </a:lnTo>
                    <a:lnTo>
                      <a:pt x="168" y="515"/>
                    </a:lnTo>
                    <a:lnTo>
                      <a:pt x="197" y="524"/>
                    </a:lnTo>
                    <a:lnTo>
                      <a:pt x="224" y="531"/>
                    </a:lnTo>
                    <a:lnTo>
                      <a:pt x="249" y="540"/>
                    </a:lnTo>
                    <a:lnTo>
                      <a:pt x="274" y="549"/>
                    </a:lnTo>
                    <a:lnTo>
                      <a:pt x="299" y="559"/>
                    </a:lnTo>
                    <a:lnTo>
                      <a:pt x="322" y="569"/>
                    </a:lnTo>
                    <a:lnTo>
                      <a:pt x="345" y="578"/>
                    </a:lnTo>
                    <a:lnTo>
                      <a:pt x="390" y="600"/>
                    </a:lnTo>
                    <a:lnTo>
                      <a:pt x="433" y="621"/>
                    </a:lnTo>
                    <a:lnTo>
                      <a:pt x="459" y="635"/>
                    </a:lnTo>
                    <a:lnTo>
                      <a:pt x="464" y="636"/>
                    </a:lnTo>
                    <a:lnTo>
                      <a:pt x="467" y="636"/>
                    </a:lnTo>
                    <a:lnTo>
                      <a:pt x="471" y="636"/>
                    </a:lnTo>
                    <a:lnTo>
                      <a:pt x="474" y="634"/>
                    </a:lnTo>
                    <a:lnTo>
                      <a:pt x="478" y="632"/>
                    </a:lnTo>
                    <a:lnTo>
                      <a:pt x="480" y="629"/>
                    </a:lnTo>
                    <a:lnTo>
                      <a:pt x="481" y="626"/>
                    </a:lnTo>
                    <a:lnTo>
                      <a:pt x="482" y="621"/>
                    </a:lnTo>
                    <a:lnTo>
                      <a:pt x="482" y="405"/>
                    </a:lnTo>
                    <a:lnTo>
                      <a:pt x="497" y="405"/>
                    </a:lnTo>
                    <a:lnTo>
                      <a:pt x="505" y="405"/>
                    </a:lnTo>
                    <a:lnTo>
                      <a:pt x="512" y="403"/>
                    </a:lnTo>
                    <a:lnTo>
                      <a:pt x="520" y="402"/>
                    </a:lnTo>
                    <a:lnTo>
                      <a:pt x="526" y="399"/>
                    </a:lnTo>
                    <a:lnTo>
                      <a:pt x="532" y="397"/>
                    </a:lnTo>
                    <a:lnTo>
                      <a:pt x="539" y="394"/>
                    </a:lnTo>
                    <a:lnTo>
                      <a:pt x="545" y="390"/>
                    </a:lnTo>
                    <a:lnTo>
                      <a:pt x="550" y="385"/>
                    </a:lnTo>
                    <a:lnTo>
                      <a:pt x="555" y="381"/>
                    </a:lnTo>
                    <a:lnTo>
                      <a:pt x="559" y="376"/>
                    </a:lnTo>
                    <a:lnTo>
                      <a:pt x="562" y="370"/>
                    </a:lnTo>
                    <a:lnTo>
                      <a:pt x="566" y="364"/>
                    </a:lnTo>
                    <a:lnTo>
                      <a:pt x="569" y="357"/>
                    </a:lnTo>
                    <a:lnTo>
                      <a:pt x="570" y="351"/>
                    </a:lnTo>
                    <a:lnTo>
                      <a:pt x="571" y="344"/>
                    </a:lnTo>
                    <a:lnTo>
                      <a:pt x="572" y="338"/>
                    </a:lnTo>
                    <a:lnTo>
                      <a:pt x="572" y="299"/>
                    </a:lnTo>
                    <a:lnTo>
                      <a:pt x="571" y="292"/>
                    </a:lnTo>
                    <a:lnTo>
                      <a:pt x="570" y="284"/>
                    </a:lnTo>
                    <a:lnTo>
                      <a:pt x="568" y="278"/>
                    </a:lnTo>
                    <a:lnTo>
                      <a:pt x="566" y="272"/>
                    </a:lnTo>
                    <a:lnTo>
                      <a:pt x="562" y="264"/>
                    </a:lnTo>
                    <a:lnTo>
                      <a:pt x="558" y="259"/>
                    </a:lnTo>
                    <a:lnTo>
                      <a:pt x="554" y="252"/>
                    </a:lnTo>
                    <a:lnTo>
                      <a:pt x="550" y="247"/>
                    </a:lnTo>
                    <a:lnTo>
                      <a:pt x="544" y="243"/>
                    </a:lnTo>
                    <a:lnTo>
                      <a:pt x="538" y="237"/>
                    </a:lnTo>
                    <a:lnTo>
                      <a:pt x="531" y="234"/>
                    </a:lnTo>
                    <a:lnTo>
                      <a:pt x="525" y="231"/>
                    </a:lnTo>
                    <a:lnTo>
                      <a:pt x="518" y="228"/>
                    </a:lnTo>
                    <a:lnTo>
                      <a:pt x="511" y="226"/>
                    </a:lnTo>
                    <a:lnTo>
                      <a:pt x="505" y="225"/>
                    </a:lnTo>
                    <a:lnTo>
                      <a:pt x="497" y="2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latin typeface="Candara" panose="020E0502030303020204" pitchFamily="34" charset="0"/>
                </a:endParaRPr>
              </a:p>
            </p:txBody>
          </p:sp>
          <p:sp>
            <p:nvSpPr>
              <p:cNvPr id="20" name="Freeform 2021"/>
              <p:cNvSpPr>
                <a:spLocks/>
              </p:cNvSpPr>
              <p:nvPr/>
            </p:nvSpPr>
            <p:spPr bwMode="auto">
              <a:xfrm>
                <a:off x="6105525" y="4297363"/>
                <a:ext cx="76200" cy="106363"/>
              </a:xfrm>
              <a:custGeom>
                <a:avLst/>
                <a:gdLst>
                  <a:gd name="T0" fmla="*/ 240 w 240"/>
                  <a:gd name="T1" fmla="*/ 0 h 334"/>
                  <a:gd name="T2" fmla="*/ 222 w 240"/>
                  <a:gd name="T3" fmla="*/ 0 h 334"/>
                  <a:gd name="T4" fmla="*/ 204 w 240"/>
                  <a:gd name="T5" fmla="*/ 1 h 334"/>
                  <a:gd name="T6" fmla="*/ 185 w 240"/>
                  <a:gd name="T7" fmla="*/ 1 h 334"/>
                  <a:gd name="T8" fmla="*/ 165 w 240"/>
                  <a:gd name="T9" fmla="*/ 1 h 334"/>
                  <a:gd name="T10" fmla="*/ 120 w 240"/>
                  <a:gd name="T11" fmla="*/ 1 h 334"/>
                  <a:gd name="T12" fmla="*/ 108 w 240"/>
                  <a:gd name="T13" fmla="*/ 2 h 334"/>
                  <a:gd name="T14" fmla="*/ 96 w 240"/>
                  <a:gd name="T15" fmla="*/ 4 h 334"/>
                  <a:gd name="T16" fmla="*/ 85 w 240"/>
                  <a:gd name="T17" fmla="*/ 8 h 334"/>
                  <a:gd name="T18" fmla="*/ 73 w 240"/>
                  <a:gd name="T19" fmla="*/ 12 h 334"/>
                  <a:gd name="T20" fmla="*/ 62 w 240"/>
                  <a:gd name="T21" fmla="*/ 17 h 334"/>
                  <a:gd name="T22" fmla="*/ 53 w 240"/>
                  <a:gd name="T23" fmla="*/ 24 h 334"/>
                  <a:gd name="T24" fmla="*/ 44 w 240"/>
                  <a:gd name="T25" fmla="*/ 32 h 334"/>
                  <a:gd name="T26" fmla="*/ 35 w 240"/>
                  <a:gd name="T27" fmla="*/ 41 h 334"/>
                  <a:gd name="T28" fmla="*/ 27 w 240"/>
                  <a:gd name="T29" fmla="*/ 51 h 334"/>
                  <a:gd name="T30" fmla="*/ 20 w 240"/>
                  <a:gd name="T31" fmla="*/ 60 h 334"/>
                  <a:gd name="T32" fmla="*/ 15 w 240"/>
                  <a:gd name="T33" fmla="*/ 72 h 334"/>
                  <a:gd name="T34" fmla="*/ 10 w 240"/>
                  <a:gd name="T35" fmla="*/ 84 h 334"/>
                  <a:gd name="T36" fmla="*/ 5 w 240"/>
                  <a:gd name="T37" fmla="*/ 96 h 334"/>
                  <a:gd name="T38" fmla="*/ 2 w 240"/>
                  <a:gd name="T39" fmla="*/ 110 h 334"/>
                  <a:gd name="T40" fmla="*/ 1 w 240"/>
                  <a:gd name="T41" fmla="*/ 122 h 334"/>
                  <a:gd name="T42" fmla="*/ 0 w 240"/>
                  <a:gd name="T43" fmla="*/ 136 h 334"/>
                  <a:gd name="T44" fmla="*/ 0 w 240"/>
                  <a:gd name="T45" fmla="*/ 212 h 334"/>
                  <a:gd name="T46" fmla="*/ 1 w 240"/>
                  <a:gd name="T47" fmla="*/ 224 h 334"/>
                  <a:gd name="T48" fmla="*/ 2 w 240"/>
                  <a:gd name="T49" fmla="*/ 237 h 334"/>
                  <a:gd name="T50" fmla="*/ 5 w 240"/>
                  <a:gd name="T51" fmla="*/ 249 h 334"/>
                  <a:gd name="T52" fmla="*/ 9 w 240"/>
                  <a:gd name="T53" fmla="*/ 261 h 334"/>
                  <a:gd name="T54" fmla="*/ 14 w 240"/>
                  <a:gd name="T55" fmla="*/ 272 h 334"/>
                  <a:gd name="T56" fmla="*/ 19 w 240"/>
                  <a:gd name="T57" fmla="*/ 281 h 334"/>
                  <a:gd name="T58" fmla="*/ 26 w 240"/>
                  <a:gd name="T59" fmla="*/ 290 h 334"/>
                  <a:gd name="T60" fmla="*/ 33 w 240"/>
                  <a:gd name="T61" fmla="*/ 298 h 334"/>
                  <a:gd name="T62" fmla="*/ 42 w 240"/>
                  <a:gd name="T63" fmla="*/ 306 h 334"/>
                  <a:gd name="T64" fmla="*/ 52 w 240"/>
                  <a:gd name="T65" fmla="*/ 312 h 334"/>
                  <a:gd name="T66" fmla="*/ 61 w 240"/>
                  <a:gd name="T67" fmla="*/ 319 h 334"/>
                  <a:gd name="T68" fmla="*/ 72 w 240"/>
                  <a:gd name="T69" fmla="*/ 323 h 334"/>
                  <a:gd name="T70" fmla="*/ 83 w 240"/>
                  <a:gd name="T71" fmla="*/ 327 h 334"/>
                  <a:gd name="T72" fmla="*/ 96 w 240"/>
                  <a:gd name="T73" fmla="*/ 329 h 334"/>
                  <a:gd name="T74" fmla="*/ 107 w 240"/>
                  <a:gd name="T75" fmla="*/ 332 h 334"/>
                  <a:gd name="T76" fmla="*/ 120 w 240"/>
                  <a:gd name="T77" fmla="*/ 332 h 334"/>
                  <a:gd name="T78" fmla="*/ 165 w 240"/>
                  <a:gd name="T79" fmla="*/ 332 h 334"/>
                  <a:gd name="T80" fmla="*/ 185 w 240"/>
                  <a:gd name="T81" fmla="*/ 332 h 334"/>
                  <a:gd name="T82" fmla="*/ 204 w 240"/>
                  <a:gd name="T83" fmla="*/ 333 h 334"/>
                  <a:gd name="T84" fmla="*/ 222 w 240"/>
                  <a:gd name="T85" fmla="*/ 333 h 334"/>
                  <a:gd name="T86" fmla="*/ 240 w 240"/>
                  <a:gd name="T87" fmla="*/ 334 h 334"/>
                  <a:gd name="T88" fmla="*/ 240 w 240"/>
                  <a:gd name="T89" fmla="*/ 333 h 334"/>
                  <a:gd name="T90" fmla="*/ 240 w 240"/>
                  <a:gd name="T91" fmla="*/ 332 h 334"/>
                  <a:gd name="T92" fmla="*/ 240 w 240"/>
                  <a:gd name="T93" fmla="*/ 0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40" h="334">
                    <a:moveTo>
                      <a:pt x="240" y="0"/>
                    </a:moveTo>
                    <a:lnTo>
                      <a:pt x="222" y="0"/>
                    </a:lnTo>
                    <a:lnTo>
                      <a:pt x="204" y="1"/>
                    </a:lnTo>
                    <a:lnTo>
                      <a:pt x="185" y="1"/>
                    </a:lnTo>
                    <a:lnTo>
                      <a:pt x="165" y="1"/>
                    </a:lnTo>
                    <a:lnTo>
                      <a:pt x="120" y="1"/>
                    </a:lnTo>
                    <a:lnTo>
                      <a:pt x="108" y="2"/>
                    </a:lnTo>
                    <a:lnTo>
                      <a:pt x="96" y="4"/>
                    </a:lnTo>
                    <a:lnTo>
                      <a:pt x="85" y="8"/>
                    </a:lnTo>
                    <a:lnTo>
                      <a:pt x="73" y="12"/>
                    </a:lnTo>
                    <a:lnTo>
                      <a:pt x="62" y="17"/>
                    </a:lnTo>
                    <a:lnTo>
                      <a:pt x="53" y="24"/>
                    </a:lnTo>
                    <a:lnTo>
                      <a:pt x="44" y="32"/>
                    </a:lnTo>
                    <a:lnTo>
                      <a:pt x="35" y="41"/>
                    </a:lnTo>
                    <a:lnTo>
                      <a:pt x="27" y="51"/>
                    </a:lnTo>
                    <a:lnTo>
                      <a:pt x="20" y="60"/>
                    </a:lnTo>
                    <a:lnTo>
                      <a:pt x="15" y="72"/>
                    </a:lnTo>
                    <a:lnTo>
                      <a:pt x="10" y="84"/>
                    </a:lnTo>
                    <a:lnTo>
                      <a:pt x="5" y="96"/>
                    </a:lnTo>
                    <a:lnTo>
                      <a:pt x="2" y="110"/>
                    </a:lnTo>
                    <a:lnTo>
                      <a:pt x="1" y="122"/>
                    </a:lnTo>
                    <a:lnTo>
                      <a:pt x="0" y="136"/>
                    </a:lnTo>
                    <a:lnTo>
                      <a:pt x="0" y="212"/>
                    </a:lnTo>
                    <a:lnTo>
                      <a:pt x="1" y="224"/>
                    </a:lnTo>
                    <a:lnTo>
                      <a:pt x="2" y="237"/>
                    </a:lnTo>
                    <a:lnTo>
                      <a:pt x="5" y="249"/>
                    </a:lnTo>
                    <a:lnTo>
                      <a:pt x="9" y="261"/>
                    </a:lnTo>
                    <a:lnTo>
                      <a:pt x="14" y="272"/>
                    </a:lnTo>
                    <a:lnTo>
                      <a:pt x="19" y="281"/>
                    </a:lnTo>
                    <a:lnTo>
                      <a:pt x="26" y="290"/>
                    </a:lnTo>
                    <a:lnTo>
                      <a:pt x="33" y="298"/>
                    </a:lnTo>
                    <a:lnTo>
                      <a:pt x="42" y="306"/>
                    </a:lnTo>
                    <a:lnTo>
                      <a:pt x="52" y="312"/>
                    </a:lnTo>
                    <a:lnTo>
                      <a:pt x="61" y="319"/>
                    </a:lnTo>
                    <a:lnTo>
                      <a:pt x="72" y="323"/>
                    </a:lnTo>
                    <a:lnTo>
                      <a:pt x="83" y="327"/>
                    </a:lnTo>
                    <a:lnTo>
                      <a:pt x="96" y="329"/>
                    </a:lnTo>
                    <a:lnTo>
                      <a:pt x="107" y="332"/>
                    </a:lnTo>
                    <a:lnTo>
                      <a:pt x="120" y="332"/>
                    </a:lnTo>
                    <a:lnTo>
                      <a:pt x="165" y="332"/>
                    </a:lnTo>
                    <a:lnTo>
                      <a:pt x="185" y="332"/>
                    </a:lnTo>
                    <a:lnTo>
                      <a:pt x="204" y="333"/>
                    </a:lnTo>
                    <a:lnTo>
                      <a:pt x="222" y="333"/>
                    </a:lnTo>
                    <a:lnTo>
                      <a:pt x="240" y="334"/>
                    </a:lnTo>
                    <a:lnTo>
                      <a:pt x="240" y="333"/>
                    </a:lnTo>
                    <a:lnTo>
                      <a:pt x="240" y="332"/>
                    </a:lnTo>
                    <a:lnTo>
                      <a:pt x="24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latin typeface="Candara" panose="020E0502030303020204" pitchFamily="34" charset="0"/>
                </a:endParaRPr>
              </a:p>
            </p:txBody>
          </p:sp>
          <p:sp>
            <p:nvSpPr>
              <p:cNvPr id="21" name="Freeform 2022"/>
              <p:cNvSpPr>
                <a:spLocks/>
              </p:cNvSpPr>
              <p:nvPr/>
            </p:nvSpPr>
            <p:spPr bwMode="auto">
              <a:xfrm>
                <a:off x="6191250" y="4287838"/>
                <a:ext cx="57150" cy="201613"/>
              </a:xfrm>
              <a:custGeom>
                <a:avLst/>
                <a:gdLst>
                  <a:gd name="T0" fmla="*/ 154 w 177"/>
                  <a:gd name="T1" fmla="*/ 594 h 632"/>
                  <a:gd name="T2" fmla="*/ 126 w 177"/>
                  <a:gd name="T3" fmla="*/ 574 h 632"/>
                  <a:gd name="T4" fmla="*/ 100 w 177"/>
                  <a:gd name="T5" fmla="*/ 549 h 632"/>
                  <a:gd name="T6" fmla="*/ 79 w 177"/>
                  <a:gd name="T7" fmla="*/ 520 h 632"/>
                  <a:gd name="T8" fmla="*/ 60 w 177"/>
                  <a:gd name="T9" fmla="*/ 489 h 632"/>
                  <a:gd name="T10" fmla="*/ 46 w 177"/>
                  <a:gd name="T11" fmla="*/ 455 h 632"/>
                  <a:gd name="T12" fmla="*/ 37 w 177"/>
                  <a:gd name="T13" fmla="*/ 419 h 632"/>
                  <a:gd name="T14" fmla="*/ 31 w 177"/>
                  <a:gd name="T15" fmla="*/ 380 h 632"/>
                  <a:gd name="T16" fmla="*/ 30 w 177"/>
                  <a:gd name="T17" fmla="*/ 15 h 632"/>
                  <a:gd name="T18" fmla="*/ 29 w 177"/>
                  <a:gd name="T19" fmla="*/ 10 h 632"/>
                  <a:gd name="T20" fmla="*/ 26 w 177"/>
                  <a:gd name="T21" fmla="*/ 5 h 632"/>
                  <a:gd name="T22" fmla="*/ 22 w 177"/>
                  <a:gd name="T23" fmla="*/ 1 h 632"/>
                  <a:gd name="T24" fmla="*/ 15 w 177"/>
                  <a:gd name="T25" fmla="*/ 0 h 632"/>
                  <a:gd name="T26" fmla="*/ 10 w 177"/>
                  <a:gd name="T27" fmla="*/ 1 h 632"/>
                  <a:gd name="T28" fmla="*/ 5 w 177"/>
                  <a:gd name="T29" fmla="*/ 5 h 632"/>
                  <a:gd name="T30" fmla="*/ 1 w 177"/>
                  <a:gd name="T31" fmla="*/ 10 h 632"/>
                  <a:gd name="T32" fmla="*/ 0 w 177"/>
                  <a:gd name="T33" fmla="*/ 15 h 632"/>
                  <a:gd name="T34" fmla="*/ 1 w 177"/>
                  <a:gd name="T35" fmla="*/ 383 h 632"/>
                  <a:gd name="T36" fmla="*/ 7 w 177"/>
                  <a:gd name="T37" fmla="*/ 425 h 632"/>
                  <a:gd name="T38" fmla="*/ 18 w 177"/>
                  <a:gd name="T39" fmla="*/ 466 h 632"/>
                  <a:gd name="T40" fmla="*/ 34 w 177"/>
                  <a:gd name="T41" fmla="*/ 503 h 632"/>
                  <a:gd name="T42" fmla="*/ 54 w 177"/>
                  <a:gd name="T43" fmla="*/ 539 h 632"/>
                  <a:gd name="T44" fmla="*/ 78 w 177"/>
                  <a:gd name="T45" fmla="*/ 570 h 632"/>
                  <a:gd name="T46" fmla="*/ 107 w 177"/>
                  <a:gd name="T47" fmla="*/ 598 h 632"/>
                  <a:gd name="T48" fmla="*/ 139 w 177"/>
                  <a:gd name="T49" fmla="*/ 620 h 632"/>
                  <a:gd name="T50" fmla="*/ 159 w 177"/>
                  <a:gd name="T51" fmla="*/ 631 h 632"/>
                  <a:gd name="T52" fmla="*/ 167 w 177"/>
                  <a:gd name="T53" fmla="*/ 631 h 632"/>
                  <a:gd name="T54" fmla="*/ 173 w 177"/>
                  <a:gd name="T55" fmla="*/ 627 h 632"/>
                  <a:gd name="T56" fmla="*/ 176 w 177"/>
                  <a:gd name="T57" fmla="*/ 620 h 632"/>
                  <a:gd name="T58" fmla="*/ 177 w 177"/>
                  <a:gd name="T59" fmla="*/ 615 h 632"/>
                  <a:gd name="T60" fmla="*/ 175 w 177"/>
                  <a:gd name="T61" fmla="*/ 609 h 632"/>
                  <a:gd name="T62" fmla="*/ 171 w 177"/>
                  <a:gd name="T63" fmla="*/ 604 h 6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7" h="632">
                    <a:moveTo>
                      <a:pt x="169" y="603"/>
                    </a:moveTo>
                    <a:lnTo>
                      <a:pt x="154" y="594"/>
                    </a:lnTo>
                    <a:lnTo>
                      <a:pt x="139" y="585"/>
                    </a:lnTo>
                    <a:lnTo>
                      <a:pt x="126" y="574"/>
                    </a:lnTo>
                    <a:lnTo>
                      <a:pt x="113" y="562"/>
                    </a:lnTo>
                    <a:lnTo>
                      <a:pt x="100" y="549"/>
                    </a:lnTo>
                    <a:lnTo>
                      <a:pt x="89" y="535"/>
                    </a:lnTo>
                    <a:lnTo>
                      <a:pt x="79" y="520"/>
                    </a:lnTo>
                    <a:lnTo>
                      <a:pt x="69" y="505"/>
                    </a:lnTo>
                    <a:lnTo>
                      <a:pt x="60" y="489"/>
                    </a:lnTo>
                    <a:lnTo>
                      <a:pt x="53" y="472"/>
                    </a:lnTo>
                    <a:lnTo>
                      <a:pt x="46" y="455"/>
                    </a:lnTo>
                    <a:lnTo>
                      <a:pt x="41" y="437"/>
                    </a:lnTo>
                    <a:lnTo>
                      <a:pt x="37" y="419"/>
                    </a:lnTo>
                    <a:lnTo>
                      <a:pt x="34" y="399"/>
                    </a:lnTo>
                    <a:lnTo>
                      <a:pt x="31" y="380"/>
                    </a:lnTo>
                    <a:lnTo>
                      <a:pt x="30" y="361"/>
                    </a:lnTo>
                    <a:lnTo>
                      <a:pt x="30" y="15"/>
                    </a:lnTo>
                    <a:lnTo>
                      <a:pt x="30" y="12"/>
                    </a:lnTo>
                    <a:lnTo>
                      <a:pt x="29" y="10"/>
                    </a:lnTo>
                    <a:lnTo>
                      <a:pt x="28" y="7"/>
                    </a:lnTo>
                    <a:lnTo>
                      <a:pt x="26" y="5"/>
                    </a:lnTo>
                    <a:lnTo>
                      <a:pt x="24" y="3"/>
                    </a:lnTo>
                    <a:lnTo>
                      <a:pt x="22" y="1"/>
                    </a:lnTo>
                    <a:lnTo>
                      <a:pt x="19" y="0"/>
                    </a:lnTo>
                    <a:lnTo>
                      <a:pt x="15" y="0"/>
                    </a:lnTo>
                    <a:lnTo>
                      <a:pt x="13" y="0"/>
                    </a:lnTo>
                    <a:lnTo>
                      <a:pt x="10" y="1"/>
                    </a:lnTo>
                    <a:lnTo>
                      <a:pt x="8" y="3"/>
                    </a:lnTo>
                    <a:lnTo>
                      <a:pt x="5" y="5"/>
                    </a:lnTo>
                    <a:lnTo>
                      <a:pt x="4" y="7"/>
                    </a:lnTo>
                    <a:lnTo>
                      <a:pt x="1" y="10"/>
                    </a:lnTo>
                    <a:lnTo>
                      <a:pt x="1" y="12"/>
                    </a:lnTo>
                    <a:lnTo>
                      <a:pt x="0" y="15"/>
                    </a:lnTo>
                    <a:lnTo>
                      <a:pt x="0" y="361"/>
                    </a:lnTo>
                    <a:lnTo>
                      <a:pt x="1" y="383"/>
                    </a:lnTo>
                    <a:lnTo>
                      <a:pt x="4" y="404"/>
                    </a:lnTo>
                    <a:lnTo>
                      <a:pt x="7" y="425"/>
                    </a:lnTo>
                    <a:lnTo>
                      <a:pt x="12" y="445"/>
                    </a:lnTo>
                    <a:lnTo>
                      <a:pt x="18" y="466"/>
                    </a:lnTo>
                    <a:lnTo>
                      <a:pt x="25" y="485"/>
                    </a:lnTo>
                    <a:lnTo>
                      <a:pt x="34" y="503"/>
                    </a:lnTo>
                    <a:lnTo>
                      <a:pt x="43" y="522"/>
                    </a:lnTo>
                    <a:lnTo>
                      <a:pt x="54" y="539"/>
                    </a:lnTo>
                    <a:lnTo>
                      <a:pt x="65" y="555"/>
                    </a:lnTo>
                    <a:lnTo>
                      <a:pt x="78" y="570"/>
                    </a:lnTo>
                    <a:lnTo>
                      <a:pt x="92" y="585"/>
                    </a:lnTo>
                    <a:lnTo>
                      <a:pt x="107" y="598"/>
                    </a:lnTo>
                    <a:lnTo>
                      <a:pt x="122" y="609"/>
                    </a:lnTo>
                    <a:lnTo>
                      <a:pt x="139" y="620"/>
                    </a:lnTo>
                    <a:lnTo>
                      <a:pt x="156" y="630"/>
                    </a:lnTo>
                    <a:lnTo>
                      <a:pt x="159" y="631"/>
                    </a:lnTo>
                    <a:lnTo>
                      <a:pt x="162" y="632"/>
                    </a:lnTo>
                    <a:lnTo>
                      <a:pt x="167" y="631"/>
                    </a:lnTo>
                    <a:lnTo>
                      <a:pt x="170" y="630"/>
                    </a:lnTo>
                    <a:lnTo>
                      <a:pt x="173" y="627"/>
                    </a:lnTo>
                    <a:lnTo>
                      <a:pt x="175" y="623"/>
                    </a:lnTo>
                    <a:lnTo>
                      <a:pt x="176" y="620"/>
                    </a:lnTo>
                    <a:lnTo>
                      <a:pt x="177" y="617"/>
                    </a:lnTo>
                    <a:lnTo>
                      <a:pt x="177" y="615"/>
                    </a:lnTo>
                    <a:lnTo>
                      <a:pt x="176" y="612"/>
                    </a:lnTo>
                    <a:lnTo>
                      <a:pt x="175" y="609"/>
                    </a:lnTo>
                    <a:lnTo>
                      <a:pt x="173" y="606"/>
                    </a:lnTo>
                    <a:lnTo>
                      <a:pt x="171" y="604"/>
                    </a:lnTo>
                    <a:lnTo>
                      <a:pt x="169" y="6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latin typeface="Candara" panose="020E0502030303020204" pitchFamily="34" charset="0"/>
                </a:endParaRPr>
              </a:p>
            </p:txBody>
          </p:sp>
        </p:grpSp>
        <p:sp>
          <p:nvSpPr>
            <p:cNvPr id="18" name="Rectangle 17"/>
            <p:cNvSpPr/>
            <p:nvPr>
              <p:custDataLst>
                <p:tags r:id="rId3"/>
              </p:custDataLst>
            </p:nvPr>
          </p:nvSpPr>
          <p:spPr>
            <a:xfrm>
              <a:off x="2523178" y="3278244"/>
              <a:ext cx="6708848" cy="1046440"/>
            </a:xfrm>
            <a:prstGeom prst="rect">
              <a:avLst/>
            </a:prstGeom>
          </p:spPr>
          <p:txBody>
            <a:bodyPr wrap="square" anchor="ctr">
              <a:spAutoFit/>
            </a:bodyPr>
            <a:lstStyle/>
            <a:p>
              <a:r>
                <a:rPr lang="en-US" sz="1400" b="1" u="sng" dirty="0">
                  <a:solidFill>
                    <a:srgbClr val="D2527F"/>
                  </a:solidFill>
                  <a:latin typeface="Candara" panose="020E0502030303020204" pitchFamily="34" charset="0"/>
                </a:rPr>
                <a:t>The Basics</a:t>
              </a:r>
            </a:p>
            <a:p>
              <a:pPr marL="171450" indent="-171450">
                <a:buFont typeface="Arial" panose="020B0604020202020204" pitchFamily="34" charset="0"/>
                <a:buChar char="•"/>
              </a:pPr>
              <a:r>
                <a:rPr lang="en-US" sz="1200" dirty="0">
                  <a:solidFill>
                    <a:srgbClr val="D2527F"/>
                  </a:solidFill>
                  <a:latin typeface="Candara" panose="020E0502030303020204" pitchFamily="34" charset="0"/>
                </a:rPr>
                <a:t>What is an Interim clearance</a:t>
              </a:r>
              <a:r>
                <a:rPr lang="en-US" sz="1200" dirty="0" smtClean="0">
                  <a:solidFill>
                    <a:srgbClr val="D2527F"/>
                  </a:solidFill>
                  <a:latin typeface="Candara" panose="020E0502030303020204" pitchFamily="34" charset="0"/>
                </a:rPr>
                <a:t>?</a:t>
              </a:r>
              <a:endParaRPr lang="en-US" sz="1200" dirty="0">
                <a:solidFill>
                  <a:srgbClr val="D2527F"/>
                </a:solidFill>
                <a:latin typeface="Candara" panose="020E0502030303020204" pitchFamily="34" charset="0"/>
              </a:endParaRPr>
            </a:p>
            <a:p>
              <a:pPr marL="171450" indent="-171450">
                <a:buFont typeface="Arial" panose="020B0604020202020204" pitchFamily="34" charset="0"/>
                <a:buChar char="•"/>
              </a:pPr>
              <a:r>
                <a:rPr lang="en-US" sz="1200" dirty="0">
                  <a:solidFill>
                    <a:srgbClr val="D2527F"/>
                  </a:solidFill>
                  <a:latin typeface="Candara" panose="020E0502030303020204" pitchFamily="34" charset="0"/>
                </a:rPr>
                <a:t>Who issues an Interim </a:t>
              </a:r>
              <a:r>
                <a:rPr lang="en-US" sz="1200" dirty="0" smtClean="0">
                  <a:solidFill>
                    <a:srgbClr val="D2527F"/>
                  </a:solidFill>
                  <a:latin typeface="Candara" panose="020E0502030303020204" pitchFamily="34" charset="0"/>
                </a:rPr>
                <a:t>eligibility and why?</a:t>
              </a:r>
            </a:p>
            <a:p>
              <a:pPr marL="171450" indent="-171450">
                <a:buFont typeface="Arial" panose="020B0604020202020204" pitchFamily="34" charset="0"/>
                <a:buChar char="•"/>
              </a:pPr>
              <a:r>
                <a:rPr lang="en-US" sz="1200" dirty="0" smtClean="0">
                  <a:solidFill>
                    <a:srgbClr val="D2527F"/>
                  </a:solidFill>
                  <a:latin typeface="Candara" panose="020E0502030303020204" pitchFamily="34" charset="0"/>
                </a:rPr>
                <a:t>What </a:t>
              </a:r>
              <a:r>
                <a:rPr lang="en-US" sz="1200" dirty="0">
                  <a:solidFill>
                    <a:srgbClr val="D2527F"/>
                  </a:solidFill>
                  <a:latin typeface="Candara" panose="020E0502030303020204" pitchFamily="34" charset="0"/>
                </a:rPr>
                <a:t>are the different types of interim clearances? </a:t>
              </a:r>
            </a:p>
            <a:p>
              <a:pPr marL="171450" indent="-171450">
                <a:buFont typeface="Arial" panose="020B0604020202020204" pitchFamily="34" charset="0"/>
                <a:buChar char="•"/>
              </a:pPr>
              <a:r>
                <a:rPr lang="en-US" sz="1200" dirty="0">
                  <a:solidFill>
                    <a:srgbClr val="D2527F"/>
                  </a:solidFill>
                  <a:latin typeface="Candara" panose="020E0502030303020204" pitchFamily="34" charset="0"/>
                </a:rPr>
                <a:t>What information is reviewed for an Interim to be issued? </a:t>
              </a:r>
            </a:p>
          </p:txBody>
        </p:sp>
      </p:grpSp>
      <p:grpSp>
        <p:nvGrpSpPr>
          <p:cNvPr id="22" name="Group 21"/>
          <p:cNvGrpSpPr/>
          <p:nvPr/>
        </p:nvGrpSpPr>
        <p:grpSpPr>
          <a:xfrm>
            <a:off x="977219" y="5764398"/>
            <a:ext cx="7709581" cy="924436"/>
            <a:chOff x="1272602" y="4680821"/>
            <a:chExt cx="10279439" cy="924436"/>
          </a:xfrm>
        </p:grpSpPr>
        <p:grpSp>
          <p:nvGrpSpPr>
            <p:cNvPr id="23" name="Group 22"/>
            <p:cNvGrpSpPr/>
            <p:nvPr/>
          </p:nvGrpSpPr>
          <p:grpSpPr>
            <a:xfrm>
              <a:off x="1272602" y="4680821"/>
              <a:ext cx="1108102" cy="924436"/>
              <a:chOff x="6105525" y="4249738"/>
              <a:chExt cx="287338" cy="239713"/>
            </a:xfrm>
            <a:solidFill>
              <a:srgbClr val="9B59B6"/>
            </a:solidFill>
            <a:effectLst>
              <a:outerShdw blurRad="25400" dist="38100" dir="2400000" algn="ctr" rotWithShape="0">
                <a:srgbClr val="000000">
                  <a:alpha val="10000"/>
                </a:srgbClr>
              </a:outerShdw>
            </a:effectLst>
          </p:grpSpPr>
          <p:sp>
            <p:nvSpPr>
              <p:cNvPr id="25" name="Freeform 2020"/>
              <p:cNvSpPr>
                <a:spLocks noEditPoints="1"/>
              </p:cNvSpPr>
              <p:nvPr/>
            </p:nvSpPr>
            <p:spPr bwMode="auto">
              <a:xfrm>
                <a:off x="6210300" y="4249738"/>
                <a:ext cx="182563" cy="203200"/>
              </a:xfrm>
              <a:custGeom>
                <a:avLst/>
                <a:gdLst>
                  <a:gd name="T0" fmla="*/ 541 w 572"/>
                  <a:gd name="T1" fmla="*/ 346 h 636"/>
                  <a:gd name="T2" fmla="*/ 533 w 572"/>
                  <a:gd name="T3" fmla="*/ 360 h 636"/>
                  <a:gd name="T4" fmla="*/ 521 w 572"/>
                  <a:gd name="T5" fmla="*/ 369 h 636"/>
                  <a:gd name="T6" fmla="*/ 505 w 572"/>
                  <a:gd name="T7" fmla="*/ 375 h 636"/>
                  <a:gd name="T8" fmla="*/ 482 w 572"/>
                  <a:gd name="T9" fmla="*/ 375 h 636"/>
                  <a:gd name="T10" fmla="*/ 497 w 572"/>
                  <a:gd name="T11" fmla="*/ 254 h 636"/>
                  <a:gd name="T12" fmla="*/ 513 w 572"/>
                  <a:gd name="T13" fmla="*/ 259 h 636"/>
                  <a:gd name="T14" fmla="*/ 528 w 572"/>
                  <a:gd name="T15" fmla="*/ 268 h 636"/>
                  <a:gd name="T16" fmla="*/ 538 w 572"/>
                  <a:gd name="T17" fmla="*/ 283 h 636"/>
                  <a:gd name="T18" fmla="*/ 542 w 572"/>
                  <a:gd name="T19" fmla="*/ 299 h 636"/>
                  <a:gd name="T20" fmla="*/ 497 w 572"/>
                  <a:gd name="T21" fmla="*/ 224 h 636"/>
                  <a:gd name="T22" fmla="*/ 482 w 572"/>
                  <a:gd name="T23" fmla="*/ 15 h 636"/>
                  <a:gd name="T24" fmla="*/ 480 w 572"/>
                  <a:gd name="T25" fmla="*/ 8 h 636"/>
                  <a:gd name="T26" fmla="*/ 474 w 572"/>
                  <a:gd name="T27" fmla="*/ 2 h 636"/>
                  <a:gd name="T28" fmla="*/ 467 w 572"/>
                  <a:gd name="T29" fmla="*/ 0 h 636"/>
                  <a:gd name="T30" fmla="*/ 459 w 572"/>
                  <a:gd name="T31" fmla="*/ 2 h 636"/>
                  <a:gd name="T32" fmla="*/ 406 w 572"/>
                  <a:gd name="T33" fmla="*/ 28 h 636"/>
                  <a:gd name="T34" fmla="*/ 337 w 572"/>
                  <a:gd name="T35" fmla="*/ 60 h 636"/>
                  <a:gd name="T36" fmla="*/ 288 w 572"/>
                  <a:gd name="T37" fmla="*/ 81 h 636"/>
                  <a:gd name="T38" fmla="*/ 234 w 572"/>
                  <a:gd name="T39" fmla="*/ 99 h 636"/>
                  <a:gd name="T40" fmla="*/ 176 w 572"/>
                  <a:gd name="T41" fmla="*/ 115 h 636"/>
                  <a:gd name="T42" fmla="*/ 112 w 572"/>
                  <a:gd name="T43" fmla="*/ 128 h 636"/>
                  <a:gd name="T44" fmla="*/ 40 w 572"/>
                  <a:gd name="T45" fmla="*/ 139 h 636"/>
                  <a:gd name="T46" fmla="*/ 0 w 572"/>
                  <a:gd name="T47" fmla="*/ 480 h 636"/>
                  <a:gd name="T48" fmla="*/ 2 w 572"/>
                  <a:gd name="T49" fmla="*/ 487 h 636"/>
                  <a:gd name="T50" fmla="*/ 73 w 572"/>
                  <a:gd name="T51" fmla="*/ 497 h 636"/>
                  <a:gd name="T52" fmla="*/ 138 w 572"/>
                  <a:gd name="T53" fmla="*/ 509 h 636"/>
                  <a:gd name="T54" fmla="*/ 197 w 572"/>
                  <a:gd name="T55" fmla="*/ 524 h 636"/>
                  <a:gd name="T56" fmla="*/ 249 w 572"/>
                  <a:gd name="T57" fmla="*/ 540 h 636"/>
                  <a:gd name="T58" fmla="*/ 299 w 572"/>
                  <a:gd name="T59" fmla="*/ 559 h 636"/>
                  <a:gd name="T60" fmla="*/ 345 w 572"/>
                  <a:gd name="T61" fmla="*/ 578 h 636"/>
                  <a:gd name="T62" fmla="*/ 433 w 572"/>
                  <a:gd name="T63" fmla="*/ 621 h 636"/>
                  <a:gd name="T64" fmla="*/ 464 w 572"/>
                  <a:gd name="T65" fmla="*/ 636 h 636"/>
                  <a:gd name="T66" fmla="*/ 471 w 572"/>
                  <a:gd name="T67" fmla="*/ 636 h 636"/>
                  <a:gd name="T68" fmla="*/ 478 w 572"/>
                  <a:gd name="T69" fmla="*/ 632 h 636"/>
                  <a:gd name="T70" fmla="*/ 481 w 572"/>
                  <a:gd name="T71" fmla="*/ 626 h 636"/>
                  <a:gd name="T72" fmla="*/ 482 w 572"/>
                  <a:gd name="T73" fmla="*/ 405 h 636"/>
                  <a:gd name="T74" fmla="*/ 505 w 572"/>
                  <a:gd name="T75" fmla="*/ 405 h 636"/>
                  <a:gd name="T76" fmla="*/ 520 w 572"/>
                  <a:gd name="T77" fmla="*/ 402 h 636"/>
                  <a:gd name="T78" fmla="*/ 532 w 572"/>
                  <a:gd name="T79" fmla="*/ 397 h 636"/>
                  <a:gd name="T80" fmla="*/ 545 w 572"/>
                  <a:gd name="T81" fmla="*/ 390 h 636"/>
                  <a:gd name="T82" fmla="*/ 555 w 572"/>
                  <a:gd name="T83" fmla="*/ 381 h 636"/>
                  <a:gd name="T84" fmla="*/ 562 w 572"/>
                  <a:gd name="T85" fmla="*/ 370 h 636"/>
                  <a:gd name="T86" fmla="*/ 569 w 572"/>
                  <a:gd name="T87" fmla="*/ 357 h 636"/>
                  <a:gd name="T88" fmla="*/ 571 w 572"/>
                  <a:gd name="T89" fmla="*/ 344 h 636"/>
                  <a:gd name="T90" fmla="*/ 572 w 572"/>
                  <a:gd name="T91" fmla="*/ 299 h 636"/>
                  <a:gd name="T92" fmla="*/ 570 w 572"/>
                  <a:gd name="T93" fmla="*/ 284 h 636"/>
                  <a:gd name="T94" fmla="*/ 566 w 572"/>
                  <a:gd name="T95" fmla="*/ 272 h 636"/>
                  <a:gd name="T96" fmla="*/ 558 w 572"/>
                  <a:gd name="T97" fmla="*/ 259 h 636"/>
                  <a:gd name="T98" fmla="*/ 550 w 572"/>
                  <a:gd name="T99" fmla="*/ 247 h 636"/>
                  <a:gd name="T100" fmla="*/ 538 w 572"/>
                  <a:gd name="T101" fmla="*/ 237 h 636"/>
                  <a:gd name="T102" fmla="*/ 525 w 572"/>
                  <a:gd name="T103" fmla="*/ 231 h 636"/>
                  <a:gd name="T104" fmla="*/ 511 w 572"/>
                  <a:gd name="T105" fmla="*/ 226 h 636"/>
                  <a:gd name="T106" fmla="*/ 497 w 572"/>
                  <a:gd name="T107" fmla="*/ 224 h 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72" h="636">
                    <a:moveTo>
                      <a:pt x="542" y="338"/>
                    </a:moveTo>
                    <a:lnTo>
                      <a:pt x="541" y="346"/>
                    </a:lnTo>
                    <a:lnTo>
                      <a:pt x="538" y="353"/>
                    </a:lnTo>
                    <a:lnTo>
                      <a:pt x="533" y="360"/>
                    </a:lnTo>
                    <a:lnTo>
                      <a:pt x="527" y="365"/>
                    </a:lnTo>
                    <a:lnTo>
                      <a:pt x="521" y="369"/>
                    </a:lnTo>
                    <a:lnTo>
                      <a:pt x="513" y="372"/>
                    </a:lnTo>
                    <a:lnTo>
                      <a:pt x="505" y="375"/>
                    </a:lnTo>
                    <a:lnTo>
                      <a:pt x="497" y="375"/>
                    </a:lnTo>
                    <a:lnTo>
                      <a:pt x="482" y="375"/>
                    </a:lnTo>
                    <a:lnTo>
                      <a:pt x="482" y="254"/>
                    </a:lnTo>
                    <a:lnTo>
                      <a:pt x="497" y="254"/>
                    </a:lnTo>
                    <a:lnTo>
                      <a:pt x="506" y="255"/>
                    </a:lnTo>
                    <a:lnTo>
                      <a:pt x="513" y="259"/>
                    </a:lnTo>
                    <a:lnTo>
                      <a:pt x="522" y="263"/>
                    </a:lnTo>
                    <a:lnTo>
                      <a:pt x="528" y="268"/>
                    </a:lnTo>
                    <a:lnTo>
                      <a:pt x="533" y="275"/>
                    </a:lnTo>
                    <a:lnTo>
                      <a:pt x="538" y="283"/>
                    </a:lnTo>
                    <a:lnTo>
                      <a:pt x="541" y="291"/>
                    </a:lnTo>
                    <a:lnTo>
                      <a:pt x="542" y="299"/>
                    </a:lnTo>
                    <a:lnTo>
                      <a:pt x="542" y="338"/>
                    </a:lnTo>
                    <a:close/>
                    <a:moveTo>
                      <a:pt x="497" y="224"/>
                    </a:moveTo>
                    <a:lnTo>
                      <a:pt x="482" y="224"/>
                    </a:lnTo>
                    <a:lnTo>
                      <a:pt x="482" y="15"/>
                    </a:lnTo>
                    <a:lnTo>
                      <a:pt x="481" y="12"/>
                    </a:lnTo>
                    <a:lnTo>
                      <a:pt x="480" y="8"/>
                    </a:lnTo>
                    <a:lnTo>
                      <a:pt x="478" y="6"/>
                    </a:lnTo>
                    <a:lnTo>
                      <a:pt x="474" y="2"/>
                    </a:lnTo>
                    <a:lnTo>
                      <a:pt x="471" y="1"/>
                    </a:lnTo>
                    <a:lnTo>
                      <a:pt x="467" y="0"/>
                    </a:lnTo>
                    <a:lnTo>
                      <a:pt x="464" y="1"/>
                    </a:lnTo>
                    <a:lnTo>
                      <a:pt x="459" y="2"/>
                    </a:lnTo>
                    <a:lnTo>
                      <a:pt x="451" y="7"/>
                    </a:lnTo>
                    <a:lnTo>
                      <a:pt x="406" y="28"/>
                    </a:lnTo>
                    <a:lnTo>
                      <a:pt x="361" y="51"/>
                    </a:lnTo>
                    <a:lnTo>
                      <a:pt x="337" y="60"/>
                    </a:lnTo>
                    <a:lnTo>
                      <a:pt x="313" y="71"/>
                    </a:lnTo>
                    <a:lnTo>
                      <a:pt x="288" y="81"/>
                    </a:lnTo>
                    <a:lnTo>
                      <a:pt x="262" y="89"/>
                    </a:lnTo>
                    <a:lnTo>
                      <a:pt x="234" y="99"/>
                    </a:lnTo>
                    <a:lnTo>
                      <a:pt x="206" y="106"/>
                    </a:lnTo>
                    <a:lnTo>
                      <a:pt x="176" y="115"/>
                    </a:lnTo>
                    <a:lnTo>
                      <a:pt x="145" y="121"/>
                    </a:lnTo>
                    <a:lnTo>
                      <a:pt x="112" y="128"/>
                    </a:lnTo>
                    <a:lnTo>
                      <a:pt x="78" y="133"/>
                    </a:lnTo>
                    <a:lnTo>
                      <a:pt x="40" y="139"/>
                    </a:lnTo>
                    <a:lnTo>
                      <a:pt x="0" y="143"/>
                    </a:lnTo>
                    <a:lnTo>
                      <a:pt x="0" y="480"/>
                    </a:lnTo>
                    <a:lnTo>
                      <a:pt x="0" y="484"/>
                    </a:lnTo>
                    <a:lnTo>
                      <a:pt x="2" y="487"/>
                    </a:lnTo>
                    <a:lnTo>
                      <a:pt x="38" y="491"/>
                    </a:lnTo>
                    <a:lnTo>
                      <a:pt x="73" y="497"/>
                    </a:lnTo>
                    <a:lnTo>
                      <a:pt x="107" y="502"/>
                    </a:lnTo>
                    <a:lnTo>
                      <a:pt x="138" y="509"/>
                    </a:lnTo>
                    <a:lnTo>
                      <a:pt x="168" y="515"/>
                    </a:lnTo>
                    <a:lnTo>
                      <a:pt x="197" y="524"/>
                    </a:lnTo>
                    <a:lnTo>
                      <a:pt x="224" y="531"/>
                    </a:lnTo>
                    <a:lnTo>
                      <a:pt x="249" y="540"/>
                    </a:lnTo>
                    <a:lnTo>
                      <a:pt x="274" y="549"/>
                    </a:lnTo>
                    <a:lnTo>
                      <a:pt x="299" y="559"/>
                    </a:lnTo>
                    <a:lnTo>
                      <a:pt x="322" y="569"/>
                    </a:lnTo>
                    <a:lnTo>
                      <a:pt x="345" y="578"/>
                    </a:lnTo>
                    <a:lnTo>
                      <a:pt x="390" y="600"/>
                    </a:lnTo>
                    <a:lnTo>
                      <a:pt x="433" y="621"/>
                    </a:lnTo>
                    <a:lnTo>
                      <a:pt x="459" y="635"/>
                    </a:lnTo>
                    <a:lnTo>
                      <a:pt x="464" y="636"/>
                    </a:lnTo>
                    <a:lnTo>
                      <a:pt x="467" y="636"/>
                    </a:lnTo>
                    <a:lnTo>
                      <a:pt x="471" y="636"/>
                    </a:lnTo>
                    <a:lnTo>
                      <a:pt x="474" y="634"/>
                    </a:lnTo>
                    <a:lnTo>
                      <a:pt x="478" y="632"/>
                    </a:lnTo>
                    <a:lnTo>
                      <a:pt x="480" y="629"/>
                    </a:lnTo>
                    <a:lnTo>
                      <a:pt x="481" y="626"/>
                    </a:lnTo>
                    <a:lnTo>
                      <a:pt x="482" y="621"/>
                    </a:lnTo>
                    <a:lnTo>
                      <a:pt x="482" y="405"/>
                    </a:lnTo>
                    <a:lnTo>
                      <a:pt x="497" y="405"/>
                    </a:lnTo>
                    <a:lnTo>
                      <a:pt x="505" y="405"/>
                    </a:lnTo>
                    <a:lnTo>
                      <a:pt x="512" y="403"/>
                    </a:lnTo>
                    <a:lnTo>
                      <a:pt x="520" y="402"/>
                    </a:lnTo>
                    <a:lnTo>
                      <a:pt x="526" y="399"/>
                    </a:lnTo>
                    <a:lnTo>
                      <a:pt x="532" y="397"/>
                    </a:lnTo>
                    <a:lnTo>
                      <a:pt x="539" y="394"/>
                    </a:lnTo>
                    <a:lnTo>
                      <a:pt x="545" y="390"/>
                    </a:lnTo>
                    <a:lnTo>
                      <a:pt x="550" y="385"/>
                    </a:lnTo>
                    <a:lnTo>
                      <a:pt x="555" y="381"/>
                    </a:lnTo>
                    <a:lnTo>
                      <a:pt x="559" y="376"/>
                    </a:lnTo>
                    <a:lnTo>
                      <a:pt x="562" y="370"/>
                    </a:lnTo>
                    <a:lnTo>
                      <a:pt x="566" y="364"/>
                    </a:lnTo>
                    <a:lnTo>
                      <a:pt x="569" y="357"/>
                    </a:lnTo>
                    <a:lnTo>
                      <a:pt x="570" y="351"/>
                    </a:lnTo>
                    <a:lnTo>
                      <a:pt x="571" y="344"/>
                    </a:lnTo>
                    <a:lnTo>
                      <a:pt x="572" y="338"/>
                    </a:lnTo>
                    <a:lnTo>
                      <a:pt x="572" y="299"/>
                    </a:lnTo>
                    <a:lnTo>
                      <a:pt x="571" y="292"/>
                    </a:lnTo>
                    <a:lnTo>
                      <a:pt x="570" y="284"/>
                    </a:lnTo>
                    <a:lnTo>
                      <a:pt x="568" y="278"/>
                    </a:lnTo>
                    <a:lnTo>
                      <a:pt x="566" y="272"/>
                    </a:lnTo>
                    <a:lnTo>
                      <a:pt x="562" y="264"/>
                    </a:lnTo>
                    <a:lnTo>
                      <a:pt x="558" y="259"/>
                    </a:lnTo>
                    <a:lnTo>
                      <a:pt x="554" y="252"/>
                    </a:lnTo>
                    <a:lnTo>
                      <a:pt x="550" y="247"/>
                    </a:lnTo>
                    <a:lnTo>
                      <a:pt x="544" y="243"/>
                    </a:lnTo>
                    <a:lnTo>
                      <a:pt x="538" y="237"/>
                    </a:lnTo>
                    <a:lnTo>
                      <a:pt x="531" y="234"/>
                    </a:lnTo>
                    <a:lnTo>
                      <a:pt x="525" y="231"/>
                    </a:lnTo>
                    <a:lnTo>
                      <a:pt x="518" y="228"/>
                    </a:lnTo>
                    <a:lnTo>
                      <a:pt x="511" y="226"/>
                    </a:lnTo>
                    <a:lnTo>
                      <a:pt x="505" y="225"/>
                    </a:lnTo>
                    <a:lnTo>
                      <a:pt x="497" y="2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latin typeface="Candara" panose="020E0502030303020204" pitchFamily="34" charset="0"/>
                </a:endParaRPr>
              </a:p>
            </p:txBody>
          </p:sp>
          <p:sp>
            <p:nvSpPr>
              <p:cNvPr id="26" name="Freeform 2021"/>
              <p:cNvSpPr>
                <a:spLocks/>
              </p:cNvSpPr>
              <p:nvPr/>
            </p:nvSpPr>
            <p:spPr bwMode="auto">
              <a:xfrm>
                <a:off x="6105525" y="4297363"/>
                <a:ext cx="76200" cy="106363"/>
              </a:xfrm>
              <a:custGeom>
                <a:avLst/>
                <a:gdLst>
                  <a:gd name="T0" fmla="*/ 240 w 240"/>
                  <a:gd name="T1" fmla="*/ 0 h 334"/>
                  <a:gd name="T2" fmla="*/ 222 w 240"/>
                  <a:gd name="T3" fmla="*/ 0 h 334"/>
                  <a:gd name="T4" fmla="*/ 204 w 240"/>
                  <a:gd name="T5" fmla="*/ 1 h 334"/>
                  <a:gd name="T6" fmla="*/ 185 w 240"/>
                  <a:gd name="T7" fmla="*/ 1 h 334"/>
                  <a:gd name="T8" fmla="*/ 165 w 240"/>
                  <a:gd name="T9" fmla="*/ 1 h 334"/>
                  <a:gd name="T10" fmla="*/ 120 w 240"/>
                  <a:gd name="T11" fmla="*/ 1 h 334"/>
                  <a:gd name="T12" fmla="*/ 108 w 240"/>
                  <a:gd name="T13" fmla="*/ 2 h 334"/>
                  <a:gd name="T14" fmla="*/ 96 w 240"/>
                  <a:gd name="T15" fmla="*/ 4 h 334"/>
                  <a:gd name="T16" fmla="*/ 85 w 240"/>
                  <a:gd name="T17" fmla="*/ 8 h 334"/>
                  <a:gd name="T18" fmla="*/ 73 w 240"/>
                  <a:gd name="T19" fmla="*/ 12 h 334"/>
                  <a:gd name="T20" fmla="*/ 62 w 240"/>
                  <a:gd name="T21" fmla="*/ 17 h 334"/>
                  <a:gd name="T22" fmla="*/ 53 w 240"/>
                  <a:gd name="T23" fmla="*/ 24 h 334"/>
                  <a:gd name="T24" fmla="*/ 44 w 240"/>
                  <a:gd name="T25" fmla="*/ 32 h 334"/>
                  <a:gd name="T26" fmla="*/ 35 w 240"/>
                  <a:gd name="T27" fmla="*/ 41 h 334"/>
                  <a:gd name="T28" fmla="*/ 27 w 240"/>
                  <a:gd name="T29" fmla="*/ 51 h 334"/>
                  <a:gd name="T30" fmla="*/ 20 w 240"/>
                  <a:gd name="T31" fmla="*/ 60 h 334"/>
                  <a:gd name="T32" fmla="*/ 15 w 240"/>
                  <a:gd name="T33" fmla="*/ 72 h 334"/>
                  <a:gd name="T34" fmla="*/ 10 w 240"/>
                  <a:gd name="T35" fmla="*/ 84 h 334"/>
                  <a:gd name="T36" fmla="*/ 5 w 240"/>
                  <a:gd name="T37" fmla="*/ 96 h 334"/>
                  <a:gd name="T38" fmla="*/ 2 w 240"/>
                  <a:gd name="T39" fmla="*/ 110 h 334"/>
                  <a:gd name="T40" fmla="*/ 1 w 240"/>
                  <a:gd name="T41" fmla="*/ 122 h 334"/>
                  <a:gd name="T42" fmla="*/ 0 w 240"/>
                  <a:gd name="T43" fmla="*/ 136 h 334"/>
                  <a:gd name="T44" fmla="*/ 0 w 240"/>
                  <a:gd name="T45" fmla="*/ 212 h 334"/>
                  <a:gd name="T46" fmla="*/ 1 w 240"/>
                  <a:gd name="T47" fmla="*/ 224 h 334"/>
                  <a:gd name="T48" fmla="*/ 2 w 240"/>
                  <a:gd name="T49" fmla="*/ 237 h 334"/>
                  <a:gd name="T50" fmla="*/ 5 w 240"/>
                  <a:gd name="T51" fmla="*/ 249 h 334"/>
                  <a:gd name="T52" fmla="*/ 9 w 240"/>
                  <a:gd name="T53" fmla="*/ 261 h 334"/>
                  <a:gd name="T54" fmla="*/ 14 w 240"/>
                  <a:gd name="T55" fmla="*/ 272 h 334"/>
                  <a:gd name="T56" fmla="*/ 19 w 240"/>
                  <a:gd name="T57" fmla="*/ 281 h 334"/>
                  <a:gd name="T58" fmla="*/ 26 w 240"/>
                  <a:gd name="T59" fmla="*/ 290 h 334"/>
                  <a:gd name="T60" fmla="*/ 33 w 240"/>
                  <a:gd name="T61" fmla="*/ 298 h 334"/>
                  <a:gd name="T62" fmla="*/ 42 w 240"/>
                  <a:gd name="T63" fmla="*/ 306 h 334"/>
                  <a:gd name="T64" fmla="*/ 52 w 240"/>
                  <a:gd name="T65" fmla="*/ 312 h 334"/>
                  <a:gd name="T66" fmla="*/ 61 w 240"/>
                  <a:gd name="T67" fmla="*/ 319 h 334"/>
                  <a:gd name="T68" fmla="*/ 72 w 240"/>
                  <a:gd name="T69" fmla="*/ 323 h 334"/>
                  <a:gd name="T70" fmla="*/ 83 w 240"/>
                  <a:gd name="T71" fmla="*/ 327 h 334"/>
                  <a:gd name="T72" fmla="*/ 96 w 240"/>
                  <a:gd name="T73" fmla="*/ 329 h 334"/>
                  <a:gd name="T74" fmla="*/ 107 w 240"/>
                  <a:gd name="T75" fmla="*/ 332 h 334"/>
                  <a:gd name="T76" fmla="*/ 120 w 240"/>
                  <a:gd name="T77" fmla="*/ 332 h 334"/>
                  <a:gd name="T78" fmla="*/ 165 w 240"/>
                  <a:gd name="T79" fmla="*/ 332 h 334"/>
                  <a:gd name="T80" fmla="*/ 185 w 240"/>
                  <a:gd name="T81" fmla="*/ 332 h 334"/>
                  <a:gd name="T82" fmla="*/ 204 w 240"/>
                  <a:gd name="T83" fmla="*/ 333 h 334"/>
                  <a:gd name="T84" fmla="*/ 222 w 240"/>
                  <a:gd name="T85" fmla="*/ 333 h 334"/>
                  <a:gd name="T86" fmla="*/ 240 w 240"/>
                  <a:gd name="T87" fmla="*/ 334 h 334"/>
                  <a:gd name="T88" fmla="*/ 240 w 240"/>
                  <a:gd name="T89" fmla="*/ 333 h 334"/>
                  <a:gd name="T90" fmla="*/ 240 w 240"/>
                  <a:gd name="T91" fmla="*/ 332 h 334"/>
                  <a:gd name="T92" fmla="*/ 240 w 240"/>
                  <a:gd name="T93" fmla="*/ 0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40" h="334">
                    <a:moveTo>
                      <a:pt x="240" y="0"/>
                    </a:moveTo>
                    <a:lnTo>
                      <a:pt x="222" y="0"/>
                    </a:lnTo>
                    <a:lnTo>
                      <a:pt x="204" y="1"/>
                    </a:lnTo>
                    <a:lnTo>
                      <a:pt x="185" y="1"/>
                    </a:lnTo>
                    <a:lnTo>
                      <a:pt x="165" y="1"/>
                    </a:lnTo>
                    <a:lnTo>
                      <a:pt x="120" y="1"/>
                    </a:lnTo>
                    <a:lnTo>
                      <a:pt x="108" y="2"/>
                    </a:lnTo>
                    <a:lnTo>
                      <a:pt x="96" y="4"/>
                    </a:lnTo>
                    <a:lnTo>
                      <a:pt x="85" y="8"/>
                    </a:lnTo>
                    <a:lnTo>
                      <a:pt x="73" y="12"/>
                    </a:lnTo>
                    <a:lnTo>
                      <a:pt x="62" y="17"/>
                    </a:lnTo>
                    <a:lnTo>
                      <a:pt x="53" y="24"/>
                    </a:lnTo>
                    <a:lnTo>
                      <a:pt x="44" y="32"/>
                    </a:lnTo>
                    <a:lnTo>
                      <a:pt x="35" y="41"/>
                    </a:lnTo>
                    <a:lnTo>
                      <a:pt x="27" y="51"/>
                    </a:lnTo>
                    <a:lnTo>
                      <a:pt x="20" y="60"/>
                    </a:lnTo>
                    <a:lnTo>
                      <a:pt x="15" y="72"/>
                    </a:lnTo>
                    <a:lnTo>
                      <a:pt x="10" y="84"/>
                    </a:lnTo>
                    <a:lnTo>
                      <a:pt x="5" y="96"/>
                    </a:lnTo>
                    <a:lnTo>
                      <a:pt x="2" y="110"/>
                    </a:lnTo>
                    <a:lnTo>
                      <a:pt x="1" y="122"/>
                    </a:lnTo>
                    <a:lnTo>
                      <a:pt x="0" y="136"/>
                    </a:lnTo>
                    <a:lnTo>
                      <a:pt x="0" y="212"/>
                    </a:lnTo>
                    <a:lnTo>
                      <a:pt x="1" y="224"/>
                    </a:lnTo>
                    <a:lnTo>
                      <a:pt x="2" y="237"/>
                    </a:lnTo>
                    <a:lnTo>
                      <a:pt x="5" y="249"/>
                    </a:lnTo>
                    <a:lnTo>
                      <a:pt x="9" y="261"/>
                    </a:lnTo>
                    <a:lnTo>
                      <a:pt x="14" y="272"/>
                    </a:lnTo>
                    <a:lnTo>
                      <a:pt x="19" y="281"/>
                    </a:lnTo>
                    <a:lnTo>
                      <a:pt x="26" y="290"/>
                    </a:lnTo>
                    <a:lnTo>
                      <a:pt x="33" y="298"/>
                    </a:lnTo>
                    <a:lnTo>
                      <a:pt x="42" y="306"/>
                    </a:lnTo>
                    <a:lnTo>
                      <a:pt x="52" y="312"/>
                    </a:lnTo>
                    <a:lnTo>
                      <a:pt x="61" y="319"/>
                    </a:lnTo>
                    <a:lnTo>
                      <a:pt x="72" y="323"/>
                    </a:lnTo>
                    <a:lnTo>
                      <a:pt x="83" y="327"/>
                    </a:lnTo>
                    <a:lnTo>
                      <a:pt x="96" y="329"/>
                    </a:lnTo>
                    <a:lnTo>
                      <a:pt x="107" y="332"/>
                    </a:lnTo>
                    <a:lnTo>
                      <a:pt x="120" y="332"/>
                    </a:lnTo>
                    <a:lnTo>
                      <a:pt x="165" y="332"/>
                    </a:lnTo>
                    <a:lnTo>
                      <a:pt x="185" y="332"/>
                    </a:lnTo>
                    <a:lnTo>
                      <a:pt x="204" y="333"/>
                    </a:lnTo>
                    <a:lnTo>
                      <a:pt x="222" y="333"/>
                    </a:lnTo>
                    <a:lnTo>
                      <a:pt x="240" y="334"/>
                    </a:lnTo>
                    <a:lnTo>
                      <a:pt x="240" y="333"/>
                    </a:lnTo>
                    <a:lnTo>
                      <a:pt x="240" y="332"/>
                    </a:lnTo>
                    <a:lnTo>
                      <a:pt x="24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latin typeface="Candara" panose="020E0502030303020204" pitchFamily="34" charset="0"/>
                </a:endParaRPr>
              </a:p>
            </p:txBody>
          </p:sp>
          <p:sp>
            <p:nvSpPr>
              <p:cNvPr id="27" name="Freeform 2022"/>
              <p:cNvSpPr>
                <a:spLocks/>
              </p:cNvSpPr>
              <p:nvPr/>
            </p:nvSpPr>
            <p:spPr bwMode="auto">
              <a:xfrm>
                <a:off x="6191250" y="4287838"/>
                <a:ext cx="57150" cy="201613"/>
              </a:xfrm>
              <a:custGeom>
                <a:avLst/>
                <a:gdLst>
                  <a:gd name="T0" fmla="*/ 154 w 177"/>
                  <a:gd name="T1" fmla="*/ 594 h 632"/>
                  <a:gd name="T2" fmla="*/ 126 w 177"/>
                  <a:gd name="T3" fmla="*/ 574 h 632"/>
                  <a:gd name="T4" fmla="*/ 100 w 177"/>
                  <a:gd name="T5" fmla="*/ 549 h 632"/>
                  <a:gd name="T6" fmla="*/ 79 w 177"/>
                  <a:gd name="T7" fmla="*/ 520 h 632"/>
                  <a:gd name="T8" fmla="*/ 60 w 177"/>
                  <a:gd name="T9" fmla="*/ 489 h 632"/>
                  <a:gd name="T10" fmla="*/ 46 w 177"/>
                  <a:gd name="T11" fmla="*/ 455 h 632"/>
                  <a:gd name="T12" fmla="*/ 37 w 177"/>
                  <a:gd name="T13" fmla="*/ 419 h 632"/>
                  <a:gd name="T14" fmla="*/ 31 w 177"/>
                  <a:gd name="T15" fmla="*/ 380 h 632"/>
                  <a:gd name="T16" fmla="*/ 30 w 177"/>
                  <a:gd name="T17" fmla="*/ 15 h 632"/>
                  <a:gd name="T18" fmla="*/ 29 w 177"/>
                  <a:gd name="T19" fmla="*/ 10 h 632"/>
                  <a:gd name="T20" fmla="*/ 26 w 177"/>
                  <a:gd name="T21" fmla="*/ 5 h 632"/>
                  <a:gd name="T22" fmla="*/ 22 w 177"/>
                  <a:gd name="T23" fmla="*/ 1 h 632"/>
                  <a:gd name="T24" fmla="*/ 15 w 177"/>
                  <a:gd name="T25" fmla="*/ 0 h 632"/>
                  <a:gd name="T26" fmla="*/ 10 w 177"/>
                  <a:gd name="T27" fmla="*/ 1 h 632"/>
                  <a:gd name="T28" fmla="*/ 5 w 177"/>
                  <a:gd name="T29" fmla="*/ 5 h 632"/>
                  <a:gd name="T30" fmla="*/ 1 w 177"/>
                  <a:gd name="T31" fmla="*/ 10 h 632"/>
                  <a:gd name="T32" fmla="*/ 0 w 177"/>
                  <a:gd name="T33" fmla="*/ 15 h 632"/>
                  <a:gd name="T34" fmla="*/ 1 w 177"/>
                  <a:gd name="T35" fmla="*/ 383 h 632"/>
                  <a:gd name="T36" fmla="*/ 7 w 177"/>
                  <a:gd name="T37" fmla="*/ 425 h 632"/>
                  <a:gd name="T38" fmla="*/ 18 w 177"/>
                  <a:gd name="T39" fmla="*/ 466 h 632"/>
                  <a:gd name="T40" fmla="*/ 34 w 177"/>
                  <a:gd name="T41" fmla="*/ 503 h 632"/>
                  <a:gd name="T42" fmla="*/ 54 w 177"/>
                  <a:gd name="T43" fmla="*/ 539 h 632"/>
                  <a:gd name="T44" fmla="*/ 78 w 177"/>
                  <a:gd name="T45" fmla="*/ 570 h 632"/>
                  <a:gd name="T46" fmla="*/ 107 w 177"/>
                  <a:gd name="T47" fmla="*/ 598 h 632"/>
                  <a:gd name="T48" fmla="*/ 139 w 177"/>
                  <a:gd name="T49" fmla="*/ 620 h 632"/>
                  <a:gd name="T50" fmla="*/ 159 w 177"/>
                  <a:gd name="T51" fmla="*/ 631 h 632"/>
                  <a:gd name="T52" fmla="*/ 167 w 177"/>
                  <a:gd name="T53" fmla="*/ 631 h 632"/>
                  <a:gd name="T54" fmla="*/ 173 w 177"/>
                  <a:gd name="T55" fmla="*/ 627 h 632"/>
                  <a:gd name="T56" fmla="*/ 176 w 177"/>
                  <a:gd name="T57" fmla="*/ 620 h 632"/>
                  <a:gd name="T58" fmla="*/ 177 w 177"/>
                  <a:gd name="T59" fmla="*/ 615 h 632"/>
                  <a:gd name="T60" fmla="*/ 175 w 177"/>
                  <a:gd name="T61" fmla="*/ 609 h 632"/>
                  <a:gd name="T62" fmla="*/ 171 w 177"/>
                  <a:gd name="T63" fmla="*/ 604 h 6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7" h="632">
                    <a:moveTo>
                      <a:pt x="169" y="603"/>
                    </a:moveTo>
                    <a:lnTo>
                      <a:pt x="154" y="594"/>
                    </a:lnTo>
                    <a:lnTo>
                      <a:pt x="139" y="585"/>
                    </a:lnTo>
                    <a:lnTo>
                      <a:pt x="126" y="574"/>
                    </a:lnTo>
                    <a:lnTo>
                      <a:pt x="113" y="562"/>
                    </a:lnTo>
                    <a:lnTo>
                      <a:pt x="100" y="549"/>
                    </a:lnTo>
                    <a:lnTo>
                      <a:pt x="89" y="535"/>
                    </a:lnTo>
                    <a:lnTo>
                      <a:pt x="79" y="520"/>
                    </a:lnTo>
                    <a:lnTo>
                      <a:pt x="69" y="505"/>
                    </a:lnTo>
                    <a:lnTo>
                      <a:pt x="60" y="489"/>
                    </a:lnTo>
                    <a:lnTo>
                      <a:pt x="53" y="472"/>
                    </a:lnTo>
                    <a:lnTo>
                      <a:pt x="46" y="455"/>
                    </a:lnTo>
                    <a:lnTo>
                      <a:pt x="41" y="437"/>
                    </a:lnTo>
                    <a:lnTo>
                      <a:pt x="37" y="419"/>
                    </a:lnTo>
                    <a:lnTo>
                      <a:pt x="34" y="399"/>
                    </a:lnTo>
                    <a:lnTo>
                      <a:pt x="31" y="380"/>
                    </a:lnTo>
                    <a:lnTo>
                      <a:pt x="30" y="361"/>
                    </a:lnTo>
                    <a:lnTo>
                      <a:pt x="30" y="15"/>
                    </a:lnTo>
                    <a:lnTo>
                      <a:pt x="30" y="12"/>
                    </a:lnTo>
                    <a:lnTo>
                      <a:pt x="29" y="10"/>
                    </a:lnTo>
                    <a:lnTo>
                      <a:pt x="28" y="7"/>
                    </a:lnTo>
                    <a:lnTo>
                      <a:pt x="26" y="5"/>
                    </a:lnTo>
                    <a:lnTo>
                      <a:pt x="24" y="3"/>
                    </a:lnTo>
                    <a:lnTo>
                      <a:pt x="22" y="1"/>
                    </a:lnTo>
                    <a:lnTo>
                      <a:pt x="19" y="0"/>
                    </a:lnTo>
                    <a:lnTo>
                      <a:pt x="15" y="0"/>
                    </a:lnTo>
                    <a:lnTo>
                      <a:pt x="13" y="0"/>
                    </a:lnTo>
                    <a:lnTo>
                      <a:pt x="10" y="1"/>
                    </a:lnTo>
                    <a:lnTo>
                      <a:pt x="8" y="3"/>
                    </a:lnTo>
                    <a:lnTo>
                      <a:pt x="5" y="5"/>
                    </a:lnTo>
                    <a:lnTo>
                      <a:pt x="4" y="7"/>
                    </a:lnTo>
                    <a:lnTo>
                      <a:pt x="1" y="10"/>
                    </a:lnTo>
                    <a:lnTo>
                      <a:pt x="1" y="12"/>
                    </a:lnTo>
                    <a:lnTo>
                      <a:pt x="0" y="15"/>
                    </a:lnTo>
                    <a:lnTo>
                      <a:pt x="0" y="361"/>
                    </a:lnTo>
                    <a:lnTo>
                      <a:pt x="1" y="383"/>
                    </a:lnTo>
                    <a:lnTo>
                      <a:pt x="4" y="404"/>
                    </a:lnTo>
                    <a:lnTo>
                      <a:pt x="7" y="425"/>
                    </a:lnTo>
                    <a:lnTo>
                      <a:pt x="12" y="445"/>
                    </a:lnTo>
                    <a:lnTo>
                      <a:pt x="18" y="466"/>
                    </a:lnTo>
                    <a:lnTo>
                      <a:pt x="25" y="485"/>
                    </a:lnTo>
                    <a:lnTo>
                      <a:pt x="34" y="503"/>
                    </a:lnTo>
                    <a:lnTo>
                      <a:pt x="43" y="522"/>
                    </a:lnTo>
                    <a:lnTo>
                      <a:pt x="54" y="539"/>
                    </a:lnTo>
                    <a:lnTo>
                      <a:pt x="65" y="555"/>
                    </a:lnTo>
                    <a:lnTo>
                      <a:pt x="78" y="570"/>
                    </a:lnTo>
                    <a:lnTo>
                      <a:pt x="92" y="585"/>
                    </a:lnTo>
                    <a:lnTo>
                      <a:pt x="107" y="598"/>
                    </a:lnTo>
                    <a:lnTo>
                      <a:pt x="122" y="609"/>
                    </a:lnTo>
                    <a:lnTo>
                      <a:pt x="139" y="620"/>
                    </a:lnTo>
                    <a:lnTo>
                      <a:pt x="156" y="630"/>
                    </a:lnTo>
                    <a:lnTo>
                      <a:pt x="159" y="631"/>
                    </a:lnTo>
                    <a:lnTo>
                      <a:pt x="162" y="632"/>
                    </a:lnTo>
                    <a:lnTo>
                      <a:pt x="167" y="631"/>
                    </a:lnTo>
                    <a:lnTo>
                      <a:pt x="170" y="630"/>
                    </a:lnTo>
                    <a:lnTo>
                      <a:pt x="173" y="627"/>
                    </a:lnTo>
                    <a:lnTo>
                      <a:pt x="175" y="623"/>
                    </a:lnTo>
                    <a:lnTo>
                      <a:pt x="176" y="620"/>
                    </a:lnTo>
                    <a:lnTo>
                      <a:pt x="177" y="617"/>
                    </a:lnTo>
                    <a:lnTo>
                      <a:pt x="177" y="615"/>
                    </a:lnTo>
                    <a:lnTo>
                      <a:pt x="176" y="612"/>
                    </a:lnTo>
                    <a:lnTo>
                      <a:pt x="175" y="609"/>
                    </a:lnTo>
                    <a:lnTo>
                      <a:pt x="173" y="606"/>
                    </a:lnTo>
                    <a:lnTo>
                      <a:pt x="171" y="604"/>
                    </a:lnTo>
                    <a:lnTo>
                      <a:pt x="169" y="6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latin typeface="Candara" panose="020E0502030303020204" pitchFamily="34" charset="0"/>
                </a:endParaRPr>
              </a:p>
            </p:txBody>
          </p:sp>
        </p:grpSp>
        <p:sp>
          <p:nvSpPr>
            <p:cNvPr id="24" name="Rectangle 23"/>
            <p:cNvSpPr/>
            <p:nvPr>
              <p:custDataLst>
                <p:tags r:id="rId2"/>
              </p:custDataLst>
            </p:nvPr>
          </p:nvSpPr>
          <p:spPr>
            <a:xfrm>
              <a:off x="2523175" y="4712155"/>
              <a:ext cx="9028866" cy="861774"/>
            </a:xfrm>
            <a:prstGeom prst="rect">
              <a:avLst/>
            </a:prstGeom>
          </p:spPr>
          <p:txBody>
            <a:bodyPr wrap="square" anchor="ctr">
              <a:spAutoFit/>
            </a:bodyPr>
            <a:lstStyle/>
            <a:p>
              <a:r>
                <a:rPr lang="en-US" sz="1400" b="1" u="sng" dirty="0">
                  <a:solidFill>
                    <a:srgbClr val="9B59B6"/>
                  </a:solidFill>
                  <a:latin typeface="Candara" panose="020E0502030303020204" pitchFamily="34" charset="0"/>
                </a:rPr>
                <a:t>Bottom Line for </a:t>
              </a:r>
              <a:r>
                <a:rPr lang="en-US" sz="1400" b="1" u="sng" dirty="0" smtClean="0">
                  <a:solidFill>
                    <a:srgbClr val="9B59B6"/>
                  </a:solidFill>
                  <a:latin typeface="Candara" panose="020E0502030303020204" pitchFamily="34" charset="0"/>
                </a:rPr>
                <a:t>FSO’s</a:t>
              </a:r>
              <a:endParaRPr lang="en-US" sz="1400" b="1" u="sng" dirty="0">
                <a:solidFill>
                  <a:srgbClr val="9B59B6"/>
                </a:solidFill>
                <a:latin typeface="Candara" panose="020E0502030303020204" pitchFamily="34" charset="0"/>
              </a:endParaRPr>
            </a:p>
            <a:p>
              <a:pPr marL="285750" indent="-285750">
                <a:buFont typeface="Arial" panose="020B0604020202020204" pitchFamily="34" charset="0"/>
                <a:buChar char="•"/>
              </a:pPr>
              <a:r>
                <a:rPr lang="en-US" sz="1200" dirty="0">
                  <a:solidFill>
                    <a:srgbClr val="9B59B6"/>
                  </a:solidFill>
                  <a:latin typeface="Candara" panose="020E0502030303020204" pitchFamily="34" charset="0"/>
                </a:rPr>
                <a:t>What should I </a:t>
              </a:r>
              <a:r>
                <a:rPr lang="en-US" sz="1200" dirty="0" smtClean="0">
                  <a:solidFill>
                    <a:srgbClr val="9B59B6"/>
                  </a:solidFill>
                  <a:latin typeface="Candara" panose="020E0502030303020204" pitchFamily="34" charset="0"/>
                </a:rPr>
                <a:t>do if I </a:t>
              </a:r>
              <a:r>
                <a:rPr lang="en-US" sz="1200" dirty="0">
                  <a:solidFill>
                    <a:srgbClr val="9B59B6"/>
                  </a:solidFill>
                  <a:latin typeface="Candara" panose="020E0502030303020204" pitchFamily="34" charset="0"/>
                </a:rPr>
                <a:t>have an e-QIP that is going to “</a:t>
              </a:r>
              <a:r>
                <a:rPr lang="en-US" sz="1200" dirty="0" smtClean="0">
                  <a:solidFill>
                    <a:srgbClr val="9B59B6"/>
                  </a:solidFill>
                  <a:latin typeface="Candara" panose="020E0502030303020204" pitchFamily="34" charset="0"/>
                </a:rPr>
                <a:t>terminate” </a:t>
              </a:r>
              <a:r>
                <a:rPr lang="en-US" sz="1200" dirty="0">
                  <a:solidFill>
                    <a:srgbClr val="9B59B6"/>
                  </a:solidFill>
                  <a:latin typeface="Candara" panose="020E0502030303020204" pitchFamily="34" charset="0"/>
                </a:rPr>
                <a:t>in JPAS</a:t>
              </a:r>
              <a:r>
                <a:rPr lang="en-US" sz="1200" dirty="0" smtClean="0">
                  <a:solidFill>
                    <a:srgbClr val="9B59B6"/>
                  </a:solidFill>
                  <a:latin typeface="Candara" panose="020E0502030303020204" pitchFamily="34" charset="0"/>
                </a:rPr>
                <a:t>?</a:t>
              </a:r>
            </a:p>
            <a:p>
              <a:pPr marL="285750" indent="-285750">
                <a:buFont typeface="Arial" panose="020B0604020202020204" pitchFamily="34" charset="0"/>
                <a:buChar char="•"/>
              </a:pPr>
              <a:r>
                <a:rPr lang="en-US" sz="1200" dirty="0" smtClean="0">
                  <a:solidFill>
                    <a:srgbClr val="9B59B6"/>
                  </a:solidFill>
                  <a:latin typeface="Candara" panose="020E0502030303020204" pitchFamily="34" charset="0"/>
                </a:rPr>
                <a:t>What if I have a mission critical e-QIP that needs to be processed now?</a:t>
              </a:r>
            </a:p>
            <a:p>
              <a:pPr marL="285750" indent="-285750">
                <a:buFont typeface="Arial" panose="020B0604020202020204" pitchFamily="34" charset="0"/>
                <a:buChar char="•"/>
              </a:pPr>
              <a:endParaRPr lang="en-US" sz="1200" dirty="0" smtClean="0">
                <a:solidFill>
                  <a:srgbClr val="9B59B6"/>
                </a:solidFill>
                <a:latin typeface="Candara" panose="020E0502030303020204" pitchFamily="34" charset="0"/>
              </a:endParaRPr>
            </a:p>
          </p:txBody>
        </p:sp>
      </p:grpSp>
      <p:grpSp>
        <p:nvGrpSpPr>
          <p:cNvPr id="28" name="Group 27"/>
          <p:cNvGrpSpPr/>
          <p:nvPr/>
        </p:nvGrpSpPr>
        <p:grpSpPr>
          <a:xfrm>
            <a:off x="228600" y="4159005"/>
            <a:ext cx="7379839" cy="1415772"/>
            <a:chOff x="1272602" y="1677592"/>
            <a:chExt cx="9839785" cy="1415772"/>
          </a:xfrm>
        </p:grpSpPr>
        <p:grpSp>
          <p:nvGrpSpPr>
            <p:cNvPr id="29" name="Group 28"/>
            <p:cNvGrpSpPr/>
            <p:nvPr/>
          </p:nvGrpSpPr>
          <p:grpSpPr>
            <a:xfrm>
              <a:off x="1272602" y="1923260"/>
              <a:ext cx="1108102" cy="924436"/>
              <a:chOff x="6105525" y="4249738"/>
              <a:chExt cx="287338" cy="239713"/>
            </a:xfrm>
            <a:solidFill>
              <a:srgbClr val="19B5FE"/>
            </a:solidFill>
            <a:effectLst>
              <a:outerShdw blurRad="25400" dist="38100" dir="2400000" algn="ctr" rotWithShape="0">
                <a:srgbClr val="000000">
                  <a:alpha val="10000"/>
                </a:srgbClr>
              </a:outerShdw>
            </a:effectLst>
          </p:grpSpPr>
          <p:sp>
            <p:nvSpPr>
              <p:cNvPr id="31" name="Freeform 2020"/>
              <p:cNvSpPr>
                <a:spLocks noEditPoints="1"/>
              </p:cNvSpPr>
              <p:nvPr/>
            </p:nvSpPr>
            <p:spPr bwMode="auto">
              <a:xfrm>
                <a:off x="6210300" y="4249738"/>
                <a:ext cx="182563" cy="203200"/>
              </a:xfrm>
              <a:custGeom>
                <a:avLst/>
                <a:gdLst>
                  <a:gd name="T0" fmla="*/ 541 w 572"/>
                  <a:gd name="T1" fmla="*/ 346 h 636"/>
                  <a:gd name="T2" fmla="*/ 533 w 572"/>
                  <a:gd name="T3" fmla="*/ 360 h 636"/>
                  <a:gd name="T4" fmla="*/ 521 w 572"/>
                  <a:gd name="T5" fmla="*/ 369 h 636"/>
                  <a:gd name="T6" fmla="*/ 505 w 572"/>
                  <a:gd name="T7" fmla="*/ 375 h 636"/>
                  <a:gd name="T8" fmla="*/ 482 w 572"/>
                  <a:gd name="T9" fmla="*/ 375 h 636"/>
                  <a:gd name="T10" fmla="*/ 497 w 572"/>
                  <a:gd name="T11" fmla="*/ 254 h 636"/>
                  <a:gd name="T12" fmla="*/ 513 w 572"/>
                  <a:gd name="T13" fmla="*/ 259 h 636"/>
                  <a:gd name="T14" fmla="*/ 528 w 572"/>
                  <a:gd name="T15" fmla="*/ 268 h 636"/>
                  <a:gd name="T16" fmla="*/ 538 w 572"/>
                  <a:gd name="T17" fmla="*/ 283 h 636"/>
                  <a:gd name="T18" fmla="*/ 542 w 572"/>
                  <a:gd name="T19" fmla="*/ 299 h 636"/>
                  <a:gd name="T20" fmla="*/ 497 w 572"/>
                  <a:gd name="T21" fmla="*/ 224 h 636"/>
                  <a:gd name="T22" fmla="*/ 482 w 572"/>
                  <a:gd name="T23" fmla="*/ 15 h 636"/>
                  <a:gd name="T24" fmla="*/ 480 w 572"/>
                  <a:gd name="T25" fmla="*/ 8 h 636"/>
                  <a:gd name="T26" fmla="*/ 474 w 572"/>
                  <a:gd name="T27" fmla="*/ 2 h 636"/>
                  <a:gd name="T28" fmla="*/ 467 w 572"/>
                  <a:gd name="T29" fmla="*/ 0 h 636"/>
                  <a:gd name="T30" fmla="*/ 459 w 572"/>
                  <a:gd name="T31" fmla="*/ 2 h 636"/>
                  <a:gd name="T32" fmla="*/ 406 w 572"/>
                  <a:gd name="T33" fmla="*/ 28 h 636"/>
                  <a:gd name="T34" fmla="*/ 337 w 572"/>
                  <a:gd name="T35" fmla="*/ 60 h 636"/>
                  <a:gd name="T36" fmla="*/ 288 w 572"/>
                  <a:gd name="T37" fmla="*/ 81 h 636"/>
                  <a:gd name="T38" fmla="*/ 234 w 572"/>
                  <a:gd name="T39" fmla="*/ 99 h 636"/>
                  <a:gd name="T40" fmla="*/ 176 w 572"/>
                  <a:gd name="T41" fmla="*/ 115 h 636"/>
                  <a:gd name="T42" fmla="*/ 112 w 572"/>
                  <a:gd name="T43" fmla="*/ 128 h 636"/>
                  <a:gd name="T44" fmla="*/ 40 w 572"/>
                  <a:gd name="T45" fmla="*/ 139 h 636"/>
                  <a:gd name="T46" fmla="*/ 0 w 572"/>
                  <a:gd name="T47" fmla="*/ 480 h 636"/>
                  <a:gd name="T48" fmla="*/ 2 w 572"/>
                  <a:gd name="T49" fmla="*/ 487 h 636"/>
                  <a:gd name="T50" fmla="*/ 73 w 572"/>
                  <a:gd name="T51" fmla="*/ 497 h 636"/>
                  <a:gd name="T52" fmla="*/ 138 w 572"/>
                  <a:gd name="T53" fmla="*/ 509 h 636"/>
                  <a:gd name="T54" fmla="*/ 197 w 572"/>
                  <a:gd name="T55" fmla="*/ 524 h 636"/>
                  <a:gd name="T56" fmla="*/ 249 w 572"/>
                  <a:gd name="T57" fmla="*/ 540 h 636"/>
                  <a:gd name="T58" fmla="*/ 299 w 572"/>
                  <a:gd name="T59" fmla="*/ 559 h 636"/>
                  <a:gd name="T60" fmla="*/ 345 w 572"/>
                  <a:gd name="T61" fmla="*/ 578 h 636"/>
                  <a:gd name="T62" fmla="*/ 433 w 572"/>
                  <a:gd name="T63" fmla="*/ 621 h 636"/>
                  <a:gd name="T64" fmla="*/ 464 w 572"/>
                  <a:gd name="T65" fmla="*/ 636 h 636"/>
                  <a:gd name="T66" fmla="*/ 471 w 572"/>
                  <a:gd name="T67" fmla="*/ 636 h 636"/>
                  <a:gd name="T68" fmla="*/ 478 w 572"/>
                  <a:gd name="T69" fmla="*/ 632 h 636"/>
                  <a:gd name="T70" fmla="*/ 481 w 572"/>
                  <a:gd name="T71" fmla="*/ 626 h 636"/>
                  <a:gd name="T72" fmla="*/ 482 w 572"/>
                  <a:gd name="T73" fmla="*/ 405 h 636"/>
                  <a:gd name="T74" fmla="*/ 505 w 572"/>
                  <a:gd name="T75" fmla="*/ 405 h 636"/>
                  <a:gd name="T76" fmla="*/ 520 w 572"/>
                  <a:gd name="T77" fmla="*/ 402 h 636"/>
                  <a:gd name="T78" fmla="*/ 532 w 572"/>
                  <a:gd name="T79" fmla="*/ 397 h 636"/>
                  <a:gd name="T80" fmla="*/ 545 w 572"/>
                  <a:gd name="T81" fmla="*/ 390 h 636"/>
                  <a:gd name="T82" fmla="*/ 555 w 572"/>
                  <a:gd name="T83" fmla="*/ 381 h 636"/>
                  <a:gd name="T84" fmla="*/ 562 w 572"/>
                  <a:gd name="T85" fmla="*/ 370 h 636"/>
                  <a:gd name="T86" fmla="*/ 569 w 572"/>
                  <a:gd name="T87" fmla="*/ 357 h 636"/>
                  <a:gd name="T88" fmla="*/ 571 w 572"/>
                  <a:gd name="T89" fmla="*/ 344 h 636"/>
                  <a:gd name="T90" fmla="*/ 572 w 572"/>
                  <a:gd name="T91" fmla="*/ 299 h 636"/>
                  <a:gd name="T92" fmla="*/ 570 w 572"/>
                  <a:gd name="T93" fmla="*/ 284 h 636"/>
                  <a:gd name="T94" fmla="*/ 566 w 572"/>
                  <a:gd name="T95" fmla="*/ 272 h 636"/>
                  <a:gd name="T96" fmla="*/ 558 w 572"/>
                  <a:gd name="T97" fmla="*/ 259 h 636"/>
                  <a:gd name="T98" fmla="*/ 550 w 572"/>
                  <a:gd name="T99" fmla="*/ 247 h 636"/>
                  <a:gd name="T100" fmla="*/ 538 w 572"/>
                  <a:gd name="T101" fmla="*/ 237 h 636"/>
                  <a:gd name="T102" fmla="*/ 525 w 572"/>
                  <a:gd name="T103" fmla="*/ 231 h 636"/>
                  <a:gd name="T104" fmla="*/ 511 w 572"/>
                  <a:gd name="T105" fmla="*/ 226 h 636"/>
                  <a:gd name="T106" fmla="*/ 497 w 572"/>
                  <a:gd name="T107" fmla="*/ 224 h 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72" h="636">
                    <a:moveTo>
                      <a:pt x="542" y="338"/>
                    </a:moveTo>
                    <a:lnTo>
                      <a:pt x="541" y="346"/>
                    </a:lnTo>
                    <a:lnTo>
                      <a:pt x="538" y="353"/>
                    </a:lnTo>
                    <a:lnTo>
                      <a:pt x="533" y="360"/>
                    </a:lnTo>
                    <a:lnTo>
                      <a:pt x="527" y="365"/>
                    </a:lnTo>
                    <a:lnTo>
                      <a:pt x="521" y="369"/>
                    </a:lnTo>
                    <a:lnTo>
                      <a:pt x="513" y="372"/>
                    </a:lnTo>
                    <a:lnTo>
                      <a:pt x="505" y="375"/>
                    </a:lnTo>
                    <a:lnTo>
                      <a:pt x="497" y="375"/>
                    </a:lnTo>
                    <a:lnTo>
                      <a:pt x="482" y="375"/>
                    </a:lnTo>
                    <a:lnTo>
                      <a:pt x="482" y="254"/>
                    </a:lnTo>
                    <a:lnTo>
                      <a:pt x="497" y="254"/>
                    </a:lnTo>
                    <a:lnTo>
                      <a:pt x="506" y="255"/>
                    </a:lnTo>
                    <a:lnTo>
                      <a:pt x="513" y="259"/>
                    </a:lnTo>
                    <a:lnTo>
                      <a:pt x="522" y="263"/>
                    </a:lnTo>
                    <a:lnTo>
                      <a:pt x="528" y="268"/>
                    </a:lnTo>
                    <a:lnTo>
                      <a:pt x="533" y="275"/>
                    </a:lnTo>
                    <a:lnTo>
                      <a:pt x="538" y="283"/>
                    </a:lnTo>
                    <a:lnTo>
                      <a:pt x="541" y="291"/>
                    </a:lnTo>
                    <a:lnTo>
                      <a:pt x="542" y="299"/>
                    </a:lnTo>
                    <a:lnTo>
                      <a:pt x="542" y="338"/>
                    </a:lnTo>
                    <a:close/>
                    <a:moveTo>
                      <a:pt x="497" y="224"/>
                    </a:moveTo>
                    <a:lnTo>
                      <a:pt x="482" y="224"/>
                    </a:lnTo>
                    <a:lnTo>
                      <a:pt x="482" y="15"/>
                    </a:lnTo>
                    <a:lnTo>
                      <a:pt x="481" y="12"/>
                    </a:lnTo>
                    <a:lnTo>
                      <a:pt x="480" y="8"/>
                    </a:lnTo>
                    <a:lnTo>
                      <a:pt x="478" y="6"/>
                    </a:lnTo>
                    <a:lnTo>
                      <a:pt x="474" y="2"/>
                    </a:lnTo>
                    <a:lnTo>
                      <a:pt x="471" y="1"/>
                    </a:lnTo>
                    <a:lnTo>
                      <a:pt x="467" y="0"/>
                    </a:lnTo>
                    <a:lnTo>
                      <a:pt x="464" y="1"/>
                    </a:lnTo>
                    <a:lnTo>
                      <a:pt x="459" y="2"/>
                    </a:lnTo>
                    <a:lnTo>
                      <a:pt x="451" y="7"/>
                    </a:lnTo>
                    <a:lnTo>
                      <a:pt x="406" y="28"/>
                    </a:lnTo>
                    <a:lnTo>
                      <a:pt x="361" y="51"/>
                    </a:lnTo>
                    <a:lnTo>
                      <a:pt x="337" y="60"/>
                    </a:lnTo>
                    <a:lnTo>
                      <a:pt x="313" y="71"/>
                    </a:lnTo>
                    <a:lnTo>
                      <a:pt x="288" y="81"/>
                    </a:lnTo>
                    <a:lnTo>
                      <a:pt x="262" y="89"/>
                    </a:lnTo>
                    <a:lnTo>
                      <a:pt x="234" y="99"/>
                    </a:lnTo>
                    <a:lnTo>
                      <a:pt x="206" y="106"/>
                    </a:lnTo>
                    <a:lnTo>
                      <a:pt x="176" y="115"/>
                    </a:lnTo>
                    <a:lnTo>
                      <a:pt x="145" y="121"/>
                    </a:lnTo>
                    <a:lnTo>
                      <a:pt x="112" y="128"/>
                    </a:lnTo>
                    <a:lnTo>
                      <a:pt x="78" y="133"/>
                    </a:lnTo>
                    <a:lnTo>
                      <a:pt x="40" y="139"/>
                    </a:lnTo>
                    <a:lnTo>
                      <a:pt x="0" y="143"/>
                    </a:lnTo>
                    <a:lnTo>
                      <a:pt x="0" y="480"/>
                    </a:lnTo>
                    <a:lnTo>
                      <a:pt x="0" y="484"/>
                    </a:lnTo>
                    <a:lnTo>
                      <a:pt x="2" y="487"/>
                    </a:lnTo>
                    <a:lnTo>
                      <a:pt x="38" y="491"/>
                    </a:lnTo>
                    <a:lnTo>
                      <a:pt x="73" y="497"/>
                    </a:lnTo>
                    <a:lnTo>
                      <a:pt x="107" y="502"/>
                    </a:lnTo>
                    <a:lnTo>
                      <a:pt x="138" y="509"/>
                    </a:lnTo>
                    <a:lnTo>
                      <a:pt x="168" y="515"/>
                    </a:lnTo>
                    <a:lnTo>
                      <a:pt x="197" y="524"/>
                    </a:lnTo>
                    <a:lnTo>
                      <a:pt x="224" y="531"/>
                    </a:lnTo>
                    <a:lnTo>
                      <a:pt x="249" y="540"/>
                    </a:lnTo>
                    <a:lnTo>
                      <a:pt x="274" y="549"/>
                    </a:lnTo>
                    <a:lnTo>
                      <a:pt x="299" y="559"/>
                    </a:lnTo>
                    <a:lnTo>
                      <a:pt x="322" y="569"/>
                    </a:lnTo>
                    <a:lnTo>
                      <a:pt x="345" y="578"/>
                    </a:lnTo>
                    <a:lnTo>
                      <a:pt x="390" y="600"/>
                    </a:lnTo>
                    <a:lnTo>
                      <a:pt x="433" y="621"/>
                    </a:lnTo>
                    <a:lnTo>
                      <a:pt x="459" y="635"/>
                    </a:lnTo>
                    <a:lnTo>
                      <a:pt x="464" y="636"/>
                    </a:lnTo>
                    <a:lnTo>
                      <a:pt x="467" y="636"/>
                    </a:lnTo>
                    <a:lnTo>
                      <a:pt x="471" y="636"/>
                    </a:lnTo>
                    <a:lnTo>
                      <a:pt x="474" y="634"/>
                    </a:lnTo>
                    <a:lnTo>
                      <a:pt x="478" y="632"/>
                    </a:lnTo>
                    <a:lnTo>
                      <a:pt x="480" y="629"/>
                    </a:lnTo>
                    <a:lnTo>
                      <a:pt x="481" y="626"/>
                    </a:lnTo>
                    <a:lnTo>
                      <a:pt x="482" y="621"/>
                    </a:lnTo>
                    <a:lnTo>
                      <a:pt x="482" y="405"/>
                    </a:lnTo>
                    <a:lnTo>
                      <a:pt x="497" y="405"/>
                    </a:lnTo>
                    <a:lnTo>
                      <a:pt x="505" y="405"/>
                    </a:lnTo>
                    <a:lnTo>
                      <a:pt x="512" y="403"/>
                    </a:lnTo>
                    <a:lnTo>
                      <a:pt x="520" y="402"/>
                    </a:lnTo>
                    <a:lnTo>
                      <a:pt x="526" y="399"/>
                    </a:lnTo>
                    <a:lnTo>
                      <a:pt x="532" y="397"/>
                    </a:lnTo>
                    <a:lnTo>
                      <a:pt x="539" y="394"/>
                    </a:lnTo>
                    <a:lnTo>
                      <a:pt x="545" y="390"/>
                    </a:lnTo>
                    <a:lnTo>
                      <a:pt x="550" y="385"/>
                    </a:lnTo>
                    <a:lnTo>
                      <a:pt x="555" y="381"/>
                    </a:lnTo>
                    <a:lnTo>
                      <a:pt x="559" y="376"/>
                    </a:lnTo>
                    <a:lnTo>
                      <a:pt x="562" y="370"/>
                    </a:lnTo>
                    <a:lnTo>
                      <a:pt x="566" y="364"/>
                    </a:lnTo>
                    <a:lnTo>
                      <a:pt x="569" y="357"/>
                    </a:lnTo>
                    <a:lnTo>
                      <a:pt x="570" y="351"/>
                    </a:lnTo>
                    <a:lnTo>
                      <a:pt x="571" y="344"/>
                    </a:lnTo>
                    <a:lnTo>
                      <a:pt x="572" y="338"/>
                    </a:lnTo>
                    <a:lnTo>
                      <a:pt x="572" y="299"/>
                    </a:lnTo>
                    <a:lnTo>
                      <a:pt x="571" y="292"/>
                    </a:lnTo>
                    <a:lnTo>
                      <a:pt x="570" y="284"/>
                    </a:lnTo>
                    <a:lnTo>
                      <a:pt x="568" y="278"/>
                    </a:lnTo>
                    <a:lnTo>
                      <a:pt x="566" y="272"/>
                    </a:lnTo>
                    <a:lnTo>
                      <a:pt x="562" y="264"/>
                    </a:lnTo>
                    <a:lnTo>
                      <a:pt x="558" y="259"/>
                    </a:lnTo>
                    <a:lnTo>
                      <a:pt x="554" y="252"/>
                    </a:lnTo>
                    <a:lnTo>
                      <a:pt x="550" y="247"/>
                    </a:lnTo>
                    <a:lnTo>
                      <a:pt x="544" y="243"/>
                    </a:lnTo>
                    <a:lnTo>
                      <a:pt x="538" y="237"/>
                    </a:lnTo>
                    <a:lnTo>
                      <a:pt x="531" y="234"/>
                    </a:lnTo>
                    <a:lnTo>
                      <a:pt x="525" y="231"/>
                    </a:lnTo>
                    <a:lnTo>
                      <a:pt x="518" y="228"/>
                    </a:lnTo>
                    <a:lnTo>
                      <a:pt x="511" y="226"/>
                    </a:lnTo>
                    <a:lnTo>
                      <a:pt x="505" y="225"/>
                    </a:lnTo>
                    <a:lnTo>
                      <a:pt x="497" y="224"/>
                    </a:ln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latin typeface="Candara" panose="020E0502030303020204" pitchFamily="34" charset="0"/>
                </a:endParaRPr>
              </a:p>
            </p:txBody>
          </p:sp>
          <p:sp>
            <p:nvSpPr>
              <p:cNvPr id="32" name="Freeform 2021"/>
              <p:cNvSpPr>
                <a:spLocks/>
              </p:cNvSpPr>
              <p:nvPr/>
            </p:nvSpPr>
            <p:spPr bwMode="auto">
              <a:xfrm>
                <a:off x="6105525" y="4297363"/>
                <a:ext cx="76200" cy="106363"/>
              </a:xfrm>
              <a:custGeom>
                <a:avLst/>
                <a:gdLst>
                  <a:gd name="T0" fmla="*/ 240 w 240"/>
                  <a:gd name="T1" fmla="*/ 0 h 334"/>
                  <a:gd name="T2" fmla="*/ 222 w 240"/>
                  <a:gd name="T3" fmla="*/ 0 h 334"/>
                  <a:gd name="T4" fmla="*/ 204 w 240"/>
                  <a:gd name="T5" fmla="*/ 1 h 334"/>
                  <a:gd name="T6" fmla="*/ 185 w 240"/>
                  <a:gd name="T7" fmla="*/ 1 h 334"/>
                  <a:gd name="T8" fmla="*/ 165 w 240"/>
                  <a:gd name="T9" fmla="*/ 1 h 334"/>
                  <a:gd name="T10" fmla="*/ 120 w 240"/>
                  <a:gd name="T11" fmla="*/ 1 h 334"/>
                  <a:gd name="T12" fmla="*/ 108 w 240"/>
                  <a:gd name="T13" fmla="*/ 2 h 334"/>
                  <a:gd name="T14" fmla="*/ 96 w 240"/>
                  <a:gd name="T15" fmla="*/ 4 h 334"/>
                  <a:gd name="T16" fmla="*/ 85 w 240"/>
                  <a:gd name="T17" fmla="*/ 8 h 334"/>
                  <a:gd name="T18" fmla="*/ 73 w 240"/>
                  <a:gd name="T19" fmla="*/ 12 h 334"/>
                  <a:gd name="T20" fmla="*/ 62 w 240"/>
                  <a:gd name="T21" fmla="*/ 17 h 334"/>
                  <a:gd name="T22" fmla="*/ 53 w 240"/>
                  <a:gd name="T23" fmla="*/ 24 h 334"/>
                  <a:gd name="T24" fmla="*/ 44 w 240"/>
                  <a:gd name="T25" fmla="*/ 32 h 334"/>
                  <a:gd name="T26" fmla="*/ 35 w 240"/>
                  <a:gd name="T27" fmla="*/ 41 h 334"/>
                  <a:gd name="T28" fmla="*/ 27 w 240"/>
                  <a:gd name="T29" fmla="*/ 51 h 334"/>
                  <a:gd name="T30" fmla="*/ 20 w 240"/>
                  <a:gd name="T31" fmla="*/ 60 h 334"/>
                  <a:gd name="T32" fmla="*/ 15 w 240"/>
                  <a:gd name="T33" fmla="*/ 72 h 334"/>
                  <a:gd name="T34" fmla="*/ 10 w 240"/>
                  <a:gd name="T35" fmla="*/ 84 h 334"/>
                  <a:gd name="T36" fmla="*/ 5 w 240"/>
                  <a:gd name="T37" fmla="*/ 96 h 334"/>
                  <a:gd name="T38" fmla="*/ 2 w 240"/>
                  <a:gd name="T39" fmla="*/ 110 h 334"/>
                  <a:gd name="T40" fmla="*/ 1 w 240"/>
                  <a:gd name="T41" fmla="*/ 122 h 334"/>
                  <a:gd name="T42" fmla="*/ 0 w 240"/>
                  <a:gd name="T43" fmla="*/ 136 h 334"/>
                  <a:gd name="T44" fmla="*/ 0 w 240"/>
                  <a:gd name="T45" fmla="*/ 212 h 334"/>
                  <a:gd name="T46" fmla="*/ 1 w 240"/>
                  <a:gd name="T47" fmla="*/ 224 h 334"/>
                  <a:gd name="T48" fmla="*/ 2 w 240"/>
                  <a:gd name="T49" fmla="*/ 237 h 334"/>
                  <a:gd name="T50" fmla="*/ 5 w 240"/>
                  <a:gd name="T51" fmla="*/ 249 h 334"/>
                  <a:gd name="T52" fmla="*/ 9 w 240"/>
                  <a:gd name="T53" fmla="*/ 261 h 334"/>
                  <a:gd name="T54" fmla="*/ 14 w 240"/>
                  <a:gd name="T55" fmla="*/ 272 h 334"/>
                  <a:gd name="T56" fmla="*/ 19 w 240"/>
                  <a:gd name="T57" fmla="*/ 281 h 334"/>
                  <a:gd name="T58" fmla="*/ 26 w 240"/>
                  <a:gd name="T59" fmla="*/ 290 h 334"/>
                  <a:gd name="T60" fmla="*/ 33 w 240"/>
                  <a:gd name="T61" fmla="*/ 298 h 334"/>
                  <a:gd name="T62" fmla="*/ 42 w 240"/>
                  <a:gd name="T63" fmla="*/ 306 h 334"/>
                  <a:gd name="T64" fmla="*/ 52 w 240"/>
                  <a:gd name="T65" fmla="*/ 312 h 334"/>
                  <a:gd name="T66" fmla="*/ 61 w 240"/>
                  <a:gd name="T67" fmla="*/ 319 h 334"/>
                  <a:gd name="T68" fmla="*/ 72 w 240"/>
                  <a:gd name="T69" fmla="*/ 323 h 334"/>
                  <a:gd name="T70" fmla="*/ 83 w 240"/>
                  <a:gd name="T71" fmla="*/ 327 h 334"/>
                  <a:gd name="T72" fmla="*/ 96 w 240"/>
                  <a:gd name="T73" fmla="*/ 329 h 334"/>
                  <a:gd name="T74" fmla="*/ 107 w 240"/>
                  <a:gd name="T75" fmla="*/ 332 h 334"/>
                  <a:gd name="T76" fmla="*/ 120 w 240"/>
                  <a:gd name="T77" fmla="*/ 332 h 334"/>
                  <a:gd name="T78" fmla="*/ 165 w 240"/>
                  <a:gd name="T79" fmla="*/ 332 h 334"/>
                  <a:gd name="T80" fmla="*/ 185 w 240"/>
                  <a:gd name="T81" fmla="*/ 332 h 334"/>
                  <a:gd name="T82" fmla="*/ 204 w 240"/>
                  <a:gd name="T83" fmla="*/ 333 h 334"/>
                  <a:gd name="T84" fmla="*/ 222 w 240"/>
                  <a:gd name="T85" fmla="*/ 333 h 334"/>
                  <a:gd name="T86" fmla="*/ 240 w 240"/>
                  <a:gd name="T87" fmla="*/ 334 h 334"/>
                  <a:gd name="T88" fmla="*/ 240 w 240"/>
                  <a:gd name="T89" fmla="*/ 333 h 334"/>
                  <a:gd name="T90" fmla="*/ 240 w 240"/>
                  <a:gd name="T91" fmla="*/ 332 h 334"/>
                  <a:gd name="T92" fmla="*/ 240 w 240"/>
                  <a:gd name="T93" fmla="*/ 0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40" h="334">
                    <a:moveTo>
                      <a:pt x="240" y="0"/>
                    </a:moveTo>
                    <a:lnTo>
                      <a:pt x="222" y="0"/>
                    </a:lnTo>
                    <a:lnTo>
                      <a:pt x="204" y="1"/>
                    </a:lnTo>
                    <a:lnTo>
                      <a:pt x="185" y="1"/>
                    </a:lnTo>
                    <a:lnTo>
                      <a:pt x="165" y="1"/>
                    </a:lnTo>
                    <a:lnTo>
                      <a:pt x="120" y="1"/>
                    </a:lnTo>
                    <a:lnTo>
                      <a:pt x="108" y="2"/>
                    </a:lnTo>
                    <a:lnTo>
                      <a:pt x="96" y="4"/>
                    </a:lnTo>
                    <a:lnTo>
                      <a:pt x="85" y="8"/>
                    </a:lnTo>
                    <a:lnTo>
                      <a:pt x="73" y="12"/>
                    </a:lnTo>
                    <a:lnTo>
                      <a:pt x="62" y="17"/>
                    </a:lnTo>
                    <a:lnTo>
                      <a:pt x="53" y="24"/>
                    </a:lnTo>
                    <a:lnTo>
                      <a:pt x="44" y="32"/>
                    </a:lnTo>
                    <a:lnTo>
                      <a:pt x="35" y="41"/>
                    </a:lnTo>
                    <a:lnTo>
                      <a:pt x="27" y="51"/>
                    </a:lnTo>
                    <a:lnTo>
                      <a:pt x="20" y="60"/>
                    </a:lnTo>
                    <a:lnTo>
                      <a:pt x="15" y="72"/>
                    </a:lnTo>
                    <a:lnTo>
                      <a:pt x="10" y="84"/>
                    </a:lnTo>
                    <a:lnTo>
                      <a:pt x="5" y="96"/>
                    </a:lnTo>
                    <a:lnTo>
                      <a:pt x="2" y="110"/>
                    </a:lnTo>
                    <a:lnTo>
                      <a:pt x="1" y="122"/>
                    </a:lnTo>
                    <a:lnTo>
                      <a:pt x="0" y="136"/>
                    </a:lnTo>
                    <a:lnTo>
                      <a:pt x="0" y="212"/>
                    </a:lnTo>
                    <a:lnTo>
                      <a:pt x="1" y="224"/>
                    </a:lnTo>
                    <a:lnTo>
                      <a:pt x="2" y="237"/>
                    </a:lnTo>
                    <a:lnTo>
                      <a:pt x="5" y="249"/>
                    </a:lnTo>
                    <a:lnTo>
                      <a:pt x="9" y="261"/>
                    </a:lnTo>
                    <a:lnTo>
                      <a:pt x="14" y="272"/>
                    </a:lnTo>
                    <a:lnTo>
                      <a:pt x="19" y="281"/>
                    </a:lnTo>
                    <a:lnTo>
                      <a:pt x="26" y="290"/>
                    </a:lnTo>
                    <a:lnTo>
                      <a:pt x="33" y="298"/>
                    </a:lnTo>
                    <a:lnTo>
                      <a:pt x="42" y="306"/>
                    </a:lnTo>
                    <a:lnTo>
                      <a:pt x="52" y="312"/>
                    </a:lnTo>
                    <a:lnTo>
                      <a:pt x="61" y="319"/>
                    </a:lnTo>
                    <a:lnTo>
                      <a:pt x="72" y="323"/>
                    </a:lnTo>
                    <a:lnTo>
                      <a:pt x="83" y="327"/>
                    </a:lnTo>
                    <a:lnTo>
                      <a:pt x="96" y="329"/>
                    </a:lnTo>
                    <a:lnTo>
                      <a:pt x="107" y="332"/>
                    </a:lnTo>
                    <a:lnTo>
                      <a:pt x="120" y="332"/>
                    </a:lnTo>
                    <a:lnTo>
                      <a:pt x="165" y="332"/>
                    </a:lnTo>
                    <a:lnTo>
                      <a:pt x="185" y="332"/>
                    </a:lnTo>
                    <a:lnTo>
                      <a:pt x="204" y="333"/>
                    </a:lnTo>
                    <a:lnTo>
                      <a:pt x="222" y="333"/>
                    </a:lnTo>
                    <a:lnTo>
                      <a:pt x="240" y="334"/>
                    </a:lnTo>
                    <a:lnTo>
                      <a:pt x="240" y="333"/>
                    </a:lnTo>
                    <a:lnTo>
                      <a:pt x="240" y="332"/>
                    </a:lnTo>
                    <a:lnTo>
                      <a:pt x="240" y="0"/>
                    </a:ln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latin typeface="Candara" panose="020E0502030303020204" pitchFamily="34" charset="0"/>
                </a:endParaRPr>
              </a:p>
            </p:txBody>
          </p:sp>
          <p:sp>
            <p:nvSpPr>
              <p:cNvPr id="33" name="Freeform 2022"/>
              <p:cNvSpPr>
                <a:spLocks/>
              </p:cNvSpPr>
              <p:nvPr/>
            </p:nvSpPr>
            <p:spPr bwMode="auto">
              <a:xfrm>
                <a:off x="6191250" y="4287838"/>
                <a:ext cx="57150" cy="201613"/>
              </a:xfrm>
              <a:custGeom>
                <a:avLst/>
                <a:gdLst>
                  <a:gd name="T0" fmla="*/ 154 w 177"/>
                  <a:gd name="T1" fmla="*/ 594 h 632"/>
                  <a:gd name="T2" fmla="*/ 126 w 177"/>
                  <a:gd name="T3" fmla="*/ 574 h 632"/>
                  <a:gd name="T4" fmla="*/ 100 w 177"/>
                  <a:gd name="T5" fmla="*/ 549 h 632"/>
                  <a:gd name="T6" fmla="*/ 79 w 177"/>
                  <a:gd name="T7" fmla="*/ 520 h 632"/>
                  <a:gd name="T8" fmla="*/ 60 w 177"/>
                  <a:gd name="T9" fmla="*/ 489 h 632"/>
                  <a:gd name="T10" fmla="*/ 46 w 177"/>
                  <a:gd name="T11" fmla="*/ 455 h 632"/>
                  <a:gd name="T12" fmla="*/ 37 w 177"/>
                  <a:gd name="T13" fmla="*/ 419 h 632"/>
                  <a:gd name="T14" fmla="*/ 31 w 177"/>
                  <a:gd name="T15" fmla="*/ 380 h 632"/>
                  <a:gd name="T16" fmla="*/ 30 w 177"/>
                  <a:gd name="T17" fmla="*/ 15 h 632"/>
                  <a:gd name="T18" fmla="*/ 29 w 177"/>
                  <a:gd name="T19" fmla="*/ 10 h 632"/>
                  <a:gd name="T20" fmla="*/ 26 w 177"/>
                  <a:gd name="T21" fmla="*/ 5 h 632"/>
                  <a:gd name="T22" fmla="*/ 22 w 177"/>
                  <a:gd name="T23" fmla="*/ 1 h 632"/>
                  <a:gd name="T24" fmla="*/ 15 w 177"/>
                  <a:gd name="T25" fmla="*/ 0 h 632"/>
                  <a:gd name="T26" fmla="*/ 10 w 177"/>
                  <a:gd name="T27" fmla="*/ 1 h 632"/>
                  <a:gd name="T28" fmla="*/ 5 w 177"/>
                  <a:gd name="T29" fmla="*/ 5 h 632"/>
                  <a:gd name="T30" fmla="*/ 1 w 177"/>
                  <a:gd name="T31" fmla="*/ 10 h 632"/>
                  <a:gd name="T32" fmla="*/ 0 w 177"/>
                  <a:gd name="T33" fmla="*/ 15 h 632"/>
                  <a:gd name="T34" fmla="*/ 1 w 177"/>
                  <a:gd name="T35" fmla="*/ 383 h 632"/>
                  <a:gd name="T36" fmla="*/ 7 w 177"/>
                  <a:gd name="T37" fmla="*/ 425 h 632"/>
                  <a:gd name="T38" fmla="*/ 18 w 177"/>
                  <a:gd name="T39" fmla="*/ 466 h 632"/>
                  <a:gd name="T40" fmla="*/ 34 w 177"/>
                  <a:gd name="T41" fmla="*/ 503 h 632"/>
                  <a:gd name="T42" fmla="*/ 54 w 177"/>
                  <a:gd name="T43" fmla="*/ 539 h 632"/>
                  <a:gd name="T44" fmla="*/ 78 w 177"/>
                  <a:gd name="T45" fmla="*/ 570 h 632"/>
                  <a:gd name="T46" fmla="*/ 107 w 177"/>
                  <a:gd name="T47" fmla="*/ 598 h 632"/>
                  <a:gd name="T48" fmla="*/ 139 w 177"/>
                  <a:gd name="T49" fmla="*/ 620 h 632"/>
                  <a:gd name="T50" fmla="*/ 159 w 177"/>
                  <a:gd name="T51" fmla="*/ 631 h 632"/>
                  <a:gd name="T52" fmla="*/ 167 w 177"/>
                  <a:gd name="T53" fmla="*/ 631 h 632"/>
                  <a:gd name="T54" fmla="*/ 173 w 177"/>
                  <a:gd name="T55" fmla="*/ 627 h 632"/>
                  <a:gd name="T56" fmla="*/ 176 w 177"/>
                  <a:gd name="T57" fmla="*/ 620 h 632"/>
                  <a:gd name="T58" fmla="*/ 177 w 177"/>
                  <a:gd name="T59" fmla="*/ 615 h 632"/>
                  <a:gd name="T60" fmla="*/ 175 w 177"/>
                  <a:gd name="T61" fmla="*/ 609 h 632"/>
                  <a:gd name="T62" fmla="*/ 171 w 177"/>
                  <a:gd name="T63" fmla="*/ 604 h 6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7" h="632">
                    <a:moveTo>
                      <a:pt x="169" y="603"/>
                    </a:moveTo>
                    <a:lnTo>
                      <a:pt x="154" y="594"/>
                    </a:lnTo>
                    <a:lnTo>
                      <a:pt x="139" y="585"/>
                    </a:lnTo>
                    <a:lnTo>
                      <a:pt x="126" y="574"/>
                    </a:lnTo>
                    <a:lnTo>
                      <a:pt x="113" y="562"/>
                    </a:lnTo>
                    <a:lnTo>
                      <a:pt x="100" y="549"/>
                    </a:lnTo>
                    <a:lnTo>
                      <a:pt x="89" y="535"/>
                    </a:lnTo>
                    <a:lnTo>
                      <a:pt x="79" y="520"/>
                    </a:lnTo>
                    <a:lnTo>
                      <a:pt x="69" y="505"/>
                    </a:lnTo>
                    <a:lnTo>
                      <a:pt x="60" y="489"/>
                    </a:lnTo>
                    <a:lnTo>
                      <a:pt x="53" y="472"/>
                    </a:lnTo>
                    <a:lnTo>
                      <a:pt x="46" y="455"/>
                    </a:lnTo>
                    <a:lnTo>
                      <a:pt x="41" y="437"/>
                    </a:lnTo>
                    <a:lnTo>
                      <a:pt x="37" y="419"/>
                    </a:lnTo>
                    <a:lnTo>
                      <a:pt x="34" y="399"/>
                    </a:lnTo>
                    <a:lnTo>
                      <a:pt x="31" y="380"/>
                    </a:lnTo>
                    <a:lnTo>
                      <a:pt x="30" y="361"/>
                    </a:lnTo>
                    <a:lnTo>
                      <a:pt x="30" y="15"/>
                    </a:lnTo>
                    <a:lnTo>
                      <a:pt x="30" y="12"/>
                    </a:lnTo>
                    <a:lnTo>
                      <a:pt x="29" y="10"/>
                    </a:lnTo>
                    <a:lnTo>
                      <a:pt x="28" y="7"/>
                    </a:lnTo>
                    <a:lnTo>
                      <a:pt x="26" y="5"/>
                    </a:lnTo>
                    <a:lnTo>
                      <a:pt x="24" y="3"/>
                    </a:lnTo>
                    <a:lnTo>
                      <a:pt x="22" y="1"/>
                    </a:lnTo>
                    <a:lnTo>
                      <a:pt x="19" y="0"/>
                    </a:lnTo>
                    <a:lnTo>
                      <a:pt x="15" y="0"/>
                    </a:lnTo>
                    <a:lnTo>
                      <a:pt x="13" y="0"/>
                    </a:lnTo>
                    <a:lnTo>
                      <a:pt x="10" y="1"/>
                    </a:lnTo>
                    <a:lnTo>
                      <a:pt x="8" y="3"/>
                    </a:lnTo>
                    <a:lnTo>
                      <a:pt x="5" y="5"/>
                    </a:lnTo>
                    <a:lnTo>
                      <a:pt x="4" y="7"/>
                    </a:lnTo>
                    <a:lnTo>
                      <a:pt x="1" y="10"/>
                    </a:lnTo>
                    <a:lnTo>
                      <a:pt x="1" y="12"/>
                    </a:lnTo>
                    <a:lnTo>
                      <a:pt x="0" y="15"/>
                    </a:lnTo>
                    <a:lnTo>
                      <a:pt x="0" y="361"/>
                    </a:lnTo>
                    <a:lnTo>
                      <a:pt x="1" y="383"/>
                    </a:lnTo>
                    <a:lnTo>
                      <a:pt x="4" y="404"/>
                    </a:lnTo>
                    <a:lnTo>
                      <a:pt x="7" y="425"/>
                    </a:lnTo>
                    <a:lnTo>
                      <a:pt x="12" y="445"/>
                    </a:lnTo>
                    <a:lnTo>
                      <a:pt x="18" y="466"/>
                    </a:lnTo>
                    <a:lnTo>
                      <a:pt x="25" y="485"/>
                    </a:lnTo>
                    <a:lnTo>
                      <a:pt x="34" y="503"/>
                    </a:lnTo>
                    <a:lnTo>
                      <a:pt x="43" y="522"/>
                    </a:lnTo>
                    <a:lnTo>
                      <a:pt x="54" y="539"/>
                    </a:lnTo>
                    <a:lnTo>
                      <a:pt x="65" y="555"/>
                    </a:lnTo>
                    <a:lnTo>
                      <a:pt x="78" y="570"/>
                    </a:lnTo>
                    <a:lnTo>
                      <a:pt x="92" y="585"/>
                    </a:lnTo>
                    <a:lnTo>
                      <a:pt x="107" y="598"/>
                    </a:lnTo>
                    <a:lnTo>
                      <a:pt x="122" y="609"/>
                    </a:lnTo>
                    <a:lnTo>
                      <a:pt x="139" y="620"/>
                    </a:lnTo>
                    <a:lnTo>
                      <a:pt x="156" y="630"/>
                    </a:lnTo>
                    <a:lnTo>
                      <a:pt x="159" y="631"/>
                    </a:lnTo>
                    <a:lnTo>
                      <a:pt x="162" y="632"/>
                    </a:lnTo>
                    <a:lnTo>
                      <a:pt x="167" y="631"/>
                    </a:lnTo>
                    <a:lnTo>
                      <a:pt x="170" y="630"/>
                    </a:lnTo>
                    <a:lnTo>
                      <a:pt x="173" y="627"/>
                    </a:lnTo>
                    <a:lnTo>
                      <a:pt x="175" y="623"/>
                    </a:lnTo>
                    <a:lnTo>
                      <a:pt x="176" y="620"/>
                    </a:lnTo>
                    <a:lnTo>
                      <a:pt x="177" y="617"/>
                    </a:lnTo>
                    <a:lnTo>
                      <a:pt x="177" y="615"/>
                    </a:lnTo>
                    <a:lnTo>
                      <a:pt x="176" y="612"/>
                    </a:lnTo>
                    <a:lnTo>
                      <a:pt x="175" y="609"/>
                    </a:lnTo>
                    <a:lnTo>
                      <a:pt x="173" y="606"/>
                    </a:lnTo>
                    <a:lnTo>
                      <a:pt x="171" y="604"/>
                    </a:lnTo>
                    <a:lnTo>
                      <a:pt x="169" y="603"/>
                    </a:ln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latin typeface="Candara" panose="020E0502030303020204" pitchFamily="34" charset="0"/>
                </a:endParaRPr>
              </a:p>
            </p:txBody>
          </p:sp>
        </p:grpSp>
        <p:sp>
          <p:nvSpPr>
            <p:cNvPr id="30" name="Rectangle 29"/>
            <p:cNvSpPr/>
            <p:nvPr>
              <p:custDataLst>
                <p:tags r:id="rId1"/>
              </p:custDataLst>
            </p:nvPr>
          </p:nvSpPr>
          <p:spPr>
            <a:xfrm>
              <a:off x="2523178" y="1677592"/>
              <a:ext cx="8589209" cy="1415772"/>
            </a:xfrm>
            <a:prstGeom prst="rect">
              <a:avLst/>
            </a:prstGeom>
          </p:spPr>
          <p:txBody>
            <a:bodyPr wrap="square" anchor="ctr">
              <a:spAutoFit/>
            </a:bodyPr>
            <a:lstStyle/>
            <a:p>
              <a:r>
                <a:rPr lang="en-US" sz="1400" b="1" u="sng" dirty="0">
                  <a:solidFill>
                    <a:schemeClr val="accent6">
                      <a:lumMod val="75000"/>
                    </a:schemeClr>
                  </a:solidFill>
                  <a:latin typeface="Candara" panose="020E0502030303020204" pitchFamily="34" charset="0"/>
                </a:rPr>
                <a:t>The Nitty Gritty</a:t>
              </a:r>
            </a:p>
            <a:p>
              <a:pPr marL="285750" indent="-285750">
                <a:buFont typeface="Arial" panose="020B0604020202020204" pitchFamily="34" charset="0"/>
                <a:buChar char="•"/>
              </a:pPr>
              <a:r>
                <a:rPr lang="en-US" sz="1200" dirty="0">
                  <a:solidFill>
                    <a:schemeClr val="accent6">
                      <a:lumMod val="75000"/>
                    </a:schemeClr>
                  </a:solidFill>
                  <a:latin typeface="Candara" panose="020E0502030303020204" pitchFamily="34" charset="0"/>
                </a:rPr>
                <a:t>Is it possible for an interim be removed? Why? </a:t>
              </a:r>
            </a:p>
            <a:p>
              <a:pPr marL="285750" indent="-285750">
                <a:buFont typeface="Arial" panose="020B0604020202020204" pitchFamily="34" charset="0"/>
                <a:buChar char="•"/>
              </a:pPr>
              <a:r>
                <a:rPr lang="en-US" sz="1200" dirty="0">
                  <a:solidFill>
                    <a:schemeClr val="accent6">
                      <a:lumMod val="75000"/>
                    </a:schemeClr>
                  </a:solidFill>
                  <a:latin typeface="Candara" panose="020E0502030303020204" pitchFamily="34" charset="0"/>
                </a:rPr>
                <a:t>What do the following </a:t>
              </a:r>
              <a:r>
                <a:rPr lang="en-US" sz="1200" dirty="0" smtClean="0">
                  <a:solidFill>
                    <a:schemeClr val="accent6">
                      <a:lumMod val="75000"/>
                    </a:schemeClr>
                  </a:solidFill>
                  <a:latin typeface="Candara" panose="020E0502030303020204" pitchFamily="34" charset="0"/>
                </a:rPr>
                <a:t>eligibility terms mean: </a:t>
              </a:r>
            </a:p>
            <a:p>
              <a:pPr marL="742950" lvl="1" indent="-285750">
                <a:buFont typeface="Arial" panose="020B0604020202020204" pitchFamily="34" charset="0"/>
                <a:buChar char="•"/>
              </a:pPr>
              <a:r>
                <a:rPr lang="en-US" sz="1200" dirty="0" smtClean="0">
                  <a:solidFill>
                    <a:schemeClr val="accent6">
                      <a:lumMod val="75000"/>
                    </a:schemeClr>
                  </a:solidFill>
                  <a:latin typeface="Candara" panose="020E0502030303020204" pitchFamily="34" charset="0"/>
                </a:rPr>
                <a:t>Eligibility Pending?</a:t>
              </a:r>
            </a:p>
            <a:p>
              <a:pPr marL="742950" lvl="1" indent="-285750">
                <a:buFont typeface="Arial" panose="020B0604020202020204" pitchFamily="34" charset="0"/>
                <a:buChar char="•"/>
              </a:pPr>
              <a:r>
                <a:rPr lang="en-US" sz="1200" dirty="0" smtClean="0">
                  <a:solidFill>
                    <a:schemeClr val="accent6">
                      <a:lumMod val="75000"/>
                    </a:schemeClr>
                  </a:solidFill>
                  <a:latin typeface="Candara" panose="020E0502030303020204" pitchFamily="34" charset="0"/>
                </a:rPr>
                <a:t>No </a:t>
              </a:r>
              <a:r>
                <a:rPr lang="en-US" sz="1200" dirty="0">
                  <a:solidFill>
                    <a:schemeClr val="accent6">
                      <a:lumMod val="75000"/>
                    </a:schemeClr>
                  </a:solidFill>
                  <a:latin typeface="Candara" panose="020E0502030303020204" pitchFamily="34" charset="0"/>
                </a:rPr>
                <a:t>Determination </a:t>
              </a:r>
              <a:r>
                <a:rPr lang="en-US" sz="1200" dirty="0" smtClean="0">
                  <a:solidFill>
                    <a:schemeClr val="accent6">
                      <a:lumMod val="75000"/>
                    </a:schemeClr>
                  </a:solidFill>
                  <a:latin typeface="Candara" panose="020E0502030303020204" pitchFamily="34" charset="0"/>
                </a:rPr>
                <a:t>Made?</a:t>
              </a:r>
            </a:p>
            <a:p>
              <a:pPr marL="742950" lvl="1" indent="-285750">
                <a:buFont typeface="Arial" panose="020B0604020202020204" pitchFamily="34" charset="0"/>
                <a:buChar char="•"/>
              </a:pPr>
              <a:r>
                <a:rPr lang="en-US" sz="1200" dirty="0" smtClean="0">
                  <a:solidFill>
                    <a:schemeClr val="accent6">
                      <a:lumMod val="75000"/>
                    </a:schemeClr>
                  </a:solidFill>
                  <a:latin typeface="Candara" panose="020E0502030303020204" pitchFamily="34" charset="0"/>
                </a:rPr>
                <a:t>Loss of Jurisdiction?</a:t>
              </a:r>
            </a:p>
            <a:p>
              <a:pPr marL="285750" indent="-285750">
                <a:buFont typeface="Arial" panose="020B0604020202020204" pitchFamily="34" charset="0"/>
                <a:buChar char="•"/>
              </a:pPr>
              <a:r>
                <a:rPr lang="en-US" sz="1200" dirty="0" smtClean="0">
                  <a:solidFill>
                    <a:schemeClr val="accent6">
                      <a:lumMod val="75000"/>
                    </a:schemeClr>
                  </a:solidFill>
                  <a:latin typeface="Candara" panose="020E0502030303020204" pitchFamily="34" charset="0"/>
                </a:rPr>
                <a:t>Is </a:t>
              </a:r>
              <a:r>
                <a:rPr lang="en-US" sz="1200" dirty="0">
                  <a:solidFill>
                    <a:schemeClr val="accent6">
                      <a:lumMod val="75000"/>
                    </a:schemeClr>
                  </a:solidFill>
                  <a:latin typeface="Candara" panose="020E0502030303020204" pitchFamily="34" charset="0"/>
                </a:rPr>
                <a:t>it possible for PSMO-I to revisit an Interim determination? How does that occur? </a:t>
              </a:r>
            </a:p>
          </p:txBody>
        </p:sp>
      </p:grpSp>
      <p:sp>
        <p:nvSpPr>
          <p:cNvPr id="34" name="Slide Number Placeholder 5"/>
          <p:cNvSpPr>
            <a:spLocks noGrp="1"/>
          </p:cNvSpPr>
          <p:nvPr>
            <p:ph type="sldNum" sz="quarter" idx="12"/>
          </p:nvPr>
        </p:nvSpPr>
        <p:spPr>
          <a:xfrm>
            <a:off x="8686800" y="6553200"/>
            <a:ext cx="381000" cy="228600"/>
          </a:xfrm>
        </p:spPr>
        <p:txBody>
          <a:bodyPr vert="horz" lIns="91440" tIns="45720" rIns="91440" bIns="45720" rtlCol="0" anchor="ctr"/>
          <a:lstStyle/>
          <a:p>
            <a:fld id="{A958CD69-26FF-411E-8798-217A84E786E5}" type="slidenum">
              <a:rPr lang="en-US">
                <a:solidFill>
                  <a:schemeClr val="tx1">
                    <a:tint val="75000"/>
                  </a:schemeClr>
                </a:solidFill>
              </a:rPr>
              <a:pPr/>
              <a:t>8</a:t>
            </a:fld>
            <a:endParaRPr lang="en-US" dirty="0">
              <a:solidFill>
                <a:schemeClr val="tx1">
                  <a:tint val="75000"/>
                </a:schemeClr>
              </a:solidFill>
            </a:endParaRPr>
          </a:p>
        </p:txBody>
      </p:sp>
    </p:spTree>
    <p:extLst>
      <p:ext uri="{BB962C8B-B14F-4D97-AF65-F5344CB8AC3E}">
        <p14:creationId xmlns:p14="http://schemas.microsoft.com/office/powerpoint/2010/main" val="1874010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677131964"/>
              </p:ext>
            </p:extLst>
          </p:nvPr>
        </p:nvGraphicFramePr>
        <p:xfrm>
          <a:off x="533400" y="1371600"/>
          <a:ext cx="8290112" cy="3729736"/>
        </p:xfrm>
        <a:graphic>
          <a:graphicData uri="http://schemas.openxmlformats.org/drawingml/2006/table">
            <a:tbl>
              <a:tblPr firstRow="1" bandRow="1">
                <a:tableStyleId>{2D5ABB26-0587-4C30-8999-92F81FD0307C}</a:tableStyleId>
              </a:tblPr>
              <a:tblGrid>
                <a:gridCol w="2051208">
                  <a:extLst>
                    <a:ext uri="{9D8B030D-6E8A-4147-A177-3AD203B41FA5}">
                      <a16:colId xmlns="" xmlns:a16="http://schemas.microsoft.com/office/drawing/2014/main" val="20000"/>
                    </a:ext>
                  </a:extLst>
                </a:gridCol>
                <a:gridCol w="816138">
                  <a:extLst>
                    <a:ext uri="{9D8B030D-6E8A-4147-A177-3AD203B41FA5}">
                      <a16:colId xmlns="" xmlns:a16="http://schemas.microsoft.com/office/drawing/2014/main" val="20001"/>
                    </a:ext>
                  </a:extLst>
                </a:gridCol>
                <a:gridCol w="1104392">
                  <a:extLst>
                    <a:ext uri="{9D8B030D-6E8A-4147-A177-3AD203B41FA5}">
                      <a16:colId xmlns="" xmlns:a16="http://schemas.microsoft.com/office/drawing/2014/main" val="20002"/>
                    </a:ext>
                  </a:extLst>
                </a:gridCol>
                <a:gridCol w="816138">
                  <a:extLst>
                    <a:ext uri="{9D8B030D-6E8A-4147-A177-3AD203B41FA5}">
                      <a16:colId xmlns="" xmlns:a16="http://schemas.microsoft.com/office/drawing/2014/main" val="20003"/>
                    </a:ext>
                  </a:extLst>
                </a:gridCol>
                <a:gridCol w="984313">
                  <a:extLst>
                    <a:ext uri="{9D8B030D-6E8A-4147-A177-3AD203B41FA5}">
                      <a16:colId xmlns="" xmlns:a16="http://schemas.microsoft.com/office/drawing/2014/main" val="20004"/>
                    </a:ext>
                  </a:extLst>
                </a:gridCol>
                <a:gridCol w="816138">
                  <a:extLst>
                    <a:ext uri="{9D8B030D-6E8A-4147-A177-3AD203B41FA5}">
                      <a16:colId xmlns="" xmlns:a16="http://schemas.microsoft.com/office/drawing/2014/main" val="20005"/>
                    </a:ext>
                  </a:extLst>
                </a:gridCol>
                <a:gridCol w="816138">
                  <a:extLst>
                    <a:ext uri="{9D8B030D-6E8A-4147-A177-3AD203B41FA5}">
                      <a16:colId xmlns="" xmlns:a16="http://schemas.microsoft.com/office/drawing/2014/main" val="20006"/>
                    </a:ext>
                  </a:extLst>
                </a:gridCol>
                <a:gridCol w="885647">
                  <a:extLst>
                    <a:ext uri="{9D8B030D-6E8A-4147-A177-3AD203B41FA5}">
                      <a16:colId xmlns="" xmlns:a16="http://schemas.microsoft.com/office/drawing/2014/main" val="20007"/>
                    </a:ext>
                  </a:extLst>
                </a:gridCol>
              </a:tblGrid>
              <a:tr h="370840">
                <a:tc gridSpan="8">
                  <a:txBody>
                    <a:bodyPr/>
                    <a:lstStyle/>
                    <a:p>
                      <a:pPr algn="ctr"/>
                      <a:r>
                        <a:rPr lang="en-US" sz="1600" b="1" baseline="0" dirty="0">
                          <a:latin typeface="Candara" panose="020E0502030303020204" pitchFamily="34" charset="0"/>
                        </a:rPr>
                        <a:t>Tiered Investigation Standards</a:t>
                      </a:r>
                      <a:endParaRPr lang="en-US" sz="1600" b="1" dirty="0">
                        <a:latin typeface="Candara" panose="020E0502030303020204" pitchFamily="34" charset="0"/>
                      </a:endParaRPr>
                    </a:p>
                  </a:txBody>
                  <a:tcPr marL="18288" marR="18288" marT="18288" marB="18288"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tcPr>
                </a:tc>
                <a:tc hMerge="1">
                  <a:txBody>
                    <a:bodyPr/>
                    <a:lstStyle/>
                    <a:p>
                      <a:pPr algn="ctr"/>
                      <a:endParaRPr lang="en-US" sz="1200" b="0" dirty="0">
                        <a:solidFill>
                          <a:schemeClr val="bg1"/>
                        </a:solidFill>
                        <a:latin typeface="Cambria" panose="02040503050406030204" pitchFamily="18" charset="0"/>
                      </a:endParaRPr>
                    </a:p>
                  </a:txBody>
                  <a:tcPr marL="18288" marR="18288" marT="18288" marB="1828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50000"/>
                      </a:schemeClr>
                    </a:solidFill>
                  </a:tcPr>
                </a:tc>
                <a:tc hMerge="1">
                  <a:txBody>
                    <a:bodyPr/>
                    <a:lstStyle/>
                    <a:p>
                      <a:endParaRPr lang="en-US"/>
                    </a:p>
                  </a:txBody>
                  <a:tcPr/>
                </a:tc>
                <a:tc hMerge="1">
                  <a:txBody>
                    <a:bodyPr/>
                    <a:lstStyle/>
                    <a:p>
                      <a:endParaRPr lang="en-US"/>
                    </a:p>
                  </a:txBody>
                  <a:tcPr/>
                </a:tc>
                <a:tc hMerge="1">
                  <a:txBody>
                    <a:bodyPr/>
                    <a:lstStyle/>
                    <a:p>
                      <a:pPr algn="ctr"/>
                      <a:endParaRPr lang="en-US" sz="1200" b="0" dirty="0">
                        <a:solidFill>
                          <a:schemeClr val="bg1"/>
                        </a:solidFill>
                        <a:latin typeface="Cambria" panose="02040503050406030204" pitchFamily="18" charset="0"/>
                      </a:endParaRPr>
                    </a:p>
                  </a:txBody>
                  <a:tcPr marL="18288" marR="18288" marT="18288" marB="1828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80000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370840">
                <a:tc>
                  <a:txBody>
                    <a:bodyPr/>
                    <a:lstStyle/>
                    <a:p>
                      <a:r>
                        <a:rPr lang="en-US" sz="1400" b="0" dirty="0">
                          <a:latin typeface="Candara" panose="020E0502030303020204" pitchFamily="34" charset="0"/>
                        </a:rPr>
                        <a:t>Why We Investigate</a:t>
                      </a:r>
                    </a:p>
                  </a:txBody>
                  <a:tcPr marL="18288" marR="18288" marT="18288" marB="18288" anchor="ctr">
                    <a:lnL w="1905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gridSpan="3">
                  <a:txBody>
                    <a:bodyPr/>
                    <a:lstStyle/>
                    <a:p>
                      <a:pPr algn="ctr"/>
                      <a:r>
                        <a:rPr lang="en-US" sz="1400" b="0" dirty="0">
                          <a:solidFill>
                            <a:schemeClr val="bg1"/>
                          </a:solidFill>
                          <a:latin typeface="Candara" panose="020E0502030303020204" pitchFamily="34" charset="0"/>
                        </a:rPr>
                        <a:t>Public Trust</a:t>
                      </a:r>
                      <a:endParaRPr lang="en-US" sz="1400" b="0" baseline="30000" dirty="0">
                        <a:solidFill>
                          <a:schemeClr val="bg1"/>
                        </a:solidFill>
                        <a:latin typeface="Candara" panose="020E0502030303020204" pitchFamily="34" charset="0"/>
                      </a:endParaRPr>
                    </a:p>
                  </a:txBody>
                  <a:tcPr marL="18288" marR="18288" marT="18288" marB="1828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50000"/>
                      </a:schemeClr>
                    </a:solidFill>
                  </a:tcPr>
                </a:tc>
                <a:tc hMerge="1">
                  <a:txBody>
                    <a:bodyPr/>
                    <a:lstStyle/>
                    <a:p>
                      <a:endParaRPr lang="en-US" sz="1200" dirty="0">
                        <a:latin typeface="Calibri Light" panose="020F030202020403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lang="en-US" sz="1200" dirty="0">
                        <a:latin typeface="Calibri Light" panose="020F030202020403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gridSpan="4">
                  <a:txBody>
                    <a:bodyPr/>
                    <a:lstStyle/>
                    <a:p>
                      <a:pPr algn="ctr"/>
                      <a:r>
                        <a:rPr lang="en-US" sz="1400" b="0" dirty="0">
                          <a:solidFill>
                            <a:schemeClr val="bg1"/>
                          </a:solidFill>
                          <a:latin typeface="Candara" panose="020E0502030303020204" pitchFamily="34" charset="0"/>
                        </a:rPr>
                        <a:t>National Security</a:t>
                      </a:r>
                      <a:endParaRPr lang="en-US" sz="1400" b="0" baseline="30000" dirty="0">
                        <a:solidFill>
                          <a:schemeClr val="bg1"/>
                        </a:solidFill>
                        <a:latin typeface="Candara" panose="020E0502030303020204" pitchFamily="34" charset="0"/>
                      </a:endParaRPr>
                    </a:p>
                  </a:txBody>
                  <a:tcPr marL="18288" marR="18288" marT="18288" marB="18288" anchor="ctr">
                    <a:lnL w="1270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800000"/>
                    </a:solidFill>
                  </a:tcPr>
                </a:tc>
                <a:tc hMerge="1">
                  <a:txBody>
                    <a:bodyPr/>
                    <a:lstStyle/>
                    <a:p>
                      <a:endParaRPr lang="en-US" sz="1200" dirty="0">
                        <a:latin typeface="Calibri Light" panose="020F030202020403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lang="en-US" sz="1200" dirty="0">
                        <a:latin typeface="Calibri Light" panose="020F030202020403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lang="en-US" sz="1200" dirty="0">
                        <a:latin typeface="Calibri Light" panose="020F030202020403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 xmlns:a16="http://schemas.microsoft.com/office/drawing/2014/main" val="10001"/>
                  </a:ext>
                </a:extLst>
              </a:tr>
              <a:tr h="370840">
                <a:tc>
                  <a:txBody>
                    <a:bodyPr/>
                    <a:lstStyle/>
                    <a:p>
                      <a:r>
                        <a:rPr lang="en-US" sz="1400" b="0" dirty="0">
                          <a:latin typeface="Candara" panose="020E0502030303020204" pitchFamily="34" charset="0"/>
                        </a:rPr>
                        <a:t>Reason</a:t>
                      </a:r>
                    </a:p>
                  </a:txBody>
                  <a:tcPr marL="18288" marR="18288" marT="18288" marB="18288" anchor="ctr">
                    <a:lnL w="1905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gridSpan="3">
                  <a:txBody>
                    <a:bodyPr/>
                    <a:lstStyle/>
                    <a:p>
                      <a:pPr algn="ctr"/>
                      <a:r>
                        <a:rPr lang="en-US" sz="1400" b="0" dirty="0">
                          <a:solidFill>
                            <a:schemeClr val="bg1"/>
                          </a:solidFill>
                          <a:latin typeface="Candara" panose="020E0502030303020204" pitchFamily="34" charset="0"/>
                        </a:rPr>
                        <a:t>Suitability</a:t>
                      </a:r>
                    </a:p>
                  </a:txBody>
                  <a:tcPr marL="18288" marR="18288" marT="18288" marB="1828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5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chemeClr val="bg1"/>
                        </a:solidFill>
                        <a:latin typeface="Calibri Light" panose="020F0302020204030204" pitchFamily="34" charset="0"/>
                      </a:endParaRPr>
                    </a:p>
                  </a:txBody>
                  <a:tcPr marL="18288" marR="18288" marT="18288" marB="1828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5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chemeClr val="bg1"/>
                        </a:solidFill>
                        <a:latin typeface="Calibri Light" panose="020F0302020204030204" pitchFamily="34" charset="0"/>
                      </a:endParaRPr>
                    </a:p>
                  </a:txBody>
                  <a:tcPr marL="18288" marR="18288" marT="18288" marB="1828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50000"/>
                      </a:schemeClr>
                    </a:solidFill>
                  </a:tcPr>
                </a:tc>
                <a:tc gridSpan="4">
                  <a:txBody>
                    <a:bodyPr/>
                    <a:lstStyle/>
                    <a:p>
                      <a:pPr algn="ctr"/>
                      <a:r>
                        <a:rPr lang="en-US" sz="1400" b="0" dirty="0">
                          <a:solidFill>
                            <a:schemeClr val="bg1"/>
                          </a:solidFill>
                          <a:latin typeface="Candara" panose="020E0502030303020204" pitchFamily="34" charset="0"/>
                        </a:rPr>
                        <a:t>Access to Classified</a:t>
                      </a:r>
                      <a:r>
                        <a:rPr lang="en-US" sz="1400" b="0" baseline="0" dirty="0">
                          <a:solidFill>
                            <a:schemeClr val="bg1"/>
                          </a:solidFill>
                          <a:latin typeface="Candara" panose="020E0502030303020204" pitchFamily="34" charset="0"/>
                        </a:rPr>
                        <a:t> Information</a:t>
                      </a:r>
                      <a:endParaRPr lang="en-US" sz="1400" b="0" dirty="0">
                        <a:solidFill>
                          <a:schemeClr val="bg1"/>
                        </a:solidFill>
                        <a:latin typeface="Candara" panose="020E0502030303020204" pitchFamily="34" charset="0"/>
                      </a:endParaRPr>
                    </a:p>
                  </a:txBody>
                  <a:tcPr marL="18288" marR="18288" marT="18288" marB="18288" anchor="ctr">
                    <a:lnL w="1270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800000"/>
                    </a:solidFill>
                  </a:tcPr>
                </a:tc>
                <a:tc hMerge="1">
                  <a:txBody>
                    <a:bodyPr/>
                    <a:lstStyle/>
                    <a:p>
                      <a:endParaRPr lang="en-US" sz="1200" dirty="0">
                        <a:latin typeface="Calibri Light" panose="020F030202020403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lang="en-US" sz="1200" dirty="0">
                        <a:latin typeface="Calibri Light" panose="020F030202020403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lang="en-US" sz="1200" dirty="0">
                        <a:latin typeface="Calibri Light" panose="020F030202020403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 xmlns:a16="http://schemas.microsoft.com/office/drawing/2014/main" val="10002"/>
                  </a:ext>
                </a:extLst>
              </a:tr>
              <a:tr h="370840">
                <a:tc>
                  <a:txBody>
                    <a:bodyPr/>
                    <a:lstStyle/>
                    <a:p>
                      <a:r>
                        <a:rPr lang="en-US" sz="1400" b="0" dirty="0">
                          <a:latin typeface="Candara" panose="020E0502030303020204" pitchFamily="34" charset="0"/>
                        </a:rPr>
                        <a:t>Position</a:t>
                      </a:r>
                    </a:p>
                  </a:txBody>
                  <a:tcPr marL="18288" marR="18288" marT="18288" marB="18288" anchor="ctr">
                    <a:lnL w="1905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US" sz="1400" b="0" dirty="0">
                          <a:solidFill>
                            <a:schemeClr val="bg1"/>
                          </a:solidFill>
                          <a:latin typeface="Candara" panose="020E0502030303020204" pitchFamily="34" charset="0"/>
                        </a:rPr>
                        <a:t>Low-Risk</a:t>
                      </a:r>
                    </a:p>
                  </a:txBody>
                  <a:tcPr marL="18288" marR="18288" marT="18288" marB="1828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50000"/>
                      </a:schemeClr>
                    </a:solidFill>
                  </a:tcPr>
                </a:tc>
                <a:tc>
                  <a:txBody>
                    <a:bodyPr/>
                    <a:lstStyle/>
                    <a:p>
                      <a:pPr algn="ctr"/>
                      <a:r>
                        <a:rPr lang="en-US" sz="1400" b="0" dirty="0">
                          <a:solidFill>
                            <a:schemeClr val="bg1"/>
                          </a:solidFill>
                          <a:latin typeface="Candara" panose="020E0502030303020204" pitchFamily="34" charset="0"/>
                        </a:rPr>
                        <a:t>Moderate Risk</a:t>
                      </a:r>
                    </a:p>
                  </a:txBody>
                  <a:tcPr marL="18288" marR="18288" marT="18288" marB="1828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50000"/>
                      </a:schemeClr>
                    </a:solidFill>
                  </a:tcPr>
                </a:tc>
                <a:tc>
                  <a:txBody>
                    <a:bodyPr/>
                    <a:lstStyle/>
                    <a:p>
                      <a:pPr algn="ctr"/>
                      <a:r>
                        <a:rPr lang="en-US" sz="1400" b="0" dirty="0">
                          <a:solidFill>
                            <a:schemeClr val="bg1"/>
                          </a:solidFill>
                          <a:latin typeface="Candara" panose="020E0502030303020204" pitchFamily="34" charset="0"/>
                        </a:rPr>
                        <a:t>High Risk</a:t>
                      </a:r>
                    </a:p>
                  </a:txBody>
                  <a:tcPr marL="18288" marR="18288" marT="18288" marB="1828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50000"/>
                      </a:schemeClr>
                    </a:solidFill>
                  </a:tcPr>
                </a:tc>
                <a:tc>
                  <a:txBody>
                    <a:bodyPr/>
                    <a:lstStyle/>
                    <a:p>
                      <a:pPr algn="ctr"/>
                      <a:r>
                        <a:rPr lang="en-US" sz="1400" b="0" dirty="0">
                          <a:solidFill>
                            <a:schemeClr val="bg1"/>
                          </a:solidFill>
                          <a:latin typeface="Candara" panose="020E0502030303020204" pitchFamily="34" charset="0"/>
                        </a:rPr>
                        <a:t>Confidential</a:t>
                      </a:r>
                    </a:p>
                  </a:txBody>
                  <a:tcPr marL="18288" marR="18288" marT="18288" marB="1828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800000"/>
                    </a:solidFill>
                  </a:tcPr>
                </a:tc>
                <a:tc>
                  <a:txBody>
                    <a:bodyPr/>
                    <a:lstStyle/>
                    <a:p>
                      <a:pPr algn="ctr"/>
                      <a:r>
                        <a:rPr lang="en-US" sz="1400" b="0" dirty="0">
                          <a:solidFill>
                            <a:schemeClr val="bg1"/>
                          </a:solidFill>
                          <a:latin typeface="Candara" panose="020E0502030303020204" pitchFamily="34" charset="0"/>
                        </a:rPr>
                        <a:t>Secret</a:t>
                      </a:r>
                    </a:p>
                  </a:txBody>
                  <a:tcPr marL="18288" marR="18288" marT="18288" marB="1828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800000"/>
                    </a:solidFill>
                  </a:tcPr>
                </a:tc>
                <a:tc>
                  <a:txBody>
                    <a:bodyPr/>
                    <a:lstStyle/>
                    <a:p>
                      <a:pPr algn="ctr"/>
                      <a:r>
                        <a:rPr lang="en-US" sz="1400" b="0" dirty="0">
                          <a:solidFill>
                            <a:schemeClr val="bg1"/>
                          </a:solidFill>
                          <a:latin typeface="Candara" panose="020E0502030303020204" pitchFamily="34" charset="0"/>
                        </a:rPr>
                        <a:t>Top Secret</a:t>
                      </a:r>
                    </a:p>
                  </a:txBody>
                  <a:tcPr marL="18288" marR="18288" marT="18288" marB="1828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800000"/>
                    </a:solidFill>
                  </a:tcPr>
                </a:tc>
                <a:tc>
                  <a:txBody>
                    <a:bodyPr/>
                    <a:lstStyle/>
                    <a:p>
                      <a:pPr algn="ctr"/>
                      <a:r>
                        <a:rPr lang="en-US" sz="1400" b="0" dirty="0">
                          <a:solidFill>
                            <a:schemeClr val="bg1"/>
                          </a:solidFill>
                          <a:latin typeface="Candara" panose="020E0502030303020204" pitchFamily="34" charset="0"/>
                        </a:rPr>
                        <a:t>SCI</a:t>
                      </a:r>
                    </a:p>
                  </a:txBody>
                  <a:tcPr marL="18288" marR="18288" marT="18288" marB="18288" anchor="ctr">
                    <a:lnL w="1270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800000"/>
                    </a:solidFill>
                  </a:tcPr>
                </a:tc>
                <a:extLst>
                  <a:ext uri="{0D108BD9-81ED-4DB2-BD59-A6C34878D82A}">
                    <a16:rowId xmlns="" xmlns:a16="http://schemas.microsoft.com/office/drawing/2014/main" val="10003"/>
                  </a:ext>
                </a:extLst>
              </a:tr>
              <a:tr h="370840">
                <a:tc>
                  <a:txBody>
                    <a:bodyPr/>
                    <a:lstStyle/>
                    <a:p>
                      <a:r>
                        <a:rPr lang="en-US" sz="1400" b="0" dirty="0">
                          <a:latin typeface="Candara" panose="020E0502030303020204" pitchFamily="34" charset="0"/>
                        </a:rPr>
                        <a:t>Position</a:t>
                      </a:r>
                      <a:r>
                        <a:rPr lang="en-US" sz="1400" b="0" baseline="0" dirty="0">
                          <a:latin typeface="Candara" panose="020E0502030303020204" pitchFamily="34" charset="0"/>
                        </a:rPr>
                        <a:t> Sensitivity</a:t>
                      </a:r>
                      <a:endParaRPr lang="en-US" sz="1400" b="0" dirty="0">
                        <a:latin typeface="Candara" panose="020E0502030303020204" pitchFamily="34" charset="0"/>
                      </a:endParaRPr>
                    </a:p>
                  </a:txBody>
                  <a:tcPr marL="18288" marR="18288" marT="18288" marB="18288" anchor="ctr">
                    <a:lnL w="1905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gridSpan="3">
                  <a:txBody>
                    <a:bodyPr/>
                    <a:lstStyle/>
                    <a:p>
                      <a:pPr algn="ctr"/>
                      <a:r>
                        <a:rPr lang="en-US" sz="1400" b="0" dirty="0">
                          <a:solidFill>
                            <a:schemeClr val="bg1"/>
                          </a:solidFill>
                          <a:latin typeface="Candara" panose="020E0502030303020204" pitchFamily="34" charset="0"/>
                        </a:rPr>
                        <a:t>Non-Sensitive</a:t>
                      </a:r>
                    </a:p>
                  </a:txBody>
                  <a:tcPr marL="18288" marR="18288" marT="18288" marB="1828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50000"/>
                      </a:schemeClr>
                    </a:solidFill>
                  </a:tcPr>
                </a:tc>
                <a:tc hMerge="1">
                  <a:txBody>
                    <a:bodyPr/>
                    <a:lstStyle/>
                    <a:p>
                      <a:endParaRPr lang="en-US" sz="1200" dirty="0">
                        <a:latin typeface="Calibri Light" panose="020F030202020403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lang="en-US" sz="1200" dirty="0">
                        <a:latin typeface="Calibri Light" panose="020F030202020403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gridSpan="2">
                  <a:txBody>
                    <a:bodyPr/>
                    <a:lstStyle/>
                    <a:p>
                      <a:pPr algn="ctr"/>
                      <a:r>
                        <a:rPr lang="en-US" sz="1400" b="0" dirty="0">
                          <a:solidFill>
                            <a:schemeClr val="bg1"/>
                          </a:solidFill>
                          <a:latin typeface="Candara" panose="020E0502030303020204" pitchFamily="34" charset="0"/>
                        </a:rPr>
                        <a:t>Non-Critical Sensitive</a:t>
                      </a:r>
                    </a:p>
                  </a:txBody>
                  <a:tcPr marL="18288" marR="18288" marT="18288" marB="1828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800000"/>
                    </a:solidFill>
                  </a:tcPr>
                </a:tc>
                <a:tc hMerge="1">
                  <a:txBody>
                    <a:bodyPr/>
                    <a:lstStyle/>
                    <a:p>
                      <a:endParaRPr lang="en-US" sz="1200" dirty="0">
                        <a:latin typeface="Calibri Light" panose="020F030202020403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US" sz="1400" b="0" dirty="0">
                          <a:solidFill>
                            <a:schemeClr val="bg1"/>
                          </a:solidFill>
                          <a:latin typeface="Candara" panose="020E0502030303020204" pitchFamily="34" charset="0"/>
                        </a:rPr>
                        <a:t>Critical Sensitive</a:t>
                      </a:r>
                    </a:p>
                  </a:txBody>
                  <a:tcPr marL="18288" marR="18288" marT="18288" marB="1828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800000"/>
                    </a:solidFill>
                  </a:tcPr>
                </a:tc>
                <a:tc>
                  <a:txBody>
                    <a:bodyPr/>
                    <a:lstStyle/>
                    <a:p>
                      <a:pPr algn="ctr"/>
                      <a:r>
                        <a:rPr lang="en-US" sz="1400" b="0" dirty="0">
                          <a:solidFill>
                            <a:schemeClr val="bg1"/>
                          </a:solidFill>
                          <a:latin typeface="Candara" panose="020E0502030303020204" pitchFamily="34" charset="0"/>
                        </a:rPr>
                        <a:t>Critical Sensitive</a:t>
                      </a:r>
                    </a:p>
                  </a:txBody>
                  <a:tcPr marL="18288" marR="18288" marT="18288" marB="18288" anchor="ctr">
                    <a:lnL w="1270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800000"/>
                    </a:solidFill>
                  </a:tcPr>
                </a:tc>
                <a:extLst>
                  <a:ext uri="{0D108BD9-81ED-4DB2-BD59-A6C34878D82A}">
                    <a16:rowId xmlns="" xmlns:a16="http://schemas.microsoft.com/office/drawing/2014/main" val="10004"/>
                  </a:ext>
                </a:extLst>
              </a:tr>
              <a:tr h="485648">
                <a:tc>
                  <a:txBody>
                    <a:bodyPr/>
                    <a:lstStyle/>
                    <a:p>
                      <a:r>
                        <a:rPr lang="en-US" sz="1400" b="0" dirty="0">
                          <a:latin typeface="Candara" panose="020E0502030303020204" pitchFamily="34" charset="0"/>
                        </a:rPr>
                        <a:t>Tiered</a:t>
                      </a:r>
                      <a:r>
                        <a:rPr lang="en-US" sz="1400" b="0" baseline="0" dirty="0">
                          <a:latin typeface="Candara" panose="020E0502030303020204" pitchFamily="34" charset="0"/>
                        </a:rPr>
                        <a:t> Investigation Associated</a:t>
                      </a:r>
                      <a:endParaRPr lang="en-US" sz="1400" b="0" dirty="0">
                        <a:latin typeface="Candara" panose="020E0502030303020204" pitchFamily="34" charset="0"/>
                      </a:endParaRPr>
                    </a:p>
                  </a:txBody>
                  <a:tcPr marL="18288" marR="18288" marT="18288" marB="18288" anchor="ctr">
                    <a:lnL w="1905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US" sz="1400" b="0" dirty="0">
                          <a:solidFill>
                            <a:schemeClr val="bg1"/>
                          </a:solidFill>
                          <a:latin typeface="Candara" panose="020E0502030303020204" pitchFamily="34" charset="0"/>
                        </a:rPr>
                        <a:t>Tier 1</a:t>
                      </a:r>
                    </a:p>
                  </a:txBody>
                  <a:tcPr marL="18288" marR="18288" marT="18288" marB="1828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50000"/>
                      </a:schemeClr>
                    </a:solidFill>
                  </a:tcPr>
                </a:tc>
                <a:tc>
                  <a:txBody>
                    <a:bodyPr/>
                    <a:lstStyle/>
                    <a:p>
                      <a:pPr algn="ctr"/>
                      <a:r>
                        <a:rPr lang="en-US" sz="1400" b="0" dirty="0">
                          <a:solidFill>
                            <a:schemeClr val="bg1"/>
                          </a:solidFill>
                          <a:latin typeface="Candara" panose="020E0502030303020204" pitchFamily="34" charset="0"/>
                        </a:rPr>
                        <a:t>Tier 2</a:t>
                      </a:r>
                    </a:p>
                  </a:txBody>
                  <a:tcPr marL="18288" marR="18288" marT="18288" marB="1828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50000"/>
                      </a:schemeClr>
                    </a:solidFill>
                  </a:tcPr>
                </a:tc>
                <a:tc>
                  <a:txBody>
                    <a:bodyPr/>
                    <a:lstStyle/>
                    <a:p>
                      <a:pPr algn="ctr"/>
                      <a:r>
                        <a:rPr lang="en-US" sz="1400" b="0" dirty="0">
                          <a:solidFill>
                            <a:schemeClr val="bg1"/>
                          </a:solidFill>
                          <a:latin typeface="Candara" panose="020E0502030303020204" pitchFamily="34" charset="0"/>
                        </a:rPr>
                        <a:t>Tier 4</a:t>
                      </a:r>
                    </a:p>
                  </a:txBody>
                  <a:tcPr marL="18288" marR="18288" marT="18288" marB="1828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50000"/>
                      </a:schemeClr>
                    </a:solidFill>
                  </a:tcPr>
                </a:tc>
                <a:tc>
                  <a:txBody>
                    <a:bodyPr/>
                    <a:lstStyle/>
                    <a:p>
                      <a:pPr algn="ctr"/>
                      <a:r>
                        <a:rPr lang="en-US" sz="1400" b="0" dirty="0">
                          <a:solidFill>
                            <a:schemeClr val="bg1"/>
                          </a:solidFill>
                          <a:latin typeface="Candara" panose="020E0502030303020204" pitchFamily="34" charset="0"/>
                        </a:rPr>
                        <a:t>Tier 3</a:t>
                      </a:r>
                    </a:p>
                  </a:txBody>
                  <a:tcPr marL="18288" marR="18288" marT="18288" marB="1828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800000"/>
                    </a:solidFill>
                  </a:tcPr>
                </a:tc>
                <a:tc>
                  <a:txBody>
                    <a:bodyPr/>
                    <a:lstStyle/>
                    <a:p>
                      <a:pPr algn="ctr"/>
                      <a:r>
                        <a:rPr lang="en-US" sz="1400" b="0" dirty="0">
                          <a:solidFill>
                            <a:schemeClr val="bg1"/>
                          </a:solidFill>
                          <a:latin typeface="Candara" panose="020E0502030303020204" pitchFamily="34" charset="0"/>
                        </a:rPr>
                        <a:t>Tier 3</a:t>
                      </a:r>
                    </a:p>
                  </a:txBody>
                  <a:tcPr marL="18288" marR="18288" marT="18288" marB="1828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800000"/>
                    </a:solidFill>
                  </a:tcPr>
                </a:tc>
                <a:tc>
                  <a:txBody>
                    <a:bodyPr/>
                    <a:lstStyle/>
                    <a:p>
                      <a:pPr algn="ctr"/>
                      <a:r>
                        <a:rPr lang="en-US" sz="1400" b="0" dirty="0">
                          <a:solidFill>
                            <a:schemeClr val="bg1"/>
                          </a:solidFill>
                          <a:latin typeface="Candara" panose="020E0502030303020204" pitchFamily="34" charset="0"/>
                        </a:rPr>
                        <a:t>Tier 5</a:t>
                      </a:r>
                    </a:p>
                  </a:txBody>
                  <a:tcPr marL="18288" marR="18288" marT="18288" marB="1828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800000"/>
                    </a:solidFill>
                  </a:tcPr>
                </a:tc>
                <a:tc>
                  <a:txBody>
                    <a:bodyPr/>
                    <a:lstStyle/>
                    <a:p>
                      <a:pPr algn="ctr"/>
                      <a:r>
                        <a:rPr lang="en-US" sz="1400" b="0" dirty="0">
                          <a:solidFill>
                            <a:schemeClr val="bg1"/>
                          </a:solidFill>
                          <a:latin typeface="Candara" panose="020E0502030303020204" pitchFamily="34" charset="0"/>
                        </a:rPr>
                        <a:t>Tier 5</a:t>
                      </a:r>
                    </a:p>
                  </a:txBody>
                  <a:tcPr marL="18288" marR="18288" marT="18288" marB="18288" anchor="ctr">
                    <a:lnL w="1270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800000"/>
                    </a:solidFill>
                  </a:tcPr>
                </a:tc>
                <a:extLst>
                  <a:ext uri="{0D108BD9-81ED-4DB2-BD59-A6C34878D82A}">
                    <a16:rowId xmlns="" xmlns:a16="http://schemas.microsoft.com/office/drawing/2014/main" val="10005"/>
                  </a:ext>
                </a:extLst>
              </a:tr>
              <a:tr h="370840">
                <a:tc>
                  <a:txBody>
                    <a:bodyPr/>
                    <a:lstStyle/>
                    <a:p>
                      <a:r>
                        <a:rPr lang="en-US" sz="1400" b="0" dirty="0">
                          <a:latin typeface="Candara" panose="020E0502030303020204" pitchFamily="34" charset="0"/>
                        </a:rPr>
                        <a:t>Current</a:t>
                      </a:r>
                      <a:r>
                        <a:rPr lang="en-US" sz="1400" b="0" baseline="0" dirty="0">
                          <a:latin typeface="Candara" panose="020E0502030303020204" pitchFamily="34" charset="0"/>
                        </a:rPr>
                        <a:t> Type Investigation</a:t>
                      </a:r>
                      <a:endParaRPr lang="en-US" sz="1400" b="0" dirty="0">
                        <a:latin typeface="Candara" panose="020E0502030303020204" pitchFamily="34" charset="0"/>
                      </a:endParaRPr>
                    </a:p>
                  </a:txBody>
                  <a:tcPr marL="18288" marR="18288" marT="18288" marB="18288" anchor="ctr">
                    <a:lnL w="1905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US" sz="1400" b="0" dirty="0">
                          <a:solidFill>
                            <a:schemeClr val="bg1"/>
                          </a:solidFill>
                          <a:latin typeface="Candara" panose="020E0502030303020204" pitchFamily="34" charset="0"/>
                        </a:rPr>
                        <a:t>NACI</a:t>
                      </a:r>
                    </a:p>
                  </a:txBody>
                  <a:tcPr marL="18288" marR="18288" marT="18288" marB="1828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50000"/>
                      </a:schemeClr>
                    </a:solidFill>
                  </a:tcPr>
                </a:tc>
                <a:tc>
                  <a:txBody>
                    <a:bodyPr/>
                    <a:lstStyle/>
                    <a:p>
                      <a:pPr algn="ctr"/>
                      <a:r>
                        <a:rPr lang="en-US" sz="1400" b="0" dirty="0">
                          <a:solidFill>
                            <a:schemeClr val="bg1"/>
                          </a:solidFill>
                          <a:latin typeface="Candara" panose="020E0502030303020204" pitchFamily="34" charset="0"/>
                        </a:rPr>
                        <a:t>MBI</a:t>
                      </a:r>
                    </a:p>
                  </a:txBody>
                  <a:tcPr marL="18288" marR="18288" marT="18288" marB="1828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50000"/>
                      </a:schemeClr>
                    </a:solidFill>
                  </a:tcPr>
                </a:tc>
                <a:tc>
                  <a:txBody>
                    <a:bodyPr/>
                    <a:lstStyle/>
                    <a:p>
                      <a:pPr algn="ctr"/>
                      <a:r>
                        <a:rPr lang="en-US" sz="1400" b="0" dirty="0">
                          <a:solidFill>
                            <a:schemeClr val="bg1"/>
                          </a:solidFill>
                          <a:latin typeface="Candara" panose="020E0502030303020204" pitchFamily="34" charset="0"/>
                        </a:rPr>
                        <a:t>BI</a:t>
                      </a:r>
                    </a:p>
                  </a:txBody>
                  <a:tcPr marL="18288" marR="18288" marT="18288" marB="1828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50000"/>
                      </a:schemeClr>
                    </a:solidFill>
                  </a:tcPr>
                </a:tc>
                <a:tc gridSpan="2">
                  <a:txBody>
                    <a:bodyPr/>
                    <a:lstStyle/>
                    <a:p>
                      <a:pPr algn="ctr"/>
                      <a:r>
                        <a:rPr lang="en-US" sz="1400" b="0" dirty="0">
                          <a:solidFill>
                            <a:schemeClr val="bg1"/>
                          </a:solidFill>
                          <a:latin typeface="Candara" panose="020E0502030303020204" pitchFamily="34" charset="0"/>
                        </a:rPr>
                        <a:t>NACLC/ANACI</a:t>
                      </a:r>
                    </a:p>
                  </a:txBody>
                  <a:tcPr marL="18288" marR="18288" marT="18288" marB="1828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800000"/>
                    </a:solidFill>
                  </a:tcPr>
                </a:tc>
                <a:tc hMerge="1">
                  <a:txBody>
                    <a:bodyPr/>
                    <a:lstStyle/>
                    <a:p>
                      <a:endParaRPr lang="en-US" sz="1200" dirty="0">
                        <a:latin typeface="Calibri Light" panose="020F030202020403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gridSpan="2">
                  <a:txBody>
                    <a:bodyPr/>
                    <a:lstStyle/>
                    <a:p>
                      <a:pPr algn="ctr"/>
                      <a:r>
                        <a:rPr lang="en-US" sz="1400" b="0" dirty="0">
                          <a:solidFill>
                            <a:schemeClr val="bg1"/>
                          </a:solidFill>
                          <a:latin typeface="Candara" panose="020E0502030303020204" pitchFamily="34" charset="0"/>
                        </a:rPr>
                        <a:t>SSBI</a:t>
                      </a:r>
                    </a:p>
                  </a:txBody>
                  <a:tcPr marL="18288" marR="18288" marT="18288" marB="18288" anchor="ctr">
                    <a:lnL w="1270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800000"/>
                    </a:solidFill>
                  </a:tcPr>
                </a:tc>
                <a:tc hMerge="1">
                  <a:txBody>
                    <a:bodyPr/>
                    <a:lstStyle/>
                    <a:p>
                      <a:endParaRPr lang="en-US" sz="1200" dirty="0">
                        <a:latin typeface="Calibri Light" panose="020F030202020403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 xmlns:a16="http://schemas.microsoft.com/office/drawing/2014/main" val="10006"/>
                  </a:ext>
                </a:extLst>
              </a:tr>
              <a:tr h="370840">
                <a:tc>
                  <a:txBody>
                    <a:bodyPr/>
                    <a:lstStyle/>
                    <a:p>
                      <a:r>
                        <a:rPr lang="en-US" sz="1400" b="0" dirty="0">
                          <a:latin typeface="Candara" panose="020E0502030303020204" pitchFamily="34" charset="0"/>
                        </a:rPr>
                        <a:t>Standard Form Used</a:t>
                      </a:r>
                    </a:p>
                  </a:txBody>
                  <a:tcPr marL="18288" marR="18288" marT="18288" marB="18288" anchor="ctr">
                    <a:lnL w="1905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US" sz="1400" b="0" dirty="0">
                          <a:solidFill>
                            <a:schemeClr val="bg1"/>
                          </a:solidFill>
                          <a:latin typeface="Candara" panose="020E0502030303020204" pitchFamily="34" charset="0"/>
                        </a:rPr>
                        <a:t>SF-85</a:t>
                      </a:r>
                    </a:p>
                  </a:txBody>
                  <a:tcPr marL="18288" marR="18288" marT="18288" marB="1828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50000"/>
                      </a:schemeClr>
                    </a:solidFill>
                  </a:tcPr>
                </a:tc>
                <a:tc gridSpan="2">
                  <a:txBody>
                    <a:bodyPr/>
                    <a:lstStyle/>
                    <a:p>
                      <a:pPr algn="ctr"/>
                      <a:r>
                        <a:rPr lang="en-US" sz="1400" b="0" dirty="0">
                          <a:solidFill>
                            <a:schemeClr val="bg1"/>
                          </a:solidFill>
                          <a:latin typeface="Candara" panose="020E0502030303020204" pitchFamily="34" charset="0"/>
                        </a:rPr>
                        <a:t>SF-85P</a:t>
                      </a:r>
                    </a:p>
                  </a:txBody>
                  <a:tcPr marL="18288" marR="18288" marT="18288" marB="1828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50000"/>
                      </a:schemeClr>
                    </a:solidFill>
                  </a:tcPr>
                </a:tc>
                <a:tc hMerge="1">
                  <a:txBody>
                    <a:bodyPr/>
                    <a:lstStyle/>
                    <a:p>
                      <a:endParaRPr lang="en-US" sz="1200" dirty="0">
                        <a:latin typeface="Calibri Light" panose="020F030202020403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gridSpan="4">
                  <a:txBody>
                    <a:bodyPr/>
                    <a:lstStyle/>
                    <a:p>
                      <a:pPr algn="ctr"/>
                      <a:r>
                        <a:rPr lang="en-US" sz="1400" b="0" dirty="0">
                          <a:solidFill>
                            <a:schemeClr val="bg1"/>
                          </a:solidFill>
                          <a:latin typeface="Candara" panose="020E0502030303020204" pitchFamily="34" charset="0"/>
                        </a:rPr>
                        <a:t>SF-86</a:t>
                      </a:r>
                    </a:p>
                  </a:txBody>
                  <a:tcPr marL="18288" marR="18288" marT="18288" marB="18288" anchor="ctr">
                    <a:lnL w="1270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800000"/>
                    </a:solidFill>
                  </a:tcPr>
                </a:tc>
                <a:tc hMerge="1">
                  <a:txBody>
                    <a:bodyPr/>
                    <a:lstStyle/>
                    <a:p>
                      <a:endParaRPr lang="en-US" sz="1200" dirty="0">
                        <a:latin typeface="Calibri Light" panose="020F030202020403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lang="en-US" sz="1200" dirty="0">
                        <a:latin typeface="Calibri Light" panose="020F030202020403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 xmlns:a16="http://schemas.microsoft.com/office/drawing/2014/main" val="10007"/>
                  </a:ext>
                </a:extLst>
              </a:tr>
              <a:tr h="370840">
                <a:tc>
                  <a:txBody>
                    <a:bodyPr/>
                    <a:lstStyle/>
                    <a:p>
                      <a:r>
                        <a:rPr lang="en-US" sz="1400" b="0" dirty="0">
                          <a:latin typeface="Candara" panose="020E0502030303020204" pitchFamily="34" charset="0"/>
                        </a:rPr>
                        <a:t>Who Submits</a:t>
                      </a:r>
                    </a:p>
                  </a:txBody>
                  <a:tcPr marL="18288" marR="18288" marT="18288" marB="18288" anchor="ctr">
                    <a:lnL w="1905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tcPr>
                </a:tc>
                <a:tc gridSpan="3">
                  <a:txBody>
                    <a:bodyPr/>
                    <a:lstStyle/>
                    <a:p>
                      <a:pPr algn="ctr"/>
                      <a:r>
                        <a:rPr lang="en-US" sz="1400" dirty="0">
                          <a:solidFill>
                            <a:schemeClr val="bg1"/>
                          </a:solidFill>
                          <a:latin typeface="Candara" panose="020E0502030303020204" pitchFamily="34" charset="0"/>
                        </a:rPr>
                        <a:t>Government Agencies </a:t>
                      </a:r>
                    </a:p>
                    <a:p>
                      <a:pPr algn="ctr"/>
                      <a:r>
                        <a:rPr lang="en-US" sz="1400" dirty="0">
                          <a:solidFill>
                            <a:schemeClr val="bg1"/>
                          </a:solidFill>
                          <a:latin typeface="Candara" panose="020E0502030303020204" pitchFamily="34" charset="0"/>
                        </a:rPr>
                        <a:t>(not NISP contractors) </a:t>
                      </a:r>
                      <a:endParaRPr lang="en-US" sz="1400" b="0" dirty="0">
                        <a:solidFill>
                          <a:schemeClr val="bg1"/>
                        </a:solidFill>
                        <a:latin typeface="Candara" panose="020E0502030303020204" pitchFamily="34" charset="0"/>
                      </a:endParaRPr>
                    </a:p>
                  </a:txBody>
                  <a:tcPr marL="18288" marR="18288" marT="18288" marB="1828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solidFill>
                      <a:schemeClr val="accent1">
                        <a:lumMod val="5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chemeClr val="bg1"/>
                        </a:solidFill>
                        <a:latin typeface="Calibri Light" panose="020F0302020204030204" pitchFamily="34" charset="0"/>
                      </a:endParaRPr>
                    </a:p>
                  </a:txBody>
                  <a:tcPr marL="18288" marR="18288" marT="18288" marB="1828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solidFill>
                      <a:schemeClr val="accent1">
                        <a:lumMod val="5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chemeClr val="bg1"/>
                        </a:solidFill>
                        <a:latin typeface="Calibri Light" panose="020F0302020204030204" pitchFamily="34" charset="0"/>
                      </a:endParaRPr>
                    </a:p>
                  </a:txBody>
                  <a:tcPr marL="18288" marR="18288" marT="18288" marB="18288" anchor="ctr"/>
                </a:tc>
                <a:tc gridSpan="4">
                  <a:txBody>
                    <a:bodyPr/>
                    <a:lstStyle/>
                    <a:p>
                      <a:pPr algn="ctr"/>
                      <a:r>
                        <a:rPr lang="en-US" sz="1400" dirty="0">
                          <a:solidFill>
                            <a:schemeClr val="bg1"/>
                          </a:solidFill>
                          <a:latin typeface="Candara" panose="020E0502030303020204" pitchFamily="34" charset="0"/>
                        </a:rPr>
                        <a:t>FSOs</a:t>
                      </a:r>
                      <a:endParaRPr lang="en-US" sz="1400" b="0" dirty="0">
                        <a:solidFill>
                          <a:schemeClr val="bg1"/>
                        </a:solidFill>
                        <a:latin typeface="Candara" panose="020E0502030303020204" pitchFamily="34" charset="0"/>
                      </a:endParaRPr>
                    </a:p>
                  </a:txBody>
                  <a:tcPr marL="18288" marR="18288" marT="18288" marB="18288" anchor="ctr">
                    <a:lnL w="1270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solidFill>
                      <a:srgbClr val="80000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8"/>
                  </a:ext>
                </a:extLst>
              </a:tr>
            </a:tbl>
          </a:graphicData>
        </a:graphic>
      </p:graphicFrame>
      <p:sp>
        <p:nvSpPr>
          <p:cNvPr id="5" name="Title 4"/>
          <p:cNvSpPr>
            <a:spLocks noGrp="1"/>
          </p:cNvSpPr>
          <p:nvPr>
            <p:ph type="title"/>
          </p:nvPr>
        </p:nvSpPr>
        <p:spPr/>
        <p:txBody>
          <a:bodyPr>
            <a:noAutofit/>
          </a:bodyPr>
          <a:lstStyle/>
          <a:p>
            <a:r>
              <a:rPr lang="en-US" sz="2800" dirty="0"/>
              <a:t>Implementation of Federal Investigative Standards Tiered Investigations</a:t>
            </a:r>
          </a:p>
        </p:txBody>
      </p:sp>
      <p:sp>
        <p:nvSpPr>
          <p:cNvPr id="6" name="Content Placeholder 5"/>
          <p:cNvSpPr>
            <a:spLocks noGrp="1"/>
          </p:cNvSpPr>
          <p:nvPr>
            <p:ph idx="1"/>
          </p:nvPr>
        </p:nvSpPr>
        <p:spPr>
          <a:xfrm>
            <a:off x="457200" y="5105400"/>
            <a:ext cx="8229600" cy="1435690"/>
          </a:xfrm>
        </p:spPr>
        <p:txBody>
          <a:bodyPr>
            <a:normAutofit/>
          </a:bodyPr>
          <a:lstStyle/>
          <a:p>
            <a:r>
              <a:rPr lang="en-US" sz="1400" dirty="0"/>
              <a:t>Three basic reasons for conducting background investigations</a:t>
            </a:r>
          </a:p>
          <a:p>
            <a:pPr lvl="1"/>
            <a:r>
              <a:rPr lang="en-US" sz="1200" dirty="0"/>
              <a:t>National Security – access to classified</a:t>
            </a:r>
          </a:p>
          <a:p>
            <a:pPr lvl="1"/>
            <a:r>
              <a:rPr lang="en-US" sz="1200" dirty="0"/>
              <a:t>Suitability /  Fitness for government employment</a:t>
            </a:r>
          </a:p>
          <a:p>
            <a:pPr lvl="1"/>
            <a:r>
              <a:rPr lang="en-US" sz="1200" dirty="0"/>
              <a:t>Personal Identity Verification in support of credentialing</a:t>
            </a:r>
          </a:p>
          <a:p>
            <a:pPr lvl="2"/>
            <a:r>
              <a:rPr lang="en-US" sz="1100" dirty="0"/>
              <a:t>Homeland Security Presidential Directive 12 (HSPD-12)</a:t>
            </a:r>
          </a:p>
          <a:p>
            <a:pPr lvl="2"/>
            <a:r>
              <a:rPr lang="en-US" sz="1100" dirty="0"/>
              <a:t>Physical access to facilities and or logical access to systems</a:t>
            </a:r>
          </a:p>
        </p:txBody>
      </p:sp>
      <p:sp>
        <p:nvSpPr>
          <p:cNvPr id="7" name="TextBox 6"/>
          <p:cNvSpPr txBox="1"/>
          <p:nvPr/>
        </p:nvSpPr>
        <p:spPr>
          <a:xfrm>
            <a:off x="609600" y="6541090"/>
            <a:ext cx="3174267" cy="261610"/>
          </a:xfrm>
          <a:prstGeom prst="rect">
            <a:avLst/>
          </a:prstGeom>
          <a:noFill/>
        </p:spPr>
        <p:txBody>
          <a:bodyPr wrap="none" rtlCol="0">
            <a:spAutoFit/>
          </a:bodyPr>
          <a:lstStyle/>
          <a:p>
            <a:r>
              <a:rPr lang="en-US" sz="1100" i="1" dirty="0">
                <a:latin typeface="Candara" panose="020E0502030303020204" pitchFamily="34" charset="0"/>
              </a:rPr>
              <a:t>Source: Security Policy &amp; Oversight Division (USD/I)</a:t>
            </a:r>
          </a:p>
        </p:txBody>
      </p:sp>
      <p:sp>
        <p:nvSpPr>
          <p:cNvPr id="8" name="Slide Number Placeholder 5"/>
          <p:cNvSpPr>
            <a:spLocks noGrp="1"/>
          </p:cNvSpPr>
          <p:nvPr>
            <p:ph type="sldNum" sz="quarter" idx="12"/>
          </p:nvPr>
        </p:nvSpPr>
        <p:spPr>
          <a:xfrm>
            <a:off x="8686800" y="6553200"/>
            <a:ext cx="381000" cy="228600"/>
          </a:xfrm>
        </p:spPr>
        <p:txBody>
          <a:bodyPr vert="horz" lIns="91440" tIns="45720" rIns="91440" bIns="45720" rtlCol="0" anchor="ctr"/>
          <a:lstStyle/>
          <a:p>
            <a:fld id="{A958CD69-26FF-411E-8798-217A84E786E5}" type="slidenum">
              <a:rPr lang="en-US">
                <a:solidFill>
                  <a:schemeClr val="tx1">
                    <a:tint val="75000"/>
                  </a:schemeClr>
                </a:solidFill>
              </a:rPr>
              <a:pPr/>
              <a:t>9</a:t>
            </a:fld>
            <a:endParaRPr lang="en-US" dirty="0">
              <a:solidFill>
                <a:schemeClr val="tx1">
                  <a:tint val="75000"/>
                </a:schemeClr>
              </a:solidFill>
            </a:endParaRPr>
          </a:p>
        </p:txBody>
      </p:sp>
    </p:spTree>
    <p:extLst>
      <p:ext uri="{BB962C8B-B14F-4D97-AF65-F5344CB8AC3E}">
        <p14:creationId xmlns:p14="http://schemas.microsoft.com/office/powerpoint/2010/main" val="36338636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Es0ZFlFNik6939OAyqUIfg"/>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Es0ZFlFNik6939OAyqUIfg"/>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Es0ZFlFNik6939OAyqUIfg"/>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Es0ZFlFNik6939OAyqUIf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Es0ZFlFNik6939OAyqUIfg"/>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Es0ZFlFNik6939OAyqUIfg"/>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Es0ZFlFNik6939OAyqUIfg"/>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Es0ZFlFNik6939OAyqUIf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Es0ZFlFNik6939OAyqUIf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Es0ZFlFNik6939OAyqUIfg"/>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Es0ZFlFNik6939OAyqUIf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Es0ZFlFNik6939OAyqUIfg"/>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Es0ZFlFNik6939OAyqUIfg"/>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Es0ZFlFNik6939OAyqUIfg"/>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Es0ZFlFNik6939OAyqUIfg"/>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Es0ZFlFNik6939OAyqUIfg"/>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Es0ZFlFNik6939OAyqUIfg"/>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Es0ZFlFNik6939OAyqUIfg"/>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Es0ZFlFNik6939OAyqUIfg"/>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Es0ZFlFNik6939OAyqUIfg"/>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Es0ZFlFNik6939OAyqUIf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Es0ZFlFNik6939OAyqUIfg"/>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Es0ZFlFNik6939OAyqUIfg"/>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Es0ZFlFNik6939OAyqUIfg"/>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Es0ZFlFNik6939OAyqUIf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Es0ZFlFNik6939OAyqUIf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Es0ZFlFNik6939OAyqUIf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Es0ZFlFNik6939OAyqUIf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Es0ZFlFNik6939OAyqUIfg"/>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Es0ZFlFNik6939OAyqUIfg"/>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4361</TotalTime>
  <Words>2708</Words>
  <Application>Microsoft Office PowerPoint</Application>
  <PresentationFormat>On-screen Show (4:3)</PresentationFormat>
  <Paragraphs>655</Paragraphs>
  <Slides>21</Slides>
  <Notes>4</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34" baseType="lpstr">
      <vt:lpstr>ＭＳ Ｐゴシック</vt:lpstr>
      <vt:lpstr>ＭＳ Ｐゴシック</vt:lpstr>
      <vt:lpstr>Arabic Typesetting</vt:lpstr>
      <vt:lpstr>Arial</vt:lpstr>
      <vt:lpstr>Bodoni MT Poster Compressed</vt:lpstr>
      <vt:lpstr>Calibri</vt:lpstr>
      <vt:lpstr>Calibri Light</vt:lpstr>
      <vt:lpstr>Candara</vt:lpstr>
      <vt:lpstr>Symbol</vt:lpstr>
      <vt:lpstr>Webdings</vt:lpstr>
      <vt:lpstr>Wingdings</vt:lpstr>
      <vt:lpstr>Office Theme</vt:lpstr>
      <vt:lpstr>think-cell Slide</vt:lpstr>
      <vt:lpstr>Personnel Security Update January 2017</vt:lpstr>
      <vt:lpstr>Functions of the PSMO-I</vt:lpstr>
      <vt:lpstr>PSMO-I Updates</vt:lpstr>
      <vt:lpstr>Change in T5R Submissions Periodicity</vt:lpstr>
      <vt:lpstr>High Level PCL Process Overview</vt:lpstr>
      <vt:lpstr>PowerPoint Presentation</vt:lpstr>
      <vt:lpstr>e-QIP Rejections</vt:lpstr>
      <vt:lpstr>e-QIP &amp; Interim Clearance FAQs</vt:lpstr>
      <vt:lpstr>Implementation of Federal Investigative Standards Tiered Investigations</vt:lpstr>
      <vt:lpstr>Incident Reports</vt:lpstr>
      <vt:lpstr>PowerPoint Presentation</vt:lpstr>
      <vt:lpstr>Three Types of RRU Requests</vt:lpstr>
      <vt:lpstr>When to Submit an RRU</vt:lpstr>
      <vt:lpstr>DSS Knowledge Center</vt:lpstr>
      <vt:lpstr>DISS Overview</vt:lpstr>
      <vt:lpstr>DISS Deployment Overview</vt:lpstr>
      <vt:lpstr>DRAFT Industry Go-Live  Activities for DISS Launch</vt:lpstr>
      <vt:lpstr>Influencing the Way Ahead</vt:lpstr>
      <vt:lpstr>Engagement and Collaboration</vt:lpstr>
      <vt:lpstr>For Further Assistance…</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Bailey, Zaakia, CIV, DSS</dc:creator>
  <cp:lastModifiedBy>Gerri Leviston</cp:lastModifiedBy>
  <cp:revision>238</cp:revision>
  <cp:lastPrinted>2016-10-24T14:19:02Z</cp:lastPrinted>
  <dcterms:created xsi:type="dcterms:W3CDTF">2015-10-21T12:52:35Z</dcterms:created>
  <dcterms:modified xsi:type="dcterms:W3CDTF">2017-01-19T19:06:02Z</dcterms:modified>
</cp:coreProperties>
</file>